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4" r:id="rId9"/>
    <p:sldId id="259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C95E-D194-4D90-8F9C-22043A6D4DFB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E49F-7B66-4BCD-B7D5-A2D27B786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5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E3748-93E1-4C07-9105-7787FEF5C506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AEF5D-15EC-48CC-B6ED-AB8952173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3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9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3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1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4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4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8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</a:t>
            </a:r>
            <a:r>
              <a:rPr lang="en-US" baseline="0" dirty="0" smtClean="0"/>
              <a:t> heard from the last speaker, in many situations human ADULTS reduce uncertainty by combining sensory estimates.</a:t>
            </a:r>
          </a:p>
          <a:p>
            <a:r>
              <a:rPr lang="en-US" baseline="0" dirty="0" smtClean="0"/>
              <a:t>Intriguingly, though, many studies show children unable to do this until after around 10 years of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33CB-1A25-44FE-8A0F-B4433052B4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6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5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7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18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EF5D-15EC-48CC-B6ED-AB8952173E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0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0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32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5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3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0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6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2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7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9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E9BB-BCE9-4F1D-80CA-06FB620477BE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3E75-5E2E-486F-8B96-EEEE4E6CB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4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negen@durham.ac.uk" TargetMode="External"/><Relationship Id="rId2" Type="http://schemas.openxmlformats.org/officeDocument/2006/relationships/hyperlink" Target="mailto:Marko.nardini@durham.ac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Spatial Memory and Multisensory Perception in Children and Adults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Marko </a:t>
            </a:r>
            <a:r>
              <a:rPr lang="en-GB" dirty="0" err="1" smtClean="0"/>
              <a:t>Nardini</a:t>
            </a:r>
            <a:r>
              <a:rPr lang="en-GB" dirty="0" smtClean="0"/>
              <a:t>, James </a:t>
            </a:r>
            <a:r>
              <a:rPr lang="en-GB" dirty="0" err="1" smtClean="0"/>
              <a:t>Negen</a:t>
            </a:r>
            <a:endParaRPr lang="en-GB" dirty="0" smtClean="0"/>
          </a:p>
          <a:p>
            <a:r>
              <a:rPr lang="en-GB" dirty="0" smtClean="0"/>
              <a:t>Psychology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15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Cue Mixing Fit Over 3-6 Years</a:t>
            </a:r>
            <a:endParaRPr lang="en-GB" dirty="0"/>
          </a:p>
        </p:txBody>
      </p:sp>
      <p:pic>
        <p:nvPicPr>
          <p:cNvPr id="1026" name="Picture 2" descr="\\stevens\crzh35\My_Documents\Documents\Negen &amp; Nardini 2015 Intrinsic Frame Re-Analysis\Fig 4 Correction\Fig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6791"/>
            <a:ext cx="9144000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4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Spatial Memory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Remembering where things are</a:t>
            </a:r>
          </a:p>
          <a:p>
            <a:r>
              <a:rPr lang="en-GB" dirty="0" smtClean="0"/>
              <a:t>Current standard: predicting average error</a:t>
            </a:r>
          </a:p>
          <a:p>
            <a:r>
              <a:rPr lang="en-GB" dirty="0" smtClean="0"/>
              <a:t>What we want: predicting distributions of responses to better understand how they are produced</a:t>
            </a:r>
          </a:p>
          <a:p>
            <a:r>
              <a:rPr lang="en-GB" dirty="0" smtClean="0"/>
              <a:t>Future: Understanding what constraints make imperfect cognitive methods sensible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Cue Combination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Using two noisy sources of information together to do better than with either one</a:t>
            </a:r>
          </a:p>
          <a:p>
            <a:r>
              <a:rPr lang="en-GB" dirty="0" smtClean="0"/>
              <a:t>Current standard: predicting reduction in average error with second cue</a:t>
            </a:r>
          </a:p>
          <a:p>
            <a:r>
              <a:rPr lang="en-GB" dirty="0"/>
              <a:t>What we want: predicting distributions of responses to </a:t>
            </a:r>
            <a:r>
              <a:rPr lang="en-GB" dirty="0" smtClean="0"/>
              <a:t>better understand </a:t>
            </a:r>
            <a:r>
              <a:rPr lang="en-GB" dirty="0"/>
              <a:t>how they are </a:t>
            </a:r>
            <a:r>
              <a:rPr lang="en-GB" dirty="0" smtClean="0"/>
              <a:t>produced</a:t>
            </a:r>
          </a:p>
          <a:p>
            <a:r>
              <a:rPr lang="en-GB" dirty="0"/>
              <a:t>Future: Understanding what constraints make </a:t>
            </a:r>
            <a:r>
              <a:rPr lang="en-GB" dirty="0" smtClean="0"/>
              <a:t>imperfect cognitive </a:t>
            </a:r>
            <a:r>
              <a:rPr lang="en-GB" dirty="0"/>
              <a:t>methods sensible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9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Marko </a:t>
            </a:r>
            <a:r>
              <a:rPr lang="en-GB" sz="2400" dirty="0" err="1" smtClean="0"/>
              <a:t>Nardini</a:t>
            </a:r>
            <a:endParaRPr lang="en-GB" sz="2400" dirty="0" smtClean="0"/>
          </a:p>
          <a:p>
            <a:pPr lvl="1"/>
            <a:r>
              <a:rPr lang="en-GB" sz="2000" dirty="0" smtClean="0">
                <a:hlinkClick r:id="rId2"/>
              </a:rPr>
              <a:t>Marko.nardini@durham.ac.uk</a:t>
            </a:r>
            <a:endParaRPr lang="en-GB" sz="2000" dirty="0" smtClean="0"/>
          </a:p>
          <a:p>
            <a:pPr lvl="1"/>
            <a:r>
              <a:rPr lang="en-GB" sz="2000" dirty="0" smtClean="0"/>
              <a:t>Psychology</a:t>
            </a:r>
          </a:p>
          <a:p>
            <a:r>
              <a:rPr lang="en-GB" sz="2400" dirty="0"/>
              <a:t>James </a:t>
            </a:r>
            <a:r>
              <a:rPr lang="en-GB" sz="2400" dirty="0" err="1"/>
              <a:t>Negen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James.negen@durham.ac.uk</a:t>
            </a:r>
            <a:endParaRPr lang="en-GB" sz="2000" dirty="0"/>
          </a:p>
          <a:p>
            <a:pPr lvl="1"/>
            <a:r>
              <a:rPr lang="en-GB" sz="2000" dirty="0"/>
              <a:t>Psychology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84" y="3717032"/>
            <a:ext cx="1545520" cy="2318280"/>
          </a:xfrm>
        </p:spPr>
      </p:pic>
      <p:pic>
        <p:nvPicPr>
          <p:cNvPr id="2050" name="Picture 2" descr="https://www.dur.ac.uk/images/profiles/11704/M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84" y="1700808"/>
            <a:ext cx="1545520" cy="190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5936" y="126682"/>
            <a:ext cx="7208472" cy="6591439"/>
            <a:chOff x="251520" y="126682"/>
            <a:chExt cx="7208472" cy="6591439"/>
          </a:xfrm>
        </p:grpSpPr>
        <p:pic>
          <p:nvPicPr>
            <p:cNvPr id="2" name="Picture 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3" t="2291" r="21710" b="1752"/>
            <a:stretch/>
          </p:blipFill>
          <p:spPr bwMode="auto">
            <a:xfrm>
              <a:off x="3923927" y="3365322"/>
              <a:ext cx="3536065" cy="33527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4" t="1776" r="21594"/>
            <a:stretch/>
          </p:blipFill>
          <p:spPr bwMode="auto">
            <a:xfrm>
              <a:off x="251520" y="3356992"/>
              <a:ext cx="3456384" cy="3354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2291" r="454" b="1212"/>
            <a:stretch/>
          </p:blipFill>
          <p:spPr bwMode="auto">
            <a:xfrm>
              <a:off x="1820349" y="126682"/>
              <a:ext cx="5639643" cy="30818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9" t="9099" r="27334" b="7738"/>
            <a:stretch/>
          </p:blipFill>
          <p:spPr bwMode="auto">
            <a:xfrm>
              <a:off x="251520" y="126682"/>
              <a:ext cx="1423634" cy="3069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70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Environments for Children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54975" r="8622"/>
          <a:stretch/>
        </p:blipFill>
        <p:spPr bwMode="auto">
          <a:xfrm>
            <a:off x="553663" y="1326279"/>
            <a:ext cx="4053016" cy="2635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8" t="2554" r="12272" b="52358"/>
          <a:stretch/>
        </p:blipFill>
        <p:spPr bwMode="auto">
          <a:xfrm>
            <a:off x="553664" y="4054408"/>
            <a:ext cx="4053016" cy="2627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65" b="26991"/>
          <a:stretch/>
        </p:blipFill>
        <p:spPr>
          <a:xfrm>
            <a:off x="4705550" y="4055966"/>
            <a:ext cx="3868573" cy="2603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38" b="18749"/>
          <a:stretch/>
        </p:blipFill>
        <p:spPr>
          <a:xfrm>
            <a:off x="4705550" y="1340768"/>
            <a:ext cx="3868573" cy="2628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58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6631" y="1426145"/>
            <a:ext cx="8909331" cy="4955183"/>
            <a:chOff x="764704" y="3358248"/>
            <a:chExt cx="5670345" cy="31537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3635896" y="3358248"/>
              <a:ext cx="2799153" cy="31490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64704" y="3358248"/>
              <a:ext cx="2803313" cy="3153727"/>
            </a:xfrm>
            <a:prstGeom prst="rect">
              <a:avLst/>
            </a:prstGeom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Challenges for Adults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5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clker.com/cliparts/s/f/9/3/M/R/twjuarez-blue-bird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60" y="1910023"/>
            <a:ext cx="820567" cy="6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buragezi.com/images/img10/trees-clipart-amaz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4" y="1644465"/>
            <a:ext cx="3606347" cy="31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0389" y="1524000"/>
            <a:ext cx="1030601" cy="718882"/>
            <a:chOff x="5827939" y="1386117"/>
            <a:chExt cx="1395006" cy="973068"/>
          </a:xfrm>
        </p:grpSpPr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939" y="1386117"/>
              <a:ext cx="562589" cy="5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827" y="1796596"/>
              <a:ext cx="562589" cy="5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356" y="1703162"/>
              <a:ext cx="562589" cy="5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25313" y="2826153"/>
            <a:ext cx="3366896" cy="675539"/>
            <a:chOff x="3032682" y="3148692"/>
            <a:chExt cx="4557382" cy="914400"/>
          </a:xfrm>
        </p:grpSpPr>
        <p:sp>
          <p:nvSpPr>
            <p:cNvPr id="11" name="Rectangle 10"/>
            <p:cNvSpPr/>
            <p:nvPr/>
          </p:nvSpPr>
          <p:spPr>
            <a:xfrm>
              <a:off x="3352800" y="3148692"/>
              <a:ext cx="4237264" cy="914400"/>
            </a:xfrm>
            <a:prstGeom prst="rect">
              <a:avLst/>
            </a:prstGeom>
            <a:blipFill dpi="0" rotWithShape="1">
              <a:blip r:embed="rId7">
                <a:alphaModFix amt="67000"/>
              </a:blip>
              <a:srcRect/>
              <a:stretch>
                <a:fillRect l="-79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2682" y="3225225"/>
              <a:ext cx="1269768" cy="54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99"/>
                  </a:solidFill>
                </a:rPr>
                <a:t>VISION</a:t>
              </a:r>
              <a:endParaRPr lang="en-GB" sz="20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9278" y="2520954"/>
            <a:ext cx="3333156" cy="962643"/>
            <a:chOff x="3989612" y="2735580"/>
            <a:chExt cx="4511712" cy="1303020"/>
          </a:xfrm>
        </p:grpSpPr>
        <p:sp>
          <p:nvSpPr>
            <p:cNvPr id="14" name="Rectangle 13"/>
            <p:cNvSpPr/>
            <p:nvPr/>
          </p:nvSpPr>
          <p:spPr>
            <a:xfrm>
              <a:off x="3989612" y="2735580"/>
              <a:ext cx="3927023" cy="1303020"/>
            </a:xfrm>
            <a:prstGeom prst="rect">
              <a:avLst/>
            </a:prstGeom>
            <a:blipFill dpi="0" rotWithShape="1">
              <a:blip r:embed="rId8">
                <a:alphaModFix amt="67000"/>
              </a:blip>
              <a:srcRect/>
              <a:stretch>
                <a:fillRect l="-1" r="-106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800" y="3250507"/>
              <a:ext cx="1719524" cy="54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800000"/>
                  </a:solidFill>
                </a:rPr>
                <a:t>AUDITION</a:t>
              </a:r>
              <a:endParaRPr lang="en-GB" sz="20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21168" y="2076224"/>
            <a:ext cx="3039926" cy="1763251"/>
            <a:chOff x="3703864" y="2133600"/>
            <a:chExt cx="4114800" cy="2386711"/>
          </a:xfrm>
        </p:grpSpPr>
        <p:sp>
          <p:nvSpPr>
            <p:cNvPr id="17" name="Rectangle 16"/>
            <p:cNvSpPr/>
            <p:nvPr/>
          </p:nvSpPr>
          <p:spPr>
            <a:xfrm>
              <a:off x="3703864" y="2133600"/>
              <a:ext cx="4114800" cy="1899012"/>
            </a:xfrm>
            <a:prstGeom prst="rect">
              <a:avLst/>
            </a:prstGeom>
            <a:blipFill dpi="0" rotWithShape="1">
              <a:blip r:embed="rId9">
                <a:alphaModFix amt="67000"/>
              </a:blip>
              <a:srcRect/>
              <a:stretch>
                <a:fillRect r="-9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6108" y="3978728"/>
              <a:ext cx="1874795" cy="541583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FF00FF"/>
                  </a:solidFill>
                </a:rPr>
                <a:t>COMBINED</a:t>
              </a:r>
              <a:endParaRPr lang="en-GB" sz="2000" b="1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0335" y="3398960"/>
            <a:ext cx="3715465" cy="461665"/>
            <a:chOff x="2971800" y="3924036"/>
            <a:chExt cx="5029200" cy="62490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2971800" y="3978728"/>
              <a:ext cx="5029200" cy="2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03858" y="3924036"/>
              <a:ext cx="1717788" cy="62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i="1" dirty="0"/>
                <a:t>L</a:t>
              </a:r>
              <a:r>
                <a:rPr lang="en-GB" sz="2400" b="1" i="1" dirty="0" smtClean="0"/>
                <a:t>ocation</a:t>
              </a:r>
              <a:endParaRPr lang="en-GB" sz="2400" b="1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1595" y="2011864"/>
            <a:ext cx="498740" cy="1477584"/>
            <a:chOff x="2296713" y="2046483"/>
            <a:chExt cx="675087" cy="200003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1800" y="2133600"/>
              <a:ext cx="0" cy="1847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6200000">
              <a:off x="1609147" y="2734049"/>
              <a:ext cx="2000036" cy="62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i="1" dirty="0" smtClean="0"/>
                <a:t>Likelihood</a:t>
              </a:r>
              <a:endParaRPr lang="en-GB" sz="2400" b="1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0335" y="3361690"/>
            <a:ext cx="3602876" cy="168885"/>
            <a:chOff x="2971800" y="5943600"/>
            <a:chExt cx="4876800" cy="2286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9718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2766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5814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8862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910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4958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8006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1054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4102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7150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0198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3246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6294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9342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2390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5438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848600" y="5943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6200" y="76200"/>
            <a:ext cx="88079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 smtClean="0"/>
              <a:t>Uncertainty reduction via cue combination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09725" y="1664938"/>
            <a:ext cx="2524675" cy="837709"/>
          </a:xfrm>
          <a:prstGeom prst="rect">
            <a:avLst/>
          </a:prstGeom>
          <a:blipFill dpi="0" rotWithShape="1">
            <a:blip r:embed="rId8">
              <a:alphaModFix amt="67000"/>
            </a:blip>
            <a:srcRect/>
            <a:stretch>
              <a:fillRect l="-1" r="-106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796287" y="188752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800000"/>
                </a:solidFill>
              </a:rPr>
              <a:t>B</a:t>
            </a:r>
            <a:endParaRPr lang="en-GB" sz="2800" b="1" dirty="0">
              <a:solidFill>
                <a:srgbClr val="8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00320" y="1930527"/>
            <a:ext cx="2724128" cy="587866"/>
          </a:xfrm>
          <a:prstGeom prst="rect">
            <a:avLst/>
          </a:prstGeom>
          <a:blipFill dpi="0" rotWithShape="1">
            <a:blip r:embed="rId7">
              <a:alphaModFix amt="67000"/>
            </a:blip>
            <a:srcRect/>
            <a:stretch>
              <a:fillRect l="-79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844799" y="188836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99"/>
                </a:solidFill>
              </a:rPr>
              <a:t>A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26018" y="1278489"/>
            <a:ext cx="2645396" cy="1220871"/>
          </a:xfrm>
          <a:prstGeom prst="rect">
            <a:avLst/>
          </a:prstGeom>
          <a:blipFill dpi="0" rotWithShape="1">
            <a:blip r:embed="rId9">
              <a:alphaModFix amt="67000"/>
            </a:blip>
            <a:srcRect/>
            <a:stretch>
              <a:fillRect r="-92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445411" y="143851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CC00CC"/>
                </a:solidFill>
              </a:rPr>
              <a:t>AxB</a:t>
            </a:r>
            <a:endParaRPr lang="en-GB" sz="2800" b="1" dirty="0">
              <a:solidFill>
                <a:srgbClr val="CC00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4000" y="149946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Adults</a:t>
            </a:r>
            <a:endParaRPr lang="en-GB" sz="2400" b="1" i="1" dirty="0"/>
          </a:p>
        </p:txBody>
      </p:sp>
      <p:sp>
        <p:nvSpPr>
          <p:cNvPr id="56" name="Rectangle 55"/>
          <p:cNvSpPr/>
          <p:nvPr/>
        </p:nvSpPr>
        <p:spPr>
          <a:xfrm>
            <a:off x="6238325" y="4020665"/>
            <a:ext cx="2524675" cy="837709"/>
          </a:xfrm>
          <a:prstGeom prst="rect">
            <a:avLst/>
          </a:prstGeom>
          <a:blipFill dpi="0" rotWithShape="1">
            <a:blip r:embed="rId8">
              <a:alphaModFix amt="67000"/>
            </a:blip>
            <a:srcRect/>
            <a:stretch>
              <a:fillRect l="-1" r="-106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8024887" y="424325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800000"/>
                </a:solidFill>
              </a:rPr>
              <a:t>B</a:t>
            </a:r>
            <a:endParaRPr lang="en-GB" sz="2800" b="1" dirty="0">
              <a:solidFill>
                <a:srgbClr val="8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28920" y="4286254"/>
            <a:ext cx="2724128" cy="587866"/>
          </a:xfrm>
          <a:prstGeom prst="rect">
            <a:avLst/>
          </a:prstGeom>
          <a:blipFill dpi="0" rotWithShape="1">
            <a:blip r:embed="rId7">
              <a:alphaModFix amt="67000"/>
            </a:blip>
            <a:srcRect/>
            <a:stretch>
              <a:fillRect l="-79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073399" y="42440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99"/>
                </a:solidFill>
              </a:rPr>
              <a:t>A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0" y="3585193"/>
            <a:ext cx="286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/>
              <a:t>Children to ~10 years</a:t>
            </a:r>
            <a:endParaRPr lang="en-GB" sz="2400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6291966" y="38565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b="1" dirty="0">
              <a:solidFill>
                <a:srgbClr val="CC00C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11731" y="385016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b="1" dirty="0">
              <a:solidFill>
                <a:srgbClr val="CC00CC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4740" y1="65909" x2="34740" y2="65909"/>
                        <a14:foregroundMark x1="58766" y1="65909" x2="58766" y2="65909"/>
                        <a14:backgroundMark x1="25649" y1="28409" x2="25649" y2="28409"/>
                        <a14:backgroundMark x1="49351" y1="18182" x2="49351" y2="18182"/>
                        <a14:backgroundMark x1="85390" y1="43182" x2="85390" y2="4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73" y="4343400"/>
            <a:ext cx="2925489" cy="4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790293" y="373181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b="1" dirty="0">
              <a:solidFill>
                <a:srgbClr val="CC00CC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41337" y="2466200"/>
            <a:ext cx="3359763" cy="20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5410200" y="4820780"/>
            <a:ext cx="3359763" cy="20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304800" y="5689937"/>
            <a:ext cx="8483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6600"/>
                </a:solidFill>
              </a:rPr>
              <a:t>Ernst &amp; Banks, </a:t>
            </a:r>
            <a:r>
              <a:rPr lang="en-GB" sz="2000" i="1" dirty="0" smtClean="0">
                <a:solidFill>
                  <a:srgbClr val="006600"/>
                </a:solidFill>
              </a:rPr>
              <a:t>Nature</a:t>
            </a:r>
            <a:r>
              <a:rPr lang="en-GB" sz="2000" dirty="0" smtClean="0">
                <a:solidFill>
                  <a:srgbClr val="006600"/>
                </a:solidFill>
              </a:rPr>
              <a:t> 2002; </a:t>
            </a:r>
            <a:r>
              <a:rPr lang="en-GB" sz="2000" dirty="0" err="1" smtClean="0">
                <a:solidFill>
                  <a:srgbClr val="006600"/>
                </a:solidFill>
              </a:rPr>
              <a:t>Alais</a:t>
            </a:r>
            <a:r>
              <a:rPr lang="en-GB" sz="2000" dirty="0" smtClean="0">
                <a:solidFill>
                  <a:srgbClr val="006600"/>
                </a:solidFill>
              </a:rPr>
              <a:t> &amp; Burr </a:t>
            </a:r>
            <a:r>
              <a:rPr lang="en-GB" sz="2000" i="1" dirty="0" err="1" smtClean="0">
                <a:solidFill>
                  <a:srgbClr val="006600"/>
                </a:solidFill>
              </a:rPr>
              <a:t>Curr</a:t>
            </a:r>
            <a:r>
              <a:rPr lang="en-GB" sz="2000" i="1" dirty="0" smtClean="0">
                <a:solidFill>
                  <a:srgbClr val="006600"/>
                </a:solidFill>
              </a:rPr>
              <a:t> </a:t>
            </a:r>
            <a:r>
              <a:rPr lang="en-GB" sz="2000" i="1" dirty="0" err="1" smtClean="0">
                <a:solidFill>
                  <a:srgbClr val="006600"/>
                </a:solidFill>
              </a:rPr>
              <a:t>Biol</a:t>
            </a:r>
            <a:r>
              <a:rPr lang="en-GB" sz="2000" i="1" dirty="0" smtClean="0">
                <a:solidFill>
                  <a:srgbClr val="006600"/>
                </a:solidFill>
              </a:rPr>
              <a:t> </a:t>
            </a:r>
            <a:r>
              <a:rPr lang="en-GB" sz="2000" dirty="0" smtClean="0">
                <a:solidFill>
                  <a:srgbClr val="006600"/>
                </a:solidFill>
              </a:rPr>
              <a:t>2004</a:t>
            </a:r>
          </a:p>
          <a:p>
            <a:endParaRPr lang="en-GB" sz="2000" dirty="0" smtClean="0">
              <a:solidFill>
                <a:srgbClr val="006600"/>
              </a:solidFill>
            </a:endParaRPr>
          </a:p>
          <a:p>
            <a:r>
              <a:rPr lang="en-GB" sz="2000" dirty="0" smtClean="0">
                <a:solidFill>
                  <a:srgbClr val="006600"/>
                </a:solidFill>
              </a:rPr>
              <a:t>Nardini et al </a:t>
            </a:r>
            <a:r>
              <a:rPr lang="en-GB" sz="2000" i="1" dirty="0" err="1">
                <a:solidFill>
                  <a:srgbClr val="006600"/>
                </a:solidFill>
              </a:rPr>
              <a:t>Curr</a:t>
            </a:r>
            <a:r>
              <a:rPr lang="en-GB" sz="2000" i="1" dirty="0">
                <a:solidFill>
                  <a:srgbClr val="006600"/>
                </a:solidFill>
              </a:rPr>
              <a:t> </a:t>
            </a:r>
            <a:r>
              <a:rPr lang="en-GB" sz="2000" i="1" dirty="0" err="1">
                <a:solidFill>
                  <a:srgbClr val="006600"/>
                </a:solidFill>
              </a:rPr>
              <a:t>Biol</a:t>
            </a:r>
            <a:r>
              <a:rPr lang="en-GB" sz="2000" i="1" dirty="0">
                <a:solidFill>
                  <a:srgbClr val="006600"/>
                </a:solidFill>
              </a:rPr>
              <a:t> </a:t>
            </a:r>
            <a:r>
              <a:rPr lang="en-GB" sz="2000" dirty="0" smtClean="0">
                <a:solidFill>
                  <a:srgbClr val="006600"/>
                </a:solidFill>
              </a:rPr>
              <a:t>2008; Gori et al </a:t>
            </a:r>
            <a:r>
              <a:rPr lang="en-GB" sz="2000" i="1" dirty="0" err="1" smtClean="0">
                <a:solidFill>
                  <a:srgbClr val="006600"/>
                </a:solidFill>
              </a:rPr>
              <a:t>Curr</a:t>
            </a:r>
            <a:r>
              <a:rPr lang="en-GB" sz="2000" i="1" dirty="0" smtClean="0">
                <a:solidFill>
                  <a:srgbClr val="006600"/>
                </a:solidFill>
              </a:rPr>
              <a:t> </a:t>
            </a:r>
            <a:r>
              <a:rPr lang="en-GB" sz="2000" i="1" dirty="0" err="1" smtClean="0">
                <a:solidFill>
                  <a:srgbClr val="006600"/>
                </a:solidFill>
              </a:rPr>
              <a:t>Biol</a:t>
            </a:r>
            <a:r>
              <a:rPr lang="en-GB" sz="2000" i="1" dirty="0" smtClean="0">
                <a:solidFill>
                  <a:srgbClr val="006600"/>
                </a:solidFill>
              </a:rPr>
              <a:t> </a:t>
            </a:r>
            <a:r>
              <a:rPr lang="en-GB" sz="2000" dirty="0" smtClean="0">
                <a:solidFill>
                  <a:srgbClr val="006600"/>
                </a:solidFill>
              </a:rPr>
              <a:t>2008; Dekker et al </a:t>
            </a:r>
            <a:r>
              <a:rPr lang="en-GB" sz="2000" i="1" dirty="0" err="1" smtClean="0">
                <a:solidFill>
                  <a:srgbClr val="006600"/>
                </a:solidFill>
              </a:rPr>
              <a:t>Curr</a:t>
            </a:r>
            <a:r>
              <a:rPr lang="en-GB" sz="2000" i="1" dirty="0" smtClean="0">
                <a:solidFill>
                  <a:srgbClr val="006600"/>
                </a:solidFill>
              </a:rPr>
              <a:t> </a:t>
            </a:r>
            <a:r>
              <a:rPr lang="en-GB" sz="2000" i="1" dirty="0" err="1" smtClean="0">
                <a:solidFill>
                  <a:srgbClr val="006600"/>
                </a:solidFill>
              </a:rPr>
              <a:t>Biol</a:t>
            </a:r>
            <a:r>
              <a:rPr lang="en-GB" sz="2000" i="1" dirty="0" smtClean="0">
                <a:solidFill>
                  <a:srgbClr val="006600"/>
                </a:solidFill>
              </a:rPr>
              <a:t> </a:t>
            </a:r>
            <a:r>
              <a:rPr lang="en-GB" sz="2000" dirty="0" smtClean="0">
                <a:solidFill>
                  <a:srgbClr val="006600"/>
                </a:solidFill>
              </a:rPr>
              <a:t>2015</a:t>
            </a:r>
            <a:endParaRPr lang="en-GB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Audio-Visual Localization Task for Children</a:t>
            </a:r>
            <a:endParaRPr lang="en-GB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63733" y="838200"/>
            <a:ext cx="8616534" cy="3505200"/>
            <a:chOff x="1826260" y="2312035"/>
            <a:chExt cx="5491480" cy="2233930"/>
          </a:xfrm>
        </p:grpSpPr>
        <p:pic>
          <p:nvPicPr>
            <p:cNvPr id="5" name="Picture 4" descr="C:\Users\crzh35\AppData\Local\Temp\Ava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26" t="4372" r="23899" b="22621"/>
            <a:stretch/>
          </p:blipFill>
          <p:spPr bwMode="auto">
            <a:xfrm>
              <a:off x="6128385" y="2314575"/>
              <a:ext cx="1189355" cy="22313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" t="14379" r="4363"/>
            <a:stretch/>
          </p:blipFill>
          <p:spPr bwMode="auto">
            <a:xfrm>
              <a:off x="1826260" y="2312035"/>
              <a:ext cx="4236720" cy="22294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895600" y="42672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Reliability of visual stimulus is intuitively communicated by its width, which varies from 50% to 200% of audio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Audio cue is 300ms of modulated white noise through dummy-head HRTF from CIPIC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1000" y="5189547"/>
            <a:ext cx="879267" cy="146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4343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8.0-9.9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~240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87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494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b="1" dirty="0" smtClean="0"/>
              <a:t>Model Comparison Analysis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35305" y="1366423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99"/>
                </a:solidFill>
              </a:rPr>
              <a:t>Vis</a:t>
            </a:r>
            <a:endParaRPr lang="en-GB" sz="2800" b="1" dirty="0">
              <a:solidFill>
                <a:srgbClr val="00009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19472" y="990600"/>
            <a:ext cx="3249260" cy="1076323"/>
            <a:chOff x="3219472" y="1143000"/>
            <a:chExt cx="3249260" cy="1076323"/>
          </a:xfrm>
        </p:grpSpPr>
        <p:grpSp>
          <p:nvGrpSpPr>
            <p:cNvPr id="3" name="Group 2"/>
            <p:cNvGrpSpPr/>
            <p:nvPr/>
          </p:nvGrpSpPr>
          <p:grpSpPr>
            <a:xfrm>
              <a:off x="3614249" y="1143000"/>
              <a:ext cx="2854483" cy="837709"/>
              <a:chOff x="6589794" y="1301412"/>
              <a:chExt cx="2854483" cy="83770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589794" y="1301412"/>
                <a:ext cx="2524675" cy="837709"/>
              </a:xfrm>
              <a:prstGeom prst="rect">
                <a:avLst/>
              </a:prstGeom>
              <a:blipFill dpi="0" rotWithShape="1">
                <a:blip r:embed="rId3">
                  <a:alphaModFix amt="67000"/>
                </a:blip>
                <a:srcRect/>
                <a:stretch>
                  <a:fillRect l="-1" r="-1060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376356" y="1524000"/>
                <a:ext cx="10679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800000"/>
                    </a:solidFill>
                  </a:rPr>
                  <a:t>Audio</a:t>
                </a:r>
                <a:endParaRPr lang="en-GB" sz="2800" b="1" dirty="0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19472" y="1408589"/>
              <a:ext cx="2724128" cy="587866"/>
            </a:xfrm>
            <a:prstGeom prst="rect">
              <a:avLst/>
            </a:prstGeom>
            <a:blipFill dpi="0" rotWithShape="1">
              <a:blip r:embed="rId4">
                <a:alphaModFix amt="67000"/>
              </a:blip>
              <a:srcRect/>
              <a:stretch>
                <a:fillRect l="-79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19600" y="1905000"/>
              <a:ext cx="581025" cy="314323"/>
              <a:chOff x="4419600" y="1895477"/>
              <a:chExt cx="581025" cy="314323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4419600" y="1895477"/>
                <a:ext cx="0" cy="3143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5000625" y="1905002"/>
                <a:ext cx="0" cy="30479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2114822" y="2042458"/>
            <a:ext cx="2645396" cy="1533523"/>
            <a:chOff x="5248633" y="3240023"/>
            <a:chExt cx="2645396" cy="1533523"/>
          </a:xfrm>
        </p:grpSpPr>
        <p:sp>
          <p:nvSpPr>
            <p:cNvPr id="31" name="TextBox 30"/>
            <p:cNvSpPr txBox="1"/>
            <p:nvPr/>
          </p:nvSpPr>
          <p:spPr>
            <a:xfrm>
              <a:off x="5248633" y="3645932"/>
              <a:ext cx="1012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Optimal</a:t>
              </a:r>
              <a:endParaRPr lang="en-GB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248633" y="3240023"/>
              <a:ext cx="2645396" cy="1533523"/>
              <a:chOff x="3374404" y="2047877"/>
              <a:chExt cx="2645396" cy="153352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374404" y="2047877"/>
                <a:ext cx="2645396" cy="1220871"/>
              </a:xfrm>
              <a:prstGeom prst="rect">
                <a:avLst/>
              </a:prstGeom>
              <a:blipFill dpi="0" rotWithShape="1">
                <a:blip r:embed="rId5">
                  <a:alphaModFix amt="67000"/>
                </a:blip>
                <a:srcRect/>
                <a:stretch>
                  <a:fillRect r="-925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4343400" y="3267077"/>
                <a:ext cx="581025" cy="314323"/>
                <a:chOff x="4419600" y="1895477"/>
                <a:chExt cx="581025" cy="314323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4419600" y="1895477"/>
                  <a:ext cx="0" cy="314323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5000625" y="1905002"/>
                  <a:ext cx="0" cy="30479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7" name="Group 26"/>
          <p:cNvGrpSpPr/>
          <p:nvPr/>
        </p:nvGrpSpPr>
        <p:grpSpPr>
          <a:xfrm>
            <a:off x="5199486" y="2212930"/>
            <a:ext cx="2593346" cy="1359932"/>
            <a:chOff x="835654" y="4126468"/>
            <a:chExt cx="2593346" cy="1359932"/>
          </a:xfrm>
        </p:grpSpPr>
        <p:grpSp>
          <p:nvGrpSpPr>
            <p:cNvPr id="20" name="Group 19"/>
            <p:cNvGrpSpPr/>
            <p:nvPr/>
          </p:nvGrpSpPr>
          <p:grpSpPr>
            <a:xfrm>
              <a:off x="835654" y="4126468"/>
              <a:ext cx="2593346" cy="1015690"/>
              <a:chOff x="835654" y="4126468"/>
              <a:chExt cx="2593346" cy="101569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03069" y="4126468"/>
                <a:ext cx="2525931" cy="1015690"/>
                <a:chOff x="3151349" y="1305580"/>
                <a:chExt cx="2525931" cy="1015690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51698" y1="48864" x2="51698" y2="48864"/>
                              <a14:foregroundMark x1="55472" y1="75000" x2="55472" y2="75000"/>
                              <a14:foregroundMark x1="61132" y1="76136" x2="61132" y2="76136"/>
                              <a14:backgroundMark x1="23396" y1="38636" x2="23396" y2="38636"/>
                              <a14:backgroundMark x1="82642" y1="23864" x2="82642" y2="23864"/>
                              <a14:backgroundMark x1="84151" y1="96591" x2="84151" y2="9659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1349" y="1482470"/>
                  <a:ext cx="2525931" cy="838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626011" y="1305580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2800" b="1" dirty="0">
                    <a:solidFill>
                      <a:srgbClr val="CC00CC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835654" y="4349609"/>
                <a:ext cx="1330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Audio Only</a:t>
                </a:r>
                <a:endParaRPr lang="en-GB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704975" y="5172077"/>
              <a:ext cx="581025" cy="314323"/>
              <a:chOff x="4419600" y="1895477"/>
              <a:chExt cx="581025" cy="314323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V="1">
                <a:off x="4419600" y="1895477"/>
                <a:ext cx="0" cy="3143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V="1">
                <a:off x="5000625" y="1905002"/>
                <a:ext cx="0" cy="30479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2282608" y="3965530"/>
            <a:ext cx="2440620" cy="1295401"/>
            <a:chOff x="3526805" y="4114799"/>
            <a:chExt cx="2440620" cy="1295401"/>
          </a:xfrm>
        </p:grpSpPr>
        <p:sp>
          <p:nvSpPr>
            <p:cNvPr id="37" name="Rectangle 36"/>
            <p:cNvSpPr/>
            <p:nvPr/>
          </p:nvSpPr>
          <p:spPr>
            <a:xfrm>
              <a:off x="3657600" y="4114799"/>
              <a:ext cx="2309825" cy="986713"/>
            </a:xfrm>
            <a:prstGeom prst="rect">
              <a:avLst/>
            </a:prstGeom>
            <a:blipFill dpi="0" rotWithShape="1">
              <a:blip r:embed="rId5">
                <a:alphaModFix amt="67000"/>
              </a:blip>
              <a:srcRect/>
              <a:stretch>
                <a:fillRect r="-9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6805" y="4269220"/>
              <a:ext cx="2309825" cy="56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Mis</a:t>
              </a:r>
              <a:r>
                <a:rPr lang="en-GB" dirty="0" smtClean="0"/>
                <a:t>-</a:t>
              </a:r>
              <a:br>
                <a:rPr lang="en-GB" dirty="0" smtClean="0"/>
              </a:br>
              <a:r>
                <a:rPr lang="en-GB" dirty="0" smtClean="0"/>
                <a:t>Weighted</a:t>
              </a:r>
              <a:endParaRPr lang="en-GB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343400" y="5095877"/>
              <a:ext cx="581025" cy="314323"/>
              <a:chOff x="4419600" y="1895477"/>
              <a:chExt cx="581025" cy="314323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 flipV="1">
                <a:off x="4419600" y="1895477"/>
                <a:ext cx="0" cy="3143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5000625" y="1905002"/>
                <a:ext cx="0" cy="30479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2067900" y="5184730"/>
            <a:ext cx="2783903" cy="1525669"/>
            <a:chOff x="5284697" y="5257801"/>
            <a:chExt cx="2783903" cy="1525669"/>
          </a:xfrm>
        </p:grpSpPr>
        <p:sp>
          <p:nvSpPr>
            <p:cNvPr id="83" name="TextBox 82"/>
            <p:cNvSpPr txBox="1"/>
            <p:nvPr/>
          </p:nvSpPr>
          <p:spPr>
            <a:xfrm>
              <a:off x="5284697" y="5663709"/>
              <a:ext cx="101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Single Weight</a:t>
              </a:r>
              <a:endParaRPr lang="en-GB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423204" y="5257801"/>
              <a:ext cx="2645396" cy="1525669"/>
              <a:chOff x="3469703" y="2055731"/>
              <a:chExt cx="2645396" cy="1525669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469703" y="2055731"/>
                <a:ext cx="2645396" cy="1220871"/>
              </a:xfrm>
              <a:prstGeom prst="rect">
                <a:avLst/>
              </a:prstGeom>
              <a:blipFill dpi="0" rotWithShape="1">
                <a:blip r:embed="rId5">
                  <a:alphaModFix amt="67000"/>
                </a:blip>
                <a:srcRect/>
                <a:stretch>
                  <a:fillRect r="-925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4343400" y="3267077"/>
                <a:ext cx="581025" cy="314323"/>
                <a:chOff x="4419600" y="1895477"/>
                <a:chExt cx="581025" cy="314323"/>
              </a:xfrm>
            </p:grpSpPr>
            <p:cxnSp>
              <p:nvCxnSpPr>
                <p:cNvPr id="87" name="Straight Arrow Connector 86"/>
                <p:cNvCxnSpPr/>
                <p:nvPr/>
              </p:nvCxnSpPr>
              <p:spPr>
                <a:xfrm flipV="1">
                  <a:off x="4419600" y="1895477"/>
                  <a:ext cx="0" cy="314323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5000625" y="1905002"/>
                  <a:ext cx="0" cy="30479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Group 63"/>
          <p:cNvGrpSpPr/>
          <p:nvPr/>
        </p:nvGrpSpPr>
        <p:grpSpPr>
          <a:xfrm>
            <a:off x="5004048" y="3924277"/>
            <a:ext cx="2889097" cy="1304923"/>
            <a:chOff x="76200" y="2438400"/>
            <a:chExt cx="2889097" cy="1304923"/>
          </a:xfrm>
        </p:grpSpPr>
        <p:grpSp>
          <p:nvGrpSpPr>
            <p:cNvPr id="65" name="Group 64"/>
            <p:cNvGrpSpPr/>
            <p:nvPr/>
          </p:nvGrpSpPr>
          <p:grpSpPr>
            <a:xfrm>
              <a:off x="76200" y="2438400"/>
              <a:ext cx="2889097" cy="1015299"/>
              <a:chOff x="76200" y="2438400"/>
              <a:chExt cx="2889097" cy="101529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57200" y="2438400"/>
                <a:ext cx="2508097" cy="1015299"/>
                <a:chOff x="2749175" y="1311985"/>
                <a:chExt cx="2508097" cy="1015299"/>
              </a:xfrm>
            </p:grpSpPr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44528" y1="50000" x2="44528" y2="50000"/>
                              <a14:foregroundMark x1="55472" y1="37097" x2="55472" y2="37097"/>
                              <a14:foregroundMark x1="64151" y1="70968" x2="64151" y2="70968"/>
                              <a14:backgroundMark x1="15472" y1="56452" x2="15472" y2="56452"/>
                              <a14:backgroundMark x1="72830" y1="19355" x2="72830" y2="19355"/>
                              <a14:backgroundMark x1="86038" y1="95161" x2="86038" y2="9516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9175" y="1740484"/>
                  <a:ext cx="2508097" cy="58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TextBox 74"/>
                <p:cNvSpPr txBox="1"/>
                <p:nvPr/>
              </p:nvSpPr>
              <p:spPr>
                <a:xfrm>
                  <a:off x="3206246" y="1311985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2800" b="1" dirty="0">
                    <a:solidFill>
                      <a:srgbClr val="CC00CC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76200" y="2754868"/>
                <a:ext cx="1417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Visual Only</a:t>
                </a:r>
                <a:endParaRPr lang="en-GB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704975" y="3429000"/>
              <a:ext cx="581025" cy="314323"/>
              <a:chOff x="4419600" y="1895477"/>
              <a:chExt cx="581025" cy="314323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V="1">
                <a:off x="4419600" y="1895477"/>
                <a:ext cx="0" cy="3143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5000625" y="1905002"/>
                <a:ext cx="0" cy="30479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5024481" y="5661248"/>
            <a:ext cx="3219927" cy="1000123"/>
            <a:chOff x="238962" y="5791200"/>
            <a:chExt cx="3219927" cy="1000123"/>
          </a:xfrm>
        </p:grpSpPr>
        <p:grpSp>
          <p:nvGrpSpPr>
            <p:cNvPr id="77" name="Group 76"/>
            <p:cNvGrpSpPr/>
            <p:nvPr/>
          </p:nvGrpSpPr>
          <p:grpSpPr>
            <a:xfrm>
              <a:off x="238962" y="5791200"/>
              <a:ext cx="3219927" cy="717637"/>
              <a:chOff x="238962" y="5791200"/>
              <a:chExt cx="3219927" cy="71763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33400" y="5943600"/>
                <a:ext cx="2925489" cy="565237"/>
                <a:chOff x="2751791" y="3058180"/>
                <a:chExt cx="2925489" cy="1130474"/>
              </a:xfrm>
            </p:grpSpPr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>
                              <a14:foregroundMark x1="34740" y1="65909" x2="34740" y2="65909"/>
                              <a14:foregroundMark x1="58766" y1="65909" x2="58766" y2="65909"/>
                              <a14:backgroundMark x1="25649" y1="28409" x2="25649" y2="28409"/>
                              <a14:backgroundMark x1="49351" y1="18182" x2="49351" y2="18182"/>
                              <a14:backgroundMark x1="85390" y1="43182" x2="85390" y2="4318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791" y="3352800"/>
                  <a:ext cx="2925489" cy="835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" name="TextBox 89"/>
                <p:cNvSpPr txBox="1"/>
                <p:nvPr/>
              </p:nvSpPr>
              <p:spPr>
                <a:xfrm>
                  <a:off x="3711611" y="3058180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GB" sz="2800" b="1" dirty="0">
                    <a:solidFill>
                      <a:srgbClr val="CC00CC"/>
                    </a:solidFill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238962" y="5791200"/>
                <a:ext cx="1132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Switching</a:t>
                </a:r>
                <a:endParaRPr lang="en-GB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752600" y="6477000"/>
              <a:ext cx="581025" cy="314323"/>
              <a:chOff x="4419600" y="1895477"/>
              <a:chExt cx="581025" cy="314323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V="1">
                <a:off x="4419600" y="1895477"/>
                <a:ext cx="0" cy="3143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5000625" y="1905002"/>
                <a:ext cx="0" cy="30479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58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86"/>
          <a:stretch/>
        </p:blipFill>
        <p:spPr>
          <a:xfrm>
            <a:off x="4514712" y="1484784"/>
            <a:ext cx="3944921" cy="48700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Echo Learning Task for Adults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Judging distance outwards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Using an echo (“sonar pulse”)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Also given visual cue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Sometimes presented both at once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7383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t="18500" r="34479" b="57167"/>
          <a:stretch/>
        </p:blipFill>
        <p:spPr bwMode="auto">
          <a:xfrm>
            <a:off x="757693" y="340459"/>
            <a:ext cx="4246355" cy="20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" y="2462564"/>
            <a:ext cx="5328076" cy="399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78" y="1700808"/>
            <a:ext cx="339251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320</Words>
  <Application>Microsoft Office PowerPoint</Application>
  <PresentationFormat>On-screen Show (4:3)</PresentationFormat>
  <Paragraphs>73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Spatial Memory and Multisensory Perception in Children and Adults</vt:lpstr>
      <vt:lpstr>PowerPoint Presentation</vt:lpstr>
      <vt:lpstr>Example Environments for Children</vt:lpstr>
      <vt:lpstr>Additional Challenges for Adults</vt:lpstr>
      <vt:lpstr>PowerPoint Presentation</vt:lpstr>
      <vt:lpstr>Audio-Visual Localization Task for Children</vt:lpstr>
      <vt:lpstr>Model Comparison Analysis</vt:lpstr>
      <vt:lpstr>Echo Learning Task for Adults</vt:lpstr>
      <vt:lpstr>PowerPoint Presentation</vt:lpstr>
      <vt:lpstr>Cue Mixing Fit Over 3-6 Years</vt:lpstr>
      <vt:lpstr>Summary</vt:lpstr>
      <vt:lpstr>Contact Info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Memory and Multisensory Perception in Children and Adults</dc:title>
  <dc:creator>NEGEN J.E.</dc:creator>
  <cp:lastModifiedBy>NEGEN J.E.</cp:lastModifiedBy>
  <cp:revision>7</cp:revision>
  <dcterms:created xsi:type="dcterms:W3CDTF">2017-06-13T10:14:18Z</dcterms:created>
  <dcterms:modified xsi:type="dcterms:W3CDTF">2017-06-15T09:13:03Z</dcterms:modified>
</cp:coreProperties>
</file>