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98" r:id="rId5"/>
    <p:sldId id="297" r:id="rId6"/>
    <p:sldId id="283" r:id="rId7"/>
    <p:sldId id="277" r:id="rId8"/>
    <p:sldId id="262" r:id="rId9"/>
    <p:sldId id="299" r:id="rId10"/>
    <p:sldId id="300" r:id="rId11"/>
    <p:sldId id="301" r:id="rId12"/>
    <p:sldId id="303" r:id="rId13"/>
    <p:sldId id="304" r:id="rId14"/>
    <p:sldId id="314" r:id="rId15"/>
    <p:sldId id="315" r:id="rId16"/>
    <p:sldId id="305" r:id="rId17"/>
    <p:sldId id="310" r:id="rId18"/>
    <p:sldId id="306" r:id="rId19"/>
    <p:sldId id="307" r:id="rId20"/>
    <p:sldId id="294" r:id="rId21"/>
    <p:sldId id="295" r:id="rId22"/>
    <p:sldId id="308" r:id="rId23"/>
    <p:sldId id="296" r:id="rId24"/>
    <p:sldId id="311" r:id="rId25"/>
    <p:sldId id="312" r:id="rId26"/>
    <p:sldId id="313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91" autoAdjust="0"/>
    <p:restoredTop sz="94660"/>
  </p:normalViewPr>
  <p:slideViewPr>
    <p:cSldViewPr>
      <p:cViewPr varScale="1">
        <p:scale>
          <a:sx n="74" d="100"/>
          <a:sy n="74" d="100"/>
        </p:scale>
        <p:origin x="121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743464-E5BD-47C3-A8F8-2ADA98900064}" type="datetimeFigureOut">
              <a:rPr lang="en-GB" smtClean="0"/>
              <a:t>11/08/2017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0A8469-48EB-4C13-AE48-591E618CA9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4190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>
                <a:alpha val="1000"/>
              </a:srgbClr>
            </a:inn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80876"/>
            <a:ext cx="7772400" cy="1470025"/>
          </a:xfrm>
        </p:spPr>
        <p:txBody>
          <a:bodyPr>
            <a:noAutofit/>
          </a:bodyPr>
          <a:lstStyle/>
          <a:p>
            <a:r>
              <a:rPr lang="en-GB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 Assimilation and Modelling the Carbon Cycle</a:t>
            </a:r>
            <a:endParaRPr lang="en-GB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3886200"/>
            <a:ext cx="8610600" cy="1752600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Philip Aston, Anna </a:t>
            </a:r>
            <a:r>
              <a:rPr lang="en-GB" dirty="0" err="1" smtClean="0">
                <a:solidFill>
                  <a:srgbClr val="FFFF00"/>
                </a:solidFill>
              </a:rPr>
              <a:t>Chuter</a:t>
            </a:r>
            <a:r>
              <a:rPr lang="en-GB" dirty="0" smtClean="0">
                <a:solidFill>
                  <a:srgbClr val="FFFF00"/>
                </a:solidFill>
              </a:rPr>
              <a:t>, </a:t>
            </a:r>
            <a:r>
              <a:rPr lang="en-GB" b="1" dirty="0" smtClean="0">
                <a:solidFill>
                  <a:srgbClr val="FFFF00"/>
                </a:solidFill>
              </a:rPr>
              <a:t>Sylvain </a:t>
            </a:r>
            <a:r>
              <a:rPr lang="en-GB" b="1" dirty="0" err="1" smtClean="0">
                <a:solidFill>
                  <a:srgbClr val="FFFF00"/>
                </a:solidFill>
              </a:rPr>
              <a:t>Delahaies</a:t>
            </a:r>
            <a:r>
              <a:rPr lang="en-GB" b="1" dirty="0" smtClean="0">
                <a:solidFill>
                  <a:srgbClr val="FFFF00"/>
                </a:solidFill>
              </a:rPr>
              <a:t>, </a:t>
            </a:r>
          </a:p>
          <a:p>
            <a:r>
              <a:rPr lang="en-GB" dirty="0" smtClean="0">
                <a:solidFill>
                  <a:srgbClr val="FFFF00"/>
                </a:solidFill>
              </a:rPr>
              <a:t>Anne </a:t>
            </a:r>
            <a:r>
              <a:rPr lang="en-GB" dirty="0" err="1" smtClean="0">
                <a:solidFill>
                  <a:srgbClr val="FFFF00"/>
                </a:solidFill>
              </a:rPr>
              <a:t>Skeldon</a:t>
            </a:r>
            <a:r>
              <a:rPr lang="en-GB" dirty="0" smtClean="0">
                <a:solidFill>
                  <a:srgbClr val="FFFF00"/>
                </a:solidFill>
              </a:rPr>
              <a:t>, </a:t>
            </a:r>
            <a:r>
              <a:rPr lang="en-GB" b="1" dirty="0" smtClean="0">
                <a:solidFill>
                  <a:srgbClr val="FFFF00"/>
                </a:solidFill>
              </a:rPr>
              <a:t>Nancy </a:t>
            </a:r>
            <a:r>
              <a:rPr lang="en-GB" b="1" dirty="0" smtClean="0">
                <a:solidFill>
                  <a:srgbClr val="FFFF00"/>
                </a:solidFill>
              </a:rPr>
              <a:t>Nichols (</a:t>
            </a:r>
            <a:r>
              <a:rPr lang="en-GB" b="1" i="1" dirty="0" smtClean="0">
                <a:solidFill>
                  <a:srgbClr val="FFFF00"/>
                </a:solidFill>
              </a:rPr>
              <a:t>Reading</a:t>
            </a:r>
            <a:r>
              <a:rPr lang="en-GB" b="1" dirty="0" smtClean="0">
                <a:solidFill>
                  <a:srgbClr val="FFFF00"/>
                </a:solidFill>
              </a:rPr>
              <a:t>), </a:t>
            </a:r>
          </a:p>
          <a:p>
            <a:r>
              <a:rPr lang="en-GB" b="1" dirty="0" smtClean="0">
                <a:solidFill>
                  <a:srgbClr val="FFFF00"/>
                </a:solidFill>
              </a:rPr>
              <a:t>Ian </a:t>
            </a:r>
            <a:r>
              <a:rPr lang="en-GB" b="1" dirty="0" err="1" smtClean="0">
                <a:solidFill>
                  <a:srgbClr val="FFFF00"/>
                </a:solidFill>
              </a:rPr>
              <a:t>Roulstone</a:t>
            </a:r>
            <a:endParaRPr lang="en-GB" b="1" dirty="0" smtClean="0">
              <a:solidFill>
                <a:srgbClr val="FFFF00"/>
              </a:solidFill>
            </a:endParaRPr>
          </a:p>
          <a:p>
            <a:r>
              <a:rPr lang="en-GB" b="1" i="1" dirty="0" smtClean="0">
                <a:solidFill>
                  <a:srgbClr val="FFFF00"/>
                </a:solidFill>
              </a:rPr>
              <a:t>University of Surrey and NCEO</a:t>
            </a:r>
            <a:endParaRPr lang="en-GB" b="1" i="1" dirty="0">
              <a:solidFill>
                <a:srgbClr val="FFFF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034494"/>
            <a:ext cx="2189791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400" y="5987345"/>
            <a:ext cx="2794000" cy="73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2670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FF00"/>
                </a:solidFill>
              </a:rPr>
              <a:t>Limit Points</a:t>
            </a:r>
            <a:endParaRPr lang="en-GB" dirty="0">
              <a:solidFill>
                <a:srgbClr val="FFFF0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71600"/>
            <a:ext cx="8176832" cy="518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4972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FF00"/>
                </a:solidFill>
              </a:rPr>
              <a:t>Sensitivity </a:t>
            </a:r>
            <a:endParaRPr lang="en-GB" dirty="0">
              <a:solidFill>
                <a:srgbClr val="FFFF0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50" y="2362200"/>
            <a:ext cx="6057900" cy="401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5051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FF00"/>
                </a:solidFill>
              </a:rPr>
              <a:t>Sensitivity </a:t>
            </a:r>
            <a:endParaRPr lang="en-GB" dirty="0">
              <a:solidFill>
                <a:srgbClr val="FFFF00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798" y="1406906"/>
            <a:ext cx="8098404" cy="37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30" y="5260710"/>
            <a:ext cx="8711939" cy="1597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317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 smtClean="0">
                <a:solidFill>
                  <a:srgbClr val="FF0000"/>
                </a:solidFill>
              </a:rPr>
              <a:t>RE</a:t>
            </a:r>
            <a:r>
              <a:rPr lang="en-GB" dirty="0" err="1" smtClean="0">
                <a:solidFill>
                  <a:srgbClr val="FFFF00"/>
                </a:solidFill>
              </a:rPr>
              <a:t>gional</a:t>
            </a:r>
            <a:r>
              <a:rPr lang="en-GB" dirty="0" smtClean="0">
                <a:solidFill>
                  <a:srgbClr val="FFFF00"/>
                </a:solidFill>
              </a:rPr>
              <a:t> </a:t>
            </a:r>
            <a:r>
              <a:rPr lang="en-GB" dirty="0" smtClean="0">
                <a:solidFill>
                  <a:srgbClr val="FF0000"/>
                </a:solidFill>
              </a:rPr>
              <a:t>F</a:t>
            </a:r>
            <a:r>
              <a:rPr lang="en-GB" dirty="0" smtClean="0">
                <a:solidFill>
                  <a:srgbClr val="FFFF00"/>
                </a:solidFill>
              </a:rPr>
              <a:t>lux </a:t>
            </a:r>
            <a:r>
              <a:rPr lang="en-GB" dirty="0" smtClean="0">
                <a:solidFill>
                  <a:srgbClr val="FF0000"/>
                </a:solidFill>
              </a:rPr>
              <a:t>E</a:t>
            </a:r>
            <a:r>
              <a:rPr lang="en-GB" dirty="0" smtClean="0">
                <a:solidFill>
                  <a:srgbClr val="FFFF00"/>
                </a:solidFill>
              </a:rPr>
              <a:t>stimation </a:t>
            </a:r>
            <a:r>
              <a:rPr lang="en-GB" dirty="0" err="1">
                <a:solidFill>
                  <a:srgbClr val="FFFF00"/>
                </a:solidFill>
              </a:rPr>
              <a:t>E</a:t>
            </a:r>
            <a:r>
              <a:rPr lang="en-GB" dirty="0" err="1" smtClean="0">
                <a:solidFill>
                  <a:srgbClr val="FF0000"/>
                </a:solidFill>
              </a:rPr>
              <a:t>X</a:t>
            </a:r>
            <a:r>
              <a:rPr lang="en-GB" dirty="0" err="1" smtClean="0">
                <a:solidFill>
                  <a:srgbClr val="FFFF00"/>
                </a:solidFill>
              </a:rPr>
              <a:t>periment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>
                <a:solidFill>
                  <a:srgbClr val="FFFF00"/>
                </a:solidFill>
              </a:rPr>
              <a:t>(</a:t>
            </a:r>
            <a:r>
              <a:rPr lang="en-GB" dirty="0" smtClean="0">
                <a:solidFill>
                  <a:srgbClr val="FF0000"/>
                </a:solidFill>
              </a:rPr>
              <a:t>REFLEX</a:t>
            </a:r>
            <a:r>
              <a:rPr lang="en-GB" dirty="0" smtClean="0">
                <a:solidFill>
                  <a:srgbClr val="FFFF00"/>
                </a:solidFill>
              </a:rPr>
              <a:t>)</a:t>
            </a:r>
            <a:endParaRPr lang="en-GB" dirty="0">
              <a:solidFill>
                <a:srgbClr val="FFFF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09800"/>
            <a:ext cx="7715250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5653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FF00"/>
                </a:solidFill>
              </a:rPr>
              <a:t>4D VAR</a:t>
            </a:r>
            <a:endParaRPr lang="en-GB" dirty="0">
              <a:solidFill>
                <a:srgbClr val="FFFF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36000" y="1524000"/>
            <a:ext cx="6671999" cy="50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692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FF00"/>
                </a:solidFill>
              </a:rPr>
              <a:t>4D VAR</a:t>
            </a:r>
            <a:endParaRPr lang="en-GB" dirty="0">
              <a:solidFill>
                <a:srgbClr val="FFFF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5354" y="1600200"/>
            <a:ext cx="6913292" cy="50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037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Inverse Problem and </a:t>
            </a:r>
            <a:br>
              <a:rPr lang="en-GB" dirty="0" smtClean="0">
                <a:solidFill>
                  <a:srgbClr val="FFFF00"/>
                </a:solidFill>
              </a:rPr>
            </a:br>
            <a:r>
              <a:rPr lang="en-GB" dirty="0" smtClean="0">
                <a:solidFill>
                  <a:srgbClr val="FFFF00"/>
                </a:solidFill>
              </a:rPr>
              <a:t>Data Assimilation</a:t>
            </a:r>
            <a:endParaRPr lang="en-GB" dirty="0">
              <a:solidFill>
                <a:srgbClr val="FFFF00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482" y="1828800"/>
            <a:ext cx="752475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2551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FF00"/>
                </a:solidFill>
              </a:rPr>
              <a:t>Well-</a:t>
            </a:r>
            <a:r>
              <a:rPr lang="en-GB" dirty="0" err="1" smtClean="0">
                <a:solidFill>
                  <a:srgbClr val="FFFF00"/>
                </a:solidFill>
              </a:rPr>
              <a:t>posedness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dirty="0">
                <a:solidFill>
                  <a:srgbClr val="FFFF00"/>
                </a:solidFill>
                <a:latin typeface="NimbusRomNo9L-Regu"/>
              </a:rPr>
              <a:t>A generic inverse problem consists in finding a </a:t>
            </a:r>
            <a:r>
              <a:rPr lang="en-GB" dirty="0" smtClean="0">
                <a:solidFill>
                  <a:srgbClr val="FFFF00"/>
                </a:solidFill>
                <a:latin typeface="CMMI10"/>
              </a:rPr>
              <a:t>n</a:t>
            </a:r>
            <a:r>
              <a:rPr lang="en-GB" dirty="0" smtClean="0">
                <a:solidFill>
                  <a:srgbClr val="FFFF00"/>
                </a:solidFill>
                <a:latin typeface="NimbusRomNo9L-Regu"/>
              </a:rPr>
              <a:t>-dimensional </a:t>
            </a:r>
            <a:r>
              <a:rPr lang="en-GB" dirty="0">
                <a:solidFill>
                  <a:srgbClr val="FFFF00"/>
                </a:solidFill>
                <a:latin typeface="NimbusRomNo9L-Regu"/>
              </a:rPr>
              <a:t>state vector </a:t>
            </a:r>
            <a:r>
              <a:rPr lang="en-GB" b="1" i="1" dirty="0">
                <a:solidFill>
                  <a:srgbClr val="FFFF00"/>
                </a:solidFill>
                <a:latin typeface="CMMIB10"/>
              </a:rPr>
              <a:t>x</a:t>
            </a:r>
            <a:r>
              <a:rPr lang="en-GB" dirty="0">
                <a:solidFill>
                  <a:srgbClr val="FFFF00"/>
                </a:solidFill>
                <a:latin typeface="CMMIB10"/>
              </a:rPr>
              <a:t> </a:t>
            </a:r>
            <a:r>
              <a:rPr lang="en-GB" dirty="0">
                <a:solidFill>
                  <a:srgbClr val="FFFF00"/>
                </a:solidFill>
                <a:latin typeface="NimbusRomNo9L-Regu"/>
              </a:rPr>
              <a:t>such </a:t>
            </a:r>
            <a:r>
              <a:rPr lang="en-GB" dirty="0" smtClean="0">
                <a:solidFill>
                  <a:srgbClr val="FFFF00"/>
                </a:solidFill>
                <a:latin typeface="NimbusRomNo9L-Regu"/>
              </a:rPr>
              <a:t>that</a:t>
            </a:r>
          </a:p>
          <a:p>
            <a:pPr marL="0" indent="0">
              <a:buNone/>
            </a:pPr>
            <a:endParaRPr lang="en-GB" dirty="0">
              <a:solidFill>
                <a:srgbClr val="FFFF00"/>
              </a:solidFill>
              <a:latin typeface="NimbusRomNo9L-Regu"/>
            </a:endParaRPr>
          </a:p>
          <a:p>
            <a:pPr marL="0" indent="0" algn="ctr">
              <a:buNone/>
            </a:pPr>
            <a:r>
              <a:rPr lang="en-GB" sz="4000" b="1" dirty="0" smtClean="0">
                <a:solidFill>
                  <a:srgbClr val="FFFF00"/>
                </a:solidFill>
                <a:latin typeface="CMMIB10"/>
              </a:rPr>
              <a:t>h</a:t>
            </a:r>
            <a:r>
              <a:rPr lang="en-GB" sz="4000" dirty="0" smtClean="0">
                <a:solidFill>
                  <a:srgbClr val="FFFF00"/>
                </a:solidFill>
                <a:latin typeface="CMR10"/>
              </a:rPr>
              <a:t>(</a:t>
            </a:r>
            <a:r>
              <a:rPr lang="en-GB" sz="4000" b="1" i="1" dirty="0" smtClean="0">
                <a:solidFill>
                  <a:srgbClr val="FFFF00"/>
                </a:solidFill>
                <a:latin typeface="CMMIB10"/>
              </a:rPr>
              <a:t>x</a:t>
            </a:r>
            <a:r>
              <a:rPr lang="en-GB" sz="4000" dirty="0">
                <a:solidFill>
                  <a:srgbClr val="FFFF00"/>
                </a:solidFill>
                <a:latin typeface="CMR10"/>
              </a:rPr>
              <a:t>) = </a:t>
            </a:r>
            <a:r>
              <a:rPr lang="en-GB" sz="4000" b="1" i="1" dirty="0" smtClean="0">
                <a:solidFill>
                  <a:srgbClr val="FFFF00"/>
                </a:solidFill>
                <a:latin typeface="CMMIB10"/>
              </a:rPr>
              <a:t>y</a:t>
            </a:r>
          </a:p>
          <a:p>
            <a:pPr marL="0" indent="0" algn="ctr">
              <a:buNone/>
            </a:pPr>
            <a:endParaRPr lang="en-GB" dirty="0">
              <a:solidFill>
                <a:srgbClr val="FFFF00"/>
              </a:solidFill>
              <a:latin typeface="NimbusRomNo9L-Regu"/>
            </a:endParaRPr>
          </a:p>
          <a:p>
            <a:pPr marL="0" indent="0">
              <a:buNone/>
            </a:pPr>
            <a:r>
              <a:rPr lang="en-GB" dirty="0">
                <a:solidFill>
                  <a:srgbClr val="FFFF00"/>
                </a:solidFill>
                <a:latin typeface="NimbusRomNo9L-Regu"/>
              </a:rPr>
              <a:t>for a given </a:t>
            </a:r>
            <a:r>
              <a:rPr lang="en-GB" dirty="0">
                <a:solidFill>
                  <a:srgbClr val="FFFF00"/>
                </a:solidFill>
                <a:latin typeface="CMMI10"/>
              </a:rPr>
              <a:t>N</a:t>
            </a:r>
            <a:r>
              <a:rPr lang="en-GB" dirty="0">
                <a:solidFill>
                  <a:srgbClr val="FFFF00"/>
                </a:solidFill>
                <a:latin typeface="NimbusRomNo9L-Regu"/>
              </a:rPr>
              <a:t>-dimensional observation vector </a:t>
            </a:r>
            <a:r>
              <a:rPr lang="en-GB" b="1" i="1" dirty="0">
                <a:solidFill>
                  <a:srgbClr val="FFFF00"/>
                </a:solidFill>
                <a:latin typeface="CMMIB10"/>
              </a:rPr>
              <a:t>y</a:t>
            </a:r>
            <a:r>
              <a:rPr lang="en-GB" dirty="0">
                <a:solidFill>
                  <a:srgbClr val="FFFF00"/>
                </a:solidFill>
                <a:latin typeface="NimbusRomNo9L-Regu"/>
              </a:rPr>
              <a:t>, including</a:t>
            </a:r>
          </a:p>
          <a:p>
            <a:pPr marL="0" indent="0">
              <a:buNone/>
            </a:pPr>
            <a:r>
              <a:rPr lang="en-GB" dirty="0">
                <a:solidFill>
                  <a:srgbClr val="FFFF00"/>
                </a:solidFill>
                <a:latin typeface="NimbusRomNo9L-Regu"/>
              </a:rPr>
              <a:t>random noise, and a given model </a:t>
            </a:r>
            <a:r>
              <a:rPr lang="en-GB" b="1" dirty="0">
                <a:solidFill>
                  <a:srgbClr val="FFFF00"/>
                </a:solidFill>
                <a:latin typeface="CMMIB10"/>
              </a:rPr>
              <a:t>h</a:t>
            </a:r>
            <a:r>
              <a:rPr lang="en-GB" dirty="0">
                <a:solidFill>
                  <a:srgbClr val="FFFF00"/>
                </a:solidFill>
                <a:latin typeface="NimbusRomNo9L-Regu"/>
              </a:rPr>
              <a:t>. The problem is well</a:t>
            </a:r>
          </a:p>
          <a:p>
            <a:pPr marL="0" indent="0">
              <a:buNone/>
            </a:pPr>
            <a:r>
              <a:rPr lang="en-GB" dirty="0">
                <a:solidFill>
                  <a:srgbClr val="FFFF00"/>
                </a:solidFill>
                <a:latin typeface="NimbusRomNo9L-Regu"/>
              </a:rPr>
              <a:t>posed in the sense of </a:t>
            </a:r>
            <a:r>
              <a:rPr lang="en-GB" dirty="0" err="1">
                <a:solidFill>
                  <a:srgbClr val="FFFF00"/>
                </a:solidFill>
                <a:latin typeface="NimbusRomNo9L-Regu"/>
              </a:rPr>
              <a:t>Hadamard</a:t>
            </a:r>
            <a:r>
              <a:rPr lang="en-GB" dirty="0">
                <a:solidFill>
                  <a:srgbClr val="FFFF00"/>
                </a:solidFill>
                <a:latin typeface="NimbusRomNo9L-Regu"/>
              </a:rPr>
              <a:t> (1923) if the </a:t>
            </a:r>
            <a:r>
              <a:rPr lang="en-GB" dirty="0" smtClean="0">
                <a:solidFill>
                  <a:srgbClr val="FFFF00"/>
                </a:solidFill>
                <a:latin typeface="NimbusRomNo9L-Regu"/>
              </a:rPr>
              <a:t>three following conditions </a:t>
            </a:r>
            <a:r>
              <a:rPr lang="en-GB" dirty="0">
                <a:solidFill>
                  <a:srgbClr val="FFFF00"/>
                </a:solidFill>
                <a:latin typeface="NimbusRomNo9L-Regu"/>
              </a:rPr>
              <a:t>hold: </a:t>
            </a:r>
            <a:endParaRPr lang="en-GB" dirty="0" smtClean="0">
              <a:solidFill>
                <a:srgbClr val="FFFF00"/>
              </a:solidFill>
              <a:latin typeface="NimbusRomNo9L-Regu"/>
            </a:endParaRPr>
          </a:p>
          <a:p>
            <a:pPr marL="0" indent="0">
              <a:buNone/>
            </a:pPr>
            <a:endParaRPr lang="en-GB" dirty="0" smtClean="0">
              <a:solidFill>
                <a:srgbClr val="FFFF00"/>
              </a:solidFill>
              <a:latin typeface="NimbusRomNo9L-Regu"/>
            </a:endParaRPr>
          </a:p>
          <a:p>
            <a:pPr marL="514350" indent="-514350">
              <a:buAutoNum type="arabicParenR"/>
            </a:pPr>
            <a:r>
              <a:rPr lang="en-GB" dirty="0" smtClean="0">
                <a:solidFill>
                  <a:srgbClr val="FFFF00"/>
                </a:solidFill>
                <a:latin typeface="NimbusRomNo9L-Regu"/>
              </a:rPr>
              <a:t>a solution exists, </a:t>
            </a:r>
          </a:p>
          <a:p>
            <a:pPr marL="514350" indent="-514350">
              <a:buAutoNum type="arabicParenR"/>
            </a:pPr>
            <a:r>
              <a:rPr lang="en-GB" dirty="0" smtClean="0">
                <a:solidFill>
                  <a:srgbClr val="FFFF00"/>
                </a:solidFill>
                <a:latin typeface="NimbusRomNo9L-Regu"/>
              </a:rPr>
              <a:t>the solution is unique, </a:t>
            </a:r>
            <a:r>
              <a:rPr lang="en-GB" dirty="0">
                <a:solidFill>
                  <a:srgbClr val="FFFF00"/>
                </a:solidFill>
                <a:latin typeface="NimbusRomNo9L-Regu"/>
              </a:rPr>
              <a:t>and </a:t>
            </a:r>
            <a:endParaRPr lang="en-GB" dirty="0" smtClean="0">
              <a:solidFill>
                <a:srgbClr val="FFFF00"/>
              </a:solidFill>
              <a:latin typeface="NimbusRomNo9L-Regu"/>
            </a:endParaRPr>
          </a:p>
          <a:p>
            <a:pPr marL="0" indent="0">
              <a:buNone/>
            </a:pPr>
            <a:r>
              <a:rPr lang="en-GB" dirty="0" smtClean="0">
                <a:solidFill>
                  <a:srgbClr val="FFFF00"/>
                </a:solidFill>
                <a:latin typeface="NimbusRomNo9L-Regu"/>
              </a:rPr>
              <a:t>3</a:t>
            </a:r>
            <a:r>
              <a:rPr lang="en-GB" dirty="0">
                <a:solidFill>
                  <a:srgbClr val="FFFF00"/>
                </a:solidFill>
                <a:latin typeface="NimbusRomNo9L-Regu"/>
              </a:rPr>
              <a:t>) </a:t>
            </a:r>
            <a:r>
              <a:rPr lang="en-GB" dirty="0" smtClean="0">
                <a:solidFill>
                  <a:srgbClr val="FFFF00"/>
                </a:solidFill>
                <a:latin typeface="NimbusRomNo9L-Regu"/>
              </a:rPr>
              <a:t>  the </a:t>
            </a:r>
            <a:r>
              <a:rPr lang="en-GB" dirty="0">
                <a:solidFill>
                  <a:srgbClr val="FFFF00"/>
                </a:solidFill>
                <a:latin typeface="NimbusRomNo9L-Regu"/>
              </a:rPr>
              <a:t>solution depends continuously on </a:t>
            </a:r>
            <a:r>
              <a:rPr lang="en-GB" dirty="0" smtClean="0">
                <a:solidFill>
                  <a:srgbClr val="FFFF00"/>
                </a:solidFill>
                <a:latin typeface="NimbusRomNo9L-Regu"/>
              </a:rPr>
              <a:t>the input </a:t>
            </a:r>
            <a:r>
              <a:rPr lang="en-GB" dirty="0">
                <a:solidFill>
                  <a:srgbClr val="FFFF00"/>
                </a:solidFill>
                <a:latin typeface="NimbusRomNo9L-Regu"/>
              </a:rPr>
              <a:t>data.</a:t>
            </a:r>
            <a:endParaRPr lang="en-GB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32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FF00"/>
                </a:solidFill>
              </a:rPr>
              <a:t>An ill-posed problem</a:t>
            </a:r>
            <a:endParaRPr lang="en-GB" dirty="0">
              <a:solidFill>
                <a:srgbClr val="FFFF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83268"/>
            <a:ext cx="8864249" cy="53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884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FF00"/>
                </a:solidFill>
              </a:rPr>
              <a:t>Model Reduction?</a:t>
            </a:r>
            <a:endParaRPr lang="en-GB" dirty="0">
              <a:solidFill>
                <a:srgbClr val="FFFF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00199"/>
            <a:ext cx="1917364" cy="48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422" y="1905000"/>
            <a:ext cx="2333783" cy="38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5374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dirty="0" smtClean="0">
                <a:solidFill>
                  <a:srgbClr val="FFFF00"/>
                </a:solidFill>
              </a:rPr>
              <a:t>Outline</a:t>
            </a:r>
            <a:endParaRPr lang="en-GB" sz="48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The </a:t>
            </a:r>
            <a:r>
              <a:rPr lang="en-GB" u="sng" dirty="0" smtClean="0">
                <a:solidFill>
                  <a:srgbClr val="FFFF00"/>
                </a:solidFill>
              </a:rPr>
              <a:t>D</a:t>
            </a:r>
            <a:r>
              <a:rPr lang="en-GB" dirty="0" smtClean="0">
                <a:solidFill>
                  <a:srgbClr val="FFFF00"/>
                </a:solidFill>
              </a:rPr>
              <a:t>ata </a:t>
            </a:r>
            <a:r>
              <a:rPr lang="en-GB" u="sng" dirty="0" smtClean="0">
                <a:solidFill>
                  <a:srgbClr val="FFFF00"/>
                </a:solidFill>
              </a:rPr>
              <a:t>A</a:t>
            </a:r>
            <a:r>
              <a:rPr lang="en-GB" dirty="0" smtClean="0">
                <a:solidFill>
                  <a:srgbClr val="FFFF00"/>
                </a:solidFill>
              </a:rPr>
              <a:t>ssimilation-</a:t>
            </a:r>
            <a:r>
              <a:rPr lang="en-GB" u="sng" dirty="0" smtClean="0">
                <a:solidFill>
                  <a:srgbClr val="FFFF00"/>
                </a:solidFill>
              </a:rPr>
              <a:t>L</a:t>
            </a:r>
            <a:r>
              <a:rPr lang="en-GB" dirty="0" smtClean="0">
                <a:solidFill>
                  <a:srgbClr val="FFFF00"/>
                </a:solidFill>
              </a:rPr>
              <a:t>inked </a:t>
            </a:r>
            <a:r>
              <a:rPr lang="en-GB" u="sng" dirty="0" err="1" smtClean="0">
                <a:solidFill>
                  <a:srgbClr val="FFFF00"/>
                </a:solidFill>
              </a:rPr>
              <a:t>EC</a:t>
            </a:r>
            <a:r>
              <a:rPr lang="en-GB" dirty="0" err="1" smtClean="0">
                <a:solidFill>
                  <a:srgbClr val="FFFF00"/>
                </a:solidFill>
              </a:rPr>
              <a:t>osystem</a:t>
            </a:r>
            <a:r>
              <a:rPr lang="en-GB" dirty="0" smtClean="0">
                <a:solidFill>
                  <a:srgbClr val="FFFF00"/>
                </a:solidFill>
              </a:rPr>
              <a:t> model (DALEC)</a:t>
            </a:r>
          </a:p>
          <a:p>
            <a:r>
              <a:rPr lang="en-GB" dirty="0" smtClean="0">
                <a:solidFill>
                  <a:srgbClr val="FFFF00"/>
                </a:solidFill>
              </a:rPr>
              <a:t>A dynamical systems approach</a:t>
            </a:r>
          </a:p>
          <a:p>
            <a:r>
              <a:rPr lang="en-GB" dirty="0" smtClean="0">
                <a:solidFill>
                  <a:srgbClr val="FFFF00"/>
                </a:solidFill>
              </a:rPr>
              <a:t>Sensitivity analysis</a:t>
            </a:r>
          </a:p>
          <a:p>
            <a:r>
              <a:rPr lang="en-GB" dirty="0" smtClean="0">
                <a:solidFill>
                  <a:srgbClr val="FFFF00"/>
                </a:solidFill>
              </a:rPr>
              <a:t>Data assimilation</a:t>
            </a:r>
          </a:p>
          <a:p>
            <a:r>
              <a:rPr lang="en-GB" dirty="0" smtClean="0">
                <a:solidFill>
                  <a:srgbClr val="FFFF00"/>
                </a:solidFill>
              </a:rPr>
              <a:t>Model and data resolution </a:t>
            </a:r>
            <a:r>
              <a:rPr lang="en-GB" dirty="0" smtClean="0">
                <a:solidFill>
                  <a:srgbClr val="FFFF00"/>
                </a:solidFill>
              </a:rPr>
              <a:t>matrices</a:t>
            </a:r>
          </a:p>
          <a:p>
            <a:pPr marL="0" indent="0">
              <a:buNone/>
            </a:pPr>
            <a:r>
              <a:rPr lang="en-GB" sz="26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Constraining DALEC v2 using multiple data streams and ecological constraints: analysis and application – </a:t>
            </a:r>
            <a:r>
              <a:rPr lang="en-GB" sz="2600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Delahaies</a:t>
            </a:r>
            <a:r>
              <a:rPr lang="en-GB" sz="26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Nichols and R, </a:t>
            </a:r>
            <a:r>
              <a:rPr lang="en-GB" sz="2600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Geophys</a:t>
            </a:r>
            <a:r>
              <a:rPr lang="en-GB" sz="26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Model Dev. 2017</a:t>
            </a:r>
            <a:endParaRPr lang="en-GB" sz="26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693" y="5958810"/>
            <a:ext cx="2433101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5917519"/>
            <a:ext cx="2798307" cy="73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103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FF00"/>
                </a:solidFill>
              </a:rPr>
              <a:t>Linear Analysis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 smtClean="0">
                <a:solidFill>
                  <a:srgbClr val="FFFF00"/>
                </a:solidFill>
                <a:latin typeface="NimbusRomNo9L-Regu"/>
              </a:rPr>
              <a:t>Considerable </a:t>
            </a:r>
            <a:r>
              <a:rPr lang="en-GB" dirty="0">
                <a:solidFill>
                  <a:srgbClr val="FFFF00"/>
                </a:solidFill>
                <a:latin typeface="NimbusRomNo9L-Regu"/>
              </a:rPr>
              <a:t>theoretical insights into the nature of the </a:t>
            </a:r>
            <a:r>
              <a:rPr lang="en-GB" dirty="0" smtClean="0">
                <a:solidFill>
                  <a:srgbClr val="FFFF00"/>
                </a:solidFill>
                <a:latin typeface="NimbusRomNo9L-Regu"/>
              </a:rPr>
              <a:t>inverse problem</a:t>
            </a:r>
            <a:r>
              <a:rPr lang="en-GB" dirty="0">
                <a:solidFill>
                  <a:srgbClr val="FFFF00"/>
                </a:solidFill>
                <a:latin typeface="NimbusRomNo9L-Regu"/>
              </a:rPr>
              <a:t>, and the ill-</a:t>
            </a:r>
            <a:r>
              <a:rPr lang="en-GB" dirty="0" err="1">
                <a:solidFill>
                  <a:srgbClr val="FFFF00"/>
                </a:solidFill>
                <a:latin typeface="NimbusRomNo9L-Regu"/>
              </a:rPr>
              <a:t>posedness</a:t>
            </a:r>
            <a:r>
              <a:rPr lang="en-GB" dirty="0">
                <a:solidFill>
                  <a:srgbClr val="FFFF00"/>
                </a:solidFill>
                <a:latin typeface="NimbusRomNo9L-Regu"/>
              </a:rPr>
              <a:t>, can be obtained by </a:t>
            </a:r>
            <a:r>
              <a:rPr lang="en-GB" dirty="0" smtClean="0">
                <a:solidFill>
                  <a:srgbClr val="FFFF00"/>
                </a:solidFill>
                <a:latin typeface="NimbusRomNo9L-Regu"/>
              </a:rPr>
              <a:t>studying a </a:t>
            </a:r>
            <a:r>
              <a:rPr lang="en-GB" dirty="0" err="1">
                <a:solidFill>
                  <a:srgbClr val="FFFF00"/>
                </a:solidFill>
                <a:latin typeface="NimbusRomNo9L-Regu"/>
              </a:rPr>
              <a:t>linearisation</a:t>
            </a:r>
            <a:r>
              <a:rPr lang="en-GB" dirty="0">
                <a:solidFill>
                  <a:srgbClr val="FFFF00"/>
                </a:solidFill>
                <a:latin typeface="NimbusRomNo9L-Regu"/>
              </a:rPr>
              <a:t> of the operator </a:t>
            </a:r>
            <a:r>
              <a:rPr lang="en-GB" b="1" dirty="0">
                <a:solidFill>
                  <a:srgbClr val="FFFF00"/>
                </a:solidFill>
                <a:latin typeface="CMMIB10"/>
              </a:rPr>
              <a:t>h</a:t>
            </a:r>
            <a:r>
              <a:rPr lang="en-GB" dirty="0">
                <a:solidFill>
                  <a:srgbClr val="FFFF00"/>
                </a:solidFill>
                <a:latin typeface="NimbusRomNo9L-Regu"/>
              </a:rPr>
              <a:t>. A first approximation to </a:t>
            </a:r>
            <a:r>
              <a:rPr lang="en-GB" dirty="0" smtClean="0">
                <a:solidFill>
                  <a:srgbClr val="FFFF00"/>
                </a:solidFill>
                <a:latin typeface="NimbusRomNo9L-Regu"/>
              </a:rPr>
              <a:t>the inverse </a:t>
            </a:r>
            <a:r>
              <a:rPr lang="en-GB" dirty="0">
                <a:solidFill>
                  <a:srgbClr val="FFFF00"/>
                </a:solidFill>
                <a:latin typeface="NimbusRomNo9L-Regu"/>
              </a:rPr>
              <a:t>problem consists in finding a perturbation </a:t>
            </a:r>
            <a:r>
              <a:rPr lang="en-GB" b="1" i="1" dirty="0">
                <a:solidFill>
                  <a:srgbClr val="FFFF00"/>
                </a:solidFill>
                <a:latin typeface="CMMIB10"/>
              </a:rPr>
              <a:t>z</a:t>
            </a:r>
            <a:r>
              <a:rPr lang="en-GB" dirty="0">
                <a:solidFill>
                  <a:srgbClr val="FFFF00"/>
                </a:solidFill>
                <a:latin typeface="CMMIB10"/>
              </a:rPr>
              <a:t> </a:t>
            </a:r>
            <a:r>
              <a:rPr lang="en-GB" dirty="0" smtClean="0">
                <a:solidFill>
                  <a:srgbClr val="FFFF00"/>
                </a:solidFill>
                <a:latin typeface="NimbusRomNo9L-Regu"/>
              </a:rPr>
              <a:t>which best </a:t>
            </a:r>
            <a:r>
              <a:rPr lang="en-GB" dirty="0">
                <a:solidFill>
                  <a:srgbClr val="FFFF00"/>
                </a:solidFill>
                <a:latin typeface="NimbusRomNo9L-Regu"/>
              </a:rPr>
              <a:t>s</a:t>
            </a:r>
            <a:r>
              <a:rPr lang="en-GB" dirty="0" smtClean="0">
                <a:solidFill>
                  <a:srgbClr val="FFFF00"/>
                </a:solidFill>
                <a:latin typeface="NimbusRomNo9L-Regu"/>
              </a:rPr>
              <a:t>atisfies </a:t>
            </a:r>
            <a:r>
              <a:rPr lang="en-GB" dirty="0">
                <a:solidFill>
                  <a:srgbClr val="FFFF00"/>
                </a:solidFill>
                <a:latin typeface="NimbusRomNo9L-Regu"/>
              </a:rPr>
              <a:t>the linear equation</a:t>
            </a:r>
          </a:p>
          <a:p>
            <a:pPr marL="0" indent="0" algn="ctr">
              <a:buNone/>
            </a:pPr>
            <a:r>
              <a:rPr lang="en-GB" b="1" dirty="0">
                <a:solidFill>
                  <a:srgbClr val="FFFF00"/>
                </a:solidFill>
                <a:latin typeface="CMBX10"/>
              </a:rPr>
              <a:t>H</a:t>
            </a:r>
            <a:r>
              <a:rPr lang="en-GB" b="1" i="1" dirty="0">
                <a:solidFill>
                  <a:srgbClr val="FFFF00"/>
                </a:solidFill>
                <a:latin typeface="CMMIB10"/>
              </a:rPr>
              <a:t>z </a:t>
            </a:r>
            <a:r>
              <a:rPr lang="en-GB" dirty="0">
                <a:solidFill>
                  <a:srgbClr val="FFFF00"/>
                </a:solidFill>
                <a:latin typeface="CMR10"/>
              </a:rPr>
              <a:t>= </a:t>
            </a:r>
            <a:r>
              <a:rPr lang="en-GB" b="1" i="1" dirty="0" smtClean="0">
                <a:solidFill>
                  <a:srgbClr val="FFFF00"/>
                </a:solidFill>
                <a:latin typeface="CMMIB10"/>
              </a:rPr>
              <a:t>d</a:t>
            </a:r>
            <a:endParaRPr lang="en-GB" b="1" i="1" dirty="0">
              <a:solidFill>
                <a:srgbClr val="FFFF00"/>
              </a:solidFill>
              <a:latin typeface="NimbusRomNo9L-Regu"/>
            </a:endParaRPr>
          </a:p>
          <a:p>
            <a:pPr marL="0" indent="0">
              <a:buNone/>
            </a:pPr>
            <a:r>
              <a:rPr lang="en-GB" dirty="0">
                <a:solidFill>
                  <a:srgbClr val="FFFF00"/>
                </a:solidFill>
                <a:latin typeface="NimbusRomNo9L-Regu"/>
              </a:rPr>
              <a:t>where </a:t>
            </a:r>
            <a:r>
              <a:rPr lang="en-GB" b="1" dirty="0">
                <a:solidFill>
                  <a:srgbClr val="FFFF00"/>
                </a:solidFill>
                <a:latin typeface="CMBX10"/>
              </a:rPr>
              <a:t>H</a:t>
            </a:r>
            <a:r>
              <a:rPr lang="en-GB" dirty="0">
                <a:solidFill>
                  <a:srgbClr val="FFFF00"/>
                </a:solidFill>
                <a:latin typeface="CMBX10"/>
              </a:rPr>
              <a:t> </a:t>
            </a:r>
            <a:r>
              <a:rPr lang="en-GB" dirty="0">
                <a:solidFill>
                  <a:srgbClr val="FFFF00"/>
                </a:solidFill>
                <a:latin typeface="NimbusRomNo9L-Regu"/>
              </a:rPr>
              <a:t>is the tangent linear operator for </a:t>
            </a:r>
            <a:r>
              <a:rPr lang="en-GB" b="1" dirty="0">
                <a:solidFill>
                  <a:srgbClr val="FFFF00"/>
                </a:solidFill>
                <a:latin typeface="CMMIB10"/>
              </a:rPr>
              <a:t>h</a:t>
            </a:r>
            <a:r>
              <a:rPr lang="en-GB" dirty="0">
                <a:solidFill>
                  <a:srgbClr val="FFFF00"/>
                </a:solidFill>
                <a:latin typeface="CMMIB10"/>
              </a:rPr>
              <a:t> </a:t>
            </a:r>
            <a:r>
              <a:rPr lang="en-GB" dirty="0">
                <a:solidFill>
                  <a:srgbClr val="FFFF00"/>
                </a:solidFill>
                <a:latin typeface="NimbusRomNo9L-Regu"/>
              </a:rPr>
              <a:t>and </a:t>
            </a:r>
            <a:r>
              <a:rPr lang="en-GB" b="1" i="1" dirty="0">
                <a:solidFill>
                  <a:srgbClr val="FFFF00"/>
                </a:solidFill>
                <a:latin typeface="CMMIB10"/>
              </a:rPr>
              <a:t>d</a:t>
            </a:r>
            <a:r>
              <a:rPr lang="en-GB" dirty="0">
                <a:solidFill>
                  <a:srgbClr val="FFFF00"/>
                </a:solidFill>
                <a:latin typeface="CMMIB10"/>
              </a:rPr>
              <a:t> </a:t>
            </a:r>
            <a:r>
              <a:rPr lang="en-GB" dirty="0">
                <a:solidFill>
                  <a:srgbClr val="FFFF00"/>
                </a:solidFill>
                <a:latin typeface="NimbusRomNo9L-Regu"/>
              </a:rPr>
              <a:t>is a </a:t>
            </a:r>
            <a:r>
              <a:rPr lang="en-GB" dirty="0" smtClean="0">
                <a:solidFill>
                  <a:srgbClr val="FFFF00"/>
                </a:solidFill>
                <a:latin typeface="NimbusRomNo9L-Regu"/>
              </a:rPr>
              <a:t>perturbation of </a:t>
            </a:r>
            <a:r>
              <a:rPr lang="en-GB" dirty="0">
                <a:solidFill>
                  <a:srgbClr val="FFFF00"/>
                </a:solidFill>
                <a:latin typeface="NimbusRomNo9L-Regu"/>
              </a:rPr>
              <a:t>the observations.</a:t>
            </a:r>
            <a:endParaRPr lang="en-GB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209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172200"/>
          </a:xfrm>
        </p:spPr>
        <p:txBody>
          <a:bodyPr>
            <a:normAutofit/>
          </a:bodyPr>
          <a:lstStyle/>
          <a:p>
            <a:r>
              <a:rPr lang="en-GB" sz="3600" dirty="0">
                <a:solidFill>
                  <a:srgbClr val="FFFF00"/>
                </a:solidFill>
                <a:latin typeface="NimbusRomNo9L-Regu"/>
              </a:rPr>
              <a:t>F</a:t>
            </a:r>
            <a:r>
              <a:rPr lang="en-GB" sz="3600" dirty="0" smtClean="0">
                <a:solidFill>
                  <a:srgbClr val="FFFF00"/>
                </a:solidFill>
                <a:latin typeface="NimbusRomNo9L-Regu"/>
              </a:rPr>
              <a:t>inding </a:t>
            </a:r>
            <a:r>
              <a:rPr lang="en-GB" sz="3600" dirty="0">
                <a:solidFill>
                  <a:srgbClr val="FFFF00"/>
                </a:solidFill>
                <a:latin typeface="NimbusRomNo9L-Regu"/>
              </a:rPr>
              <a:t>a solution </a:t>
            </a:r>
            <a:r>
              <a:rPr lang="en-GB" sz="3600" b="1" i="1" dirty="0" smtClean="0">
                <a:solidFill>
                  <a:srgbClr val="FFFF00"/>
                </a:solidFill>
                <a:latin typeface="CMMIB10"/>
              </a:rPr>
              <a:t>z</a:t>
            </a:r>
            <a:r>
              <a:rPr lang="en-GB" sz="3600" dirty="0" smtClean="0">
                <a:solidFill>
                  <a:srgbClr val="FFFF00"/>
                </a:solidFill>
                <a:latin typeface="CMMIB10"/>
              </a:rPr>
              <a:t> </a:t>
            </a:r>
            <a:r>
              <a:rPr lang="en-GB" sz="3600" dirty="0" smtClean="0">
                <a:solidFill>
                  <a:srgbClr val="FFFF00"/>
                </a:solidFill>
                <a:latin typeface="NimbusRomNo9L-Regu"/>
              </a:rPr>
              <a:t>amounts </a:t>
            </a:r>
            <a:r>
              <a:rPr lang="en-GB" sz="3600" dirty="0">
                <a:solidFill>
                  <a:srgbClr val="FFFF00"/>
                </a:solidFill>
                <a:latin typeface="NimbusRomNo9L-Regu"/>
              </a:rPr>
              <a:t>to constructing a </a:t>
            </a:r>
            <a:r>
              <a:rPr lang="en-GB" sz="3600" dirty="0">
                <a:solidFill>
                  <a:srgbClr val="FFFF00"/>
                </a:solidFill>
                <a:latin typeface="NimbusRomNo9L-ReguItal"/>
              </a:rPr>
              <a:t>generalized inverse </a:t>
            </a:r>
            <a:r>
              <a:rPr lang="en-GB" sz="3600" b="1" dirty="0">
                <a:solidFill>
                  <a:srgbClr val="FFFF00"/>
                </a:solidFill>
                <a:latin typeface="CMBX10"/>
              </a:rPr>
              <a:t>H</a:t>
            </a:r>
            <a:r>
              <a:rPr lang="en-GB" sz="3600" baseline="30000" dirty="0">
                <a:solidFill>
                  <a:srgbClr val="FFFF00"/>
                </a:solidFill>
                <a:latin typeface="CMMI7"/>
              </a:rPr>
              <a:t>g </a:t>
            </a:r>
            <a:r>
              <a:rPr lang="en-GB" sz="3600" baseline="30000" dirty="0" smtClean="0">
                <a:solidFill>
                  <a:srgbClr val="FFFF00"/>
                </a:solidFill>
                <a:latin typeface="CMMI7"/>
              </a:rPr>
              <a:t> </a:t>
            </a:r>
            <a:r>
              <a:rPr lang="en-GB" sz="3600" dirty="0" smtClean="0">
                <a:solidFill>
                  <a:srgbClr val="FFFF00"/>
                </a:solidFill>
                <a:latin typeface="NimbusRomNo9L-Regu"/>
              </a:rPr>
              <a:t>such that formally</a:t>
            </a:r>
            <a:endParaRPr lang="en-GB" sz="3600" dirty="0">
              <a:solidFill>
                <a:srgbClr val="FFFF00"/>
              </a:solidFill>
              <a:latin typeface="NimbusRomNo9L-Regu"/>
            </a:endParaRPr>
          </a:p>
          <a:p>
            <a:pPr marL="0" indent="0" algn="ctr">
              <a:buNone/>
            </a:pPr>
            <a:r>
              <a:rPr lang="en-GB" sz="2800" b="1" i="1" dirty="0" smtClean="0">
                <a:solidFill>
                  <a:srgbClr val="FFFF00"/>
                </a:solidFill>
                <a:latin typeface="CMMIB10"/>
              </a:rPr>
              <a:t>Z</a:t>
            </a:r>
            <a:r>
              <a:rPr lang="en-GB" sz="2800" dirty="0" smtClean="0">
                <a:solidFill>
                  <a:srgbClr val="FFFF00"/>
                </a:solidFill>
                <a:latin typeface="CMMIB10"/>
              </a:rPr>
              <a:t> </a:t>
            </a:r>
            <a:r>
              <a:rPr lang="en-GB" sz="3600" dirty="0" smtClean="0">
                <a:solidFill>
                  <a:srgbClr val="FFFF00"/>
                </a:solidFill>
                <a:latin typeface="CMR10"/>
              </a:rPr>
              <a:t>= </a:t>
            </a:r>
            <a:r>
              <a:rPr lang="en-GB" sz="3600" b="1" dirty="0" smtClean="0">
                <a:solidFill>
                  <a:srgbClr val="FFFF00"/>
                </a:solidFill>
                <a:latin typeface="CMBX10"/>
              </a:rPr>
              <a:t>H</a:t>
            </a:r>
            <a:r>
              <a:rPr lang="en-GB" sz="3600" baseline="30000" dirty="0" smtClean="0">
                <a:solidFill>
                  <a:srgbClr val="FFFF00"/>
                </a:solidFill>
                <a:latin typeface="CMMI7"/>
              </a:rPr>
              <a:t>g </a:t>
            </a:r>
            <a:r>
              <a:rPr lang="en-GB" sz="3600" b="1" i="1" dirty="0" smtClean="0">
                <a:solidFill>
                  <a:srgbClr val="FFFF00"/>
                </a:solidFill>
                <a:latin typeface="CMMIB10"/>
              </a:rPr>
              <a:t>d</a:t>
            </a:r>
          </a:p>
          <a:p>
            <a:r>
              <a:rPr lang="en-GB" sz="3600" dirty="0">
                <a:solidFill>
                  <a:srgbClr val="FFFF00"/>
                </a:solidFill>
                <a:latin typeface="NimbusRomNo9L-Regu"/>
              </a:rPr>
              <a:t> </a:t>
            </a:r>
            <a:r>
              <a:rPr lang="en-GB" sz="3600" dirty="0" smtClean="0">
                <a:solidFill>
                  <a:srgbClr val="FFFF00"/>
                </a:solidFill>
                <a:latin typeface="NimbusRomNo9L-Regu"/>
              </a:rPr>
              <a:t>Assuming </a:t>
            </a:r>
            <a:r>
              <a:rPr lang="en-GB" sz="3600" dirty="0">
                <a:solidFill>
                  <a:srgbClr val="FFFF00"/>
                </a:solidFill>
                <a:latin typeface="NimbusRomNo9L-Regu"/>
              </a:rPr>
              <a:t>a true </a:t>
            </a:r>
            <a:r>
              <a:rPr lang="en-GB" sz="3600" dirty="0" smtClean="0">
                <a:solidFill>
                  <a:srgbClr val="FFFF00"/>
                </a:solidFill>
                <a:latin typeface="NimbusRomNo9L-Regu"/>
              </a:rPr>
              <a:t>state </a:t>
            </a:r>
            <a:r>
              <a:rPr lang="en-GB" sz="3600" b="1" i="1" dirty="0" smtClean="0">
                <a:solidFill>
                  <a:srgbClr val="FFFF00"/>
                </a:solidFill>
                <a:latin typeface="CMMIB10"/>
              </a:rPr>
              <a:t>z* </a:t>
            </a:r>
            <a:r>
              <a:rPr lang="en-GB" sz="3600" b="1" i="1" dirty="0" smtClean="0">
                <a:solidFill>
                  <a:srgbClr val="FFFF00"/>
                </a:solidFill>
                <a:latin typeface="CMSY7"/>
              </a:rPr>
              <a:t> </a:t>
            </a:r>
            <a:r>
              <a:rPr lang="en-GB" sz="3600" dirty="0">
                <a:solidFill>
                  <a:srgbClr val="FFFF00"/>
                </a:solidFill>
                <a:latin typeface="NimbusRomNo9L-Regu"/>
              </a:rPr>
              <a:t>exists, possibly unknown, then </a:t>
            </a:r>
            <a:r>
              <a:rPr lang="en-GB" sz="3600" dirty="0" smtClean="0">
                <a:solidFill>
                  <a:srgbClr val="FFFF00"/>
                </a:solidFill>
                <a:latin typeface="NimbusRomNo9L-Regu"/>
              </a:rPr>
              <a:t>we </a:t>
            </a:r>
            <a:r>
              <a:rPr lang="en-GB" sz="3600" dirty="0">
                <a:solidFill>
                  <a:srgbClr val="FFFF00"/>
                </a:solidFill>
                <a:latin typeface="NimbusRomNo9L-Regu"/>
              </a:rPr>
              <a:t>can define an operator </a:t>
            </a:r>
            <a:r>
              <a:rPr lang="en-GB" sz="3600" b="1" dirty="0">
                <a:solidFill>
                  <a:srgbClr val="FFFF00"/>
                </a:solidFill>
                <a:latin typeface="CMBX10"/>
              </a:rPr>
              <a:t>N </a:t>
            </a:r>
            <a:r>
              <a:rPr lang="en-GB" sz="3600" dirty="0">
                <a:solidFill>
                  <a:srgbClr val="FFFF00"/>
                </a:solidFill>
                <a:latin typeface="NimbusRomNo9L-Regu"/>
              </a:rPr>
              <a:t>called the </a:t>
            </a:r>
            <a:r>
              <a:rPr lang="en-GB" sz="3600" u="sng" dirty="0">
                <a:solidFill>
                  <a:srgbClr val="FFFF00"/>
                </a:solidFill>
                <a:latin typeface="NimbusRomNo9L-ReguItal"/>
              </a:rPr>
              <a:t>model </a:t>
            </a:r>
            <a:r>
              <a:rPr lang="en-GB" sz="3600" u="sng" dirty="0" smtClean="0">
                <a:solidFill>
                  <a:srgbClr val="FFFF00"/>
                </a:solidFill>
                <a:latin typeface="NimbusRomNo9L-ReguItal"/>
              </a:rPr>
              <a:t>resolution matrix </a:t>
            </a:r>
            <a:r>
              <a:rPr lang="en-GB" sz="3600" dirty="0">
                <a:solidFill>
                  <a:srgbClr val="FFFF00"/>
                </a:solidFill>
                <a:latin typeface="NimbusRomNo9L-Regu"/>
              </a:rPr>
              <a:t>which relates the solution </a:t>
            </a:r>
            <a:r>
              <a:rPr lang="en-GB" sz="3600" b="1" i="1" dirty="0">
                <a:solidFill>
                  <a:srgbClr val="FFFF00"/>
                </a:solidFill>
                <a:latin typeface="CMMIB10"/>
              </a:rPr>
              <a:t>z </a:t>
            </a:r>
            <a:r>
              <a:rPr lang="en-GB" sz="3600" dirty="0">
                <a:solidFill>
                  <a:srgbClr val="FFFF00"/>
                </a:solidFill>
                <a:latin typeface="NimbusRomNo9L-Regu"/>
              </a:rPr>
              <a:t>to the true state</a:t>
            </a:r>
          </a:p>
          <a:p>
            <a:pPr marL="0" indent="0" algn="ctr">
              <a:buNone/>
            </a:pPr>
            <a:r>
              <a:rPr lang="en-GB" sz="3600" b="1" i="1" dirty="0">
                <a:solidFill>
                  <a:srgbClr val="FFFF00"/>
                </a:solidFill>
                <a:latin typeface="CMMIB10"/>
              </a:rPr>
              <a:t>z </a:t>
            </a:r>
            <a:r>
              <a:rPr lang="en-GB" sz="3600" dirty="0">
                <a:solidFill>
                  <a:srgbClr val="FFFF00"/>
                </a:solidFill>
                <a:latin typeface="CMR10"/>
              </a:rPr>
              <a:t>=</a:t>
            </a:r>
            <a:r>
              <a:rPr lang="en-GB" sz="3600" b="1" dirty="0" smtClean="0">
                <a:solidFill>
                  <a:srgbClr val="FFFF00"/>
                </a:solidFill>
                <a:latin typeface="CMBX10"/>
              </a:rPr>
              <a:t>H</a:t>
            </a:r>
            <a:r>
              <a:rPr lang="en-GB" sz="3600" baseline="30000" dirty="0" smtClean="0">
                <a:solidFill>
                  <a:srgbClr val="FFFF00"/>
                </a:solidFill>
                <a:latin typeface="CMMI7"/>
              </a:rPr>
              <a:t>g </a:t>
            </a:r>
            <a:r>
              <a:rPr lang="en-GB" sz="3600" b="1" dirty="0" smtClean="0">
                <a:solidFill>
                  <a:srgbClr val="FFFF00"/>
                </a:solidFill>
                <a:latin typeface="CMBX10"/>
              </a:rPr>
              <a:t>H</a:t>
            </a:r>
            <a:r>
              <a:rPr lang="en-GB" sz="3600" b="1" i="1" dirty="0" smtClean="0">
                <a:solidFill>
                  <a:srgbClr val="FFFF00"/>
                </a:solidFill>
                <a:latin typeface="CMMIB10"/>
              </a:rPr>
              <a:t>z*</a:t>
            </a:r>
            <a:r>
              <a:rPr lang="en-GB" sz="3600" b="1" i="1" dirty="0" smtClean="0">
                <a:solidFill>
                  <a:srgbClr val="FFFF00"/>
                </a:solidFill>
                <a:latin typeface="CMSY7"/>
              </a:rPr>
              <a:t> </a:t>
            </a:r>
            <a:r>
              <a:rPr lang="en-GB" sz="3600" dirty="0">
                <a:solidFill>
                  <a:srgbClr val="FFFF00"/>
                </a:solidFill>
                <a:latin typeface="CMR10"/>
              </a:rPr>
              <a:t>=</a:t>
            </a:r>
            <a:r>
              <a:rPr lang="en-GB" sz="3600" b="1" dirty="0" err="1" smtClean="0">
                <a:solidFill>
                  <a:srgbClr val="FFFF00"/>
                </a:solidFill>
                <a:latin typeface="CMBX10"/>
              </a:rPr>
              <a:t>N</a:t>
            </a:r>
            <a:r>
              <a:rPr lang="en-GB" sz="3600" b="1" i="1" dirty="0" err="1" smtClean="0">
                <a:solidFill>
                  <a:srgbClr val="FFFF00"/>
                </a:solidFill>
                <a:latin typeface="CMMIB10"/>
              </a:rPr>
              <a:t>z</a:t>
            </a:r>
            <a:r>
              <a:rPr lang="en-GB" sz="3600" b="1" i="1" dirty="0" smtClean="0">
                <a:solidFill>
                  <a:srgbClr val="FFFF00"/>
                </a:solidFill>
                <a:latin typeface="CMMIB10"/>
              </a:rPr>
              <a:t>*</a:t>
            </a:r>
            <a:r>
              <a:rPr lang="en-GB" sz="3600" b="1" i="1" dirty="0" smtClean="0">
                <a:solidFill>
                  <a:srgbClr val="FFFF00"/>
                </a:solidFill>
                <a:latin typeface="CMMI10"/>
              </a:rPr>
              <a:t> </a:t>
            </a:r>
          </a:p>
          <a:p>
            <a:endParaRPr lang="en-GB" dirty="0">
              <a:latin typeface="NimbusRomNo9L-Regu"/>
            </a:endParaRPr>
          </a:p>
        </p:txBody>
      </p:sp>
    </p:spTree>
    <p:extLst>
      <p:ext uri="{BB962C8B-B14F-4D97-AF65-F5344CB8AC3E}">
        <p14:creationId xmlns:p14="http://schemas.microsoft.com/office/powerpoint/2010/main" val="2980879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>
                <a:solidFill>
                  <a:srgbClr val="FFFF00"/>
                </a:solidFill>
                <a:latin typeface="NimbusRomNo9L-Regu"/>
              </a:rPr>
              <a:t>This </a:t>
            </a:r>
            <a:r>
              <a:rPr lang="en-GB" dirty="0">
                <a:solidFill>
                  <a:srgbClr val="FFFF00"/>
                </a:solidFill>
                <a:latin typeface="NimbusRomNo9L-Regu"/>
              </a:rPr>
              <a:t>matrix </a:t>
            </a:r>
            <a:r>
              <a:rPr lang="en-GB" b="1" dirty="0" smtClean="0">
                <a:solidFill>
                  <a:srgbClr val="FFFF00"/>
                </a:solidFill>
                <a:latin typeface="NimbusRomNo9L-Regu"/>
              </a:rPr>
              <a:t>N</a:t>
            </a:r>
            <a:r>
              <a:rPr lang="en-GB" dirty="0" smtClean="0">
                <a:solidFill>
                  <a:srgbClr val="FFFF00"/>
                </a:solidFill>
                <a:latin typeface="NimbusRomNo9L-Regu"/>
              </a:rPr>
              <a:t> gives </a:t>
            </a:r>
            <a:r>
              <a:rPr lang="en-GB" dirty="0">
                <a:solidFill>
                  <a:srgbClr val="FFFF00"/>
                </a:solidFill>
                <a:latin typeface="NimbusRomNo9L-Regu"/>
              </a:rPr>
              <a:t>a </a:t>
            </a:r>
            <a:r>
              <a:rPr lang="en-GB" dirty="0" smtClean="0">
                <a:solidFill>
                  <a:srgbClr val="FFFF00"/>
                </a:solidFill>
                <a:latin typeface="NimbusRomNo9L-Regu"/>
              </a:rPr>
              <a:t>practical </a:t>
            </a:r>
            <a:r>
              <a:rPr lang="en-GB" dirty="0">
                <a:solidFill>
                  <a:srgbClr val="FFFF00"/>
                </a:solidFill>
                <a:latin typeface="NimbusRomNo9L-Regu"/>
              </a:rPr>
              <a:t>tool to analyse the resolution power of an inverse method, that is its ability to retrieve the true state, including or not any regularization </a:t>
            </a:r>
            <a:r>
              <a:rPr lang="en-GB" dirty="0" smtClean="0">
                <a:solidFill>
                  <a:srgbClr val="FFFF00"/>
                </a:solidFill>
                <a:latin typeface="NimbusRomNo9L-Regu"/>
              </a:rPr>
              <a:t>method</a:t>
            </a:r>
          </a:p>
          <a:p>
            <a:r>
              <a:rPr lang="en-GB" dirty="0" smtClean="0">
                <a:solidFill>
                  <a:srgbClr val="FFFF00"/>
                </a:solidFill>
                <a:latin typeface="NimbusRomNo9L-Regu"/>
              </a:rPr>
              <a:t>The </a:t>
            </a:r>
            <a:r>
              <a:rPr lang="en-GB" dirty="0">
                <a:solidFill>
                  <a:srgbClr val="FFFF00"/>
                </a:solidFill>
                <a:latin typeface="NimbusRomNo9L-Regu"/>
              </a:rPr>
              <a:t>closer </a:t>
            </a:r>
            <a:r>
              <a:rPr lang="en-GB" b="1" dirty="0">
                <a:solidFill>
                  <a:srgbClr val="FFFF00"/>
                </a:solidFill>
                <a:latin typeface="CMBX10"/>
              </a:rPr>
              <a:t>N</a:t>
            </a:r>
            <a:r>
              <a:rPr lang="en-GB" dirty="0">
                <a:solidFill>
                  <a:srgbClr val="FFFF00"/>
                </a:solidFill>
                <a:latin typeface="CMBX10"/>
              </a:rPr>
              <a:t> </a:t>
            </a:r>
            <a:r>
              <a:rPr lang="en-GB" dirty="0">
                <a:solidFill>
                  <a:srgbClr val="FFFF00"/>
                </a:solidFill>
                <a:latin typeface="NimbusRomNo9L-Regu"/>
              </a:rPr>
              <a:t>is to the identity the better the </a:t>
            </a:r>
            <a:r>
              <a:rPr lang="en-GB" dirty="0" smtClean="0">
                <a:solidFill>
                  <a:srgbClr val="FFFF00"/>
                </a:solidFill>
                <a:latin typeface="NimbusRomNo9L-Regu"/>
              </a:rPr>
              <a:t>resolution.</a:t>
            </a:r>
          </a:p>
          <a:p>
            <a:r>
              <a:rPr lang="en-GB" dirty="0">
                <a:solidFill>
                  <a:srgbClr val="FFFF00"/>
                </a:solidFill>
                <a:latin typeface="NimbusRomNo9L-Regu"/>
              </a:rPr>
              <a:t>T</a:t>
            </a:r>
            <a:r>
              <a:rPr lang="en-GB" dirty="0" smtClean="0">
                <a:solidFill>
                  <a:srgbClr val="FFFF00"/>
                </a:solidFill>
                <a:latin typeface="NimbusRomNo9L-Regu"/>
              </a:rPr>
              <a:t>he </a:t>
            </a:r>
            <a:r>
              <a:rPr lang="en-GB" dirty="0">
                <a:solidFill>
                  <a:srgbClr val="FFFF00"/>
                </a:solidFill>
                <a:latin typeface="NimbusRomNo9L-Regu"/>
              </a:rPr>
              <a:t>trace of the matrix defines a natural notion of </a:t>
            </a:r>
            <a:r>
              <a:rPr lang="en-GB" dirty="0">
                <a:solidFill>
                  <a:srgbClr val="FFFF00"/>
                </a:solidFill>
                <a:latin typeface="NimbusRomNo9L-ReguItal"/>
              </a:rPr>
              <a:t>information content </a:t>
            </a:r>
            <a:r>
              <a:rPr lang="en-GB" dirty="0">
                <a:solidFill>
                  <a:srgbClr val="FFFF00"/>
                </a:solidFill>
                <a:latin typeface="NimbusRomNo9L-Regu"/>
              </a:rPr>
              <a:t>(IC). </a:t>
            </a:r>
            <a:endParaRPr lang="en-GB" dirty="0" smtClean="0">
              <a:solidFill>
                <a:srgbClr val="FFFF00"/>
              </a:solidFill>
              <a:latin typeface="NimbusRomNo9L-Regu"/>
            </a:endParaRPr>
          </a:p>
          <a:p>
            <a:r>
              <a:rPr lang="en-GB" dirty="0" smtClean="0">
                <a:solidFill>
                  <a:srgbClr val="FFFF00"/>
                </a:solidFill>
                <a:latin typeface="NimbusRomNo9L-Regu"/>
              </a:rPr>
              <a:t>Similarly </a:t>
            </a:r>
            <a:r>
              <a:rPr lang="en-GB" dirty="0">
                <a:solidFill>
                  <a:srgbClr val="FFFF00"/>
                </a:solidFill>
                <a:latin typeface="NimbusRomNo9L-Regu"/>
              </a:rPr>
              <a:t>a </a:t>
            </a:r>
            <a:r>
              <a:rPr lang="en-GB" u="sng" dirty="0">
                <a:solidFill>
                  <a:srgbClr val="FFFF00"/>
                </a:solidFill>
                <a:latin typeface="NimbusRomNo9L-ReguItal"/>
              </a:rPr>
              <a:t>data resolution matrix </a:t>
            </a:r>
            <a:r>
              <a:rPr lang="en-GB" dirty="0">
                <a:solidFill>
                  <a:srgbClr val="FFFF00"/>
                </a:solidFill>
                <a:latin typeface="NimbusRomNo9L-Regu"/>
              </a:rPr>
              <a:t>can </a:t>
            </a:r>
            <a:r>
              <a:rPr lang="en-GB" dirty="0" smtClean="0">
                <a:solidFill>
                  <a:srgbClr val="FFFF00"/>
                </a:solidFill>
                <a:latin typeface="NimbusRomNo9L-Regu"/>
              </a:rPr>
              <a:t>be defined </a:t>
            </a:r>
            <a:r>
              <a:rPr lang="en-GB" dirty="0">
                <a:solidFill>
                  <a:srgbClr val="FFFF00"/>
                </a:solidFill>
                <a:latin typeface="NimbusRomNo9L-Regu"/>
              </a:rPr>
              <a:t>to study how well data can be </a:t>
            </a:r>
            <a:r>
              <a:rPr lang="en-GB" dirty="0" smtClean="0">
                <a:solidFill>
                  <a:srgbClr val="FFFF00"/>
                </a:solidFill>
                <a:latin typeface="NimbusRomNo9L-Regu"/>
              </a:rPr>
              <a:t>reconstructed </a:t>
            </a:r>
            <a:r>
              <a:rPr lang="en-GB" dirty="0">
                <a:solidFill>
                  <a:srgbClr val="FFFF00"/>
                </a:solidFill>
                <a:latin typeface="NimbusRomNo9L-Regu"/>
              </a:rPr>
              <a:t>and </a:t>
            </a:r>
            <a:r>
              <a:rPr lang="en-GB" dirty="0" smtClean="0">
                <a:solidFill>
                  <a:srgbClr val="FFFF00"/>
                </a:solidFill>
                <a:latin typeface="NimbusRomNo9L-Regu"/>
              </a:rPr>
              <a:t>its diagonal </a:t>
            </a:r>
            <a:r>
              <a:rPr lang="en-GB" dirty="0">
                <a:solidFill>
                  <a:srgbClr val="FFFF00"/>
                </a:solidFill>
                <a:latin typeface="NimbusRomNo9L-Regu"/>
              </a:rPr>
              <a:t>elements naturally define a notion of </a:t>
            </a:r>
            <a:r>
              <a:rPr lang="en-GB" dirty="0">
                <a:solidFill>
                  <a:srgbClr val="FFFF00"/>
                </a:solidFill>
                <a:latin typeface="NimbusRomNo9L-ReguItal"/>
              </a:rPr>
              <a:t>data importance</a:t>
            </a:r>
            <a:r>
              <a:rPr lang="en-GB" dirty="0">
                <a:solidFill>
                  <a:srgbClr val="FFFF00"/>
                </a:solidFill>
                <a:latin typeface="NimbusRomNo9L-Regu"/>
              </a:rPr>
              <a:t>.</a:t>
            </a:r>
            <a:endParaRPr lang="en-GB" dirty="0">
              <a:solidFill>
                <a:srgbClr val="FFFF00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2204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FF00"/>
                </a:solidFill>
              </a:rPr>
              <a:t>Model Resolution: LAI</a:t>
            </a:r>
            <a:endParaRPr lang="en-GB" dirty="0">
              <a:solidFill>
                <a:srgbClr val="FFFF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7800" y="1417638"/>
            <a:ext cx="5931657" cy="52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147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FF00"/>
                </a:solidFill>
              </a:rPr>
              <a:t>Reduced Model</a:t>
            </a:r>
            <a:endParaRPr lang="en-GB" dirty="0">
              <a:solidFill>
                <a:srgbClr val="FFFF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7826" y="1600200"/>
            <a:ext cx="6428347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308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81001"/>
            <a:ext cx="8229600" cy="1219200"/>
          </a:xfrm>
        </p:spPr>
        <p:txBody>
          <a:bodyPr/>
          <a:lstStyle/>
          <a:p>
            <a:pPr marL="0" indent="0" algn="ctr">
              <a:buNone/>
            </a:pPr>
            <a:r>
              <a:rPr lang="en-GB" sz="6000" dirty="0" smtClean="0">
                <a:solidFill>
                  <a:srgbClr val="FFFF00"/>
                </a:solidFill>
              </a:rPr>
              <a:t>EDCs</a:t>
            </a:r>
            <a:endParaRPr lang="en-GB" sz="6000" dirty="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524000"/>
            <a:ext cx="6351392" cy="4966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863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90800"/>
            <a:ext cx="8229600" cy="1143000"/>
          </a:xfrm>
        </p:spPr>
        <p:txBody>
          <a:bodyPr/>
          <a:lstStyle/>
          <a:p>
            <a:r>
              <a:rPr lang="en-GB" dirty="0" smtClean="0">
                <a:solidFill>
                  <a:srgbClr val="FFFF00"/>
                </a:solidFill>
              </a:rPr>
              <a:t>Future Work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3889758"/>
            <a:ext cx="8229600" cy="2511042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Sensitivity analysis of TRIFFID/JULES (Met O model)</a:t>
            </a:r>
          </a:p>
          <a:p>
            <a:r>
              <a:rPr lang="en-GB" dirty="0">
                <a:solidFill>
                  <a:srgbClr val="FFFF00"/>
                </a:solidFill>
              </a:rPr>
              <a:t>S</a:t>
            </a:r>
            <a:r>
              <a:rPr lang="en-GB" dirty="0" smtClean="0">
                <a:solidFill>
                  <a:srgbClr val="FFFF00"/>
                </a:solidFill>
              </a:rPr>
              <a:t>ensitivity </a:t>
            </a:r>
            <a:r>
              <a:rPr lang="en-GB" dirty="0">
                <a:solidFill>
                  <a:srgbClr val="FFFF00"/>
                </a:solidFill>
              </a:rPr>
              <a:t>a</a:t>
            </a:r>
            <a:r>
              <a:rPr lang="en-GB" dirty="0" smtClean="0">
                <a:solidFill>
                  <a:srgbClr val="FFFF00"/>
                </a:solidFill>
              </a:rPr>
              <a:t>nalysis </a:t>
            </a:r>
            <a:r>
              <a:rPr lang="en-GB" dirty="0">
                <a:solidFill>
                  <a:srgbClr val="FFFF00"/>
                </a:solidFill>
              </a:rPr>
              <a:t>of </a:t>
            </a:r>
            <a:r>
              <a:rPr lang="en-GB" dirty="0" smtClean="0">
                <a:solidFill>
                  <a:srgbClr val="FFFF00"/>
                </a:solidFill>
              </a:rPr>
              <a:t>visible </a:t>
            </a:r>
            <a:r>
              <a:rPr lang="en-GB" dirty="0">
                <a:solidFill>
                  <a:srgbClr val="FFFF00"/>
                </a:solidFill>
              </a:rPr>
              <a:t>r</a:t>
            </a:r>
            <a:r>
              <a:rPr lang="en-GB" dirty="0" smtClean="0">
                <a:solidFill>
                  <a:srgbClr val="FFFF00"/>
                </a:solidFill>
              </a:rPr>
              <a:t>adiance</a:t>
            </a:r>
            <a:r>
              <a:rPr lang="en-GB" dirty="0">
                <a:solidFill>
                  <a:srgbClr val="FFFF00"/>
                </a:solidFill>
              </a:rPr>
              <a:t>, </a:t>
            </a:r>
            <a:r>
              <a:rPr lang="en-GB" dirty="0" smtClean="0">
                <a:solidFill>
                  <a:srgbClr val="FFFF00"/>
                </a:solidFill>
              </a:rPr>
              <a:t>near</a:t>
            </a:r>
            <a:r>
              <a:rPr lang="en-GB" dirty="0">
                <a:solidFill>
                  <a:srgbClr val="FFFF00"/>
                </a:solidFill>
              </a:rPr>
              <a:t> </a:t>
            </a:r>
            <a:r>
              <a:rPr lang="en-GB" dirty="0" smtClean="0">
                <a:solidFill>
                  <a:srgbClr val="FFFF00"/>
                </a:solidFill>
              </a:rPr>
              <a:t>infrared radiance </a:t>
            </a:r>
            <a:r>
              <a:rPr lang="en-GB" dirty="0">
                <a:solidFill>
                  <a:srgbClr val="FFFF00"/>
                </a:solidFill>
              </a:rPr>
              <a:t>and </a:t>
            </a:r>
            <a:r>
              <a:rPr lang="en-GB" dirty="0" smtClean="0">
                <a:solidFill>
                  <a:srgbClr val="FFFF00"/>
                </a:solidFill>
              </a:rPr>
              <a:t>vegetation index, </a:t>
            </a:r>
            <a:r>
              <a:rPr lang="en-GB" dirty="0">
                <a:solidFill>
                  <a:srgbClr val="FFFF00"/>
                </a:solidFill>
              </a:rPr>
              <a:t>to the </a:t>
            </a:r>
            <a:r>
              <a:rPr lang="en-GB" dirty="0" smtClean="0">
                <a:solidFill>
                  <a:srgbClr val="FFFF00"/>
                </a:solidFill>
              </a:rPr>
              <a:t>model parameters </a:t>
            </a:r>
            <a:r>
              <a:rPr lang="en-GB" dirty="0">
                <a:solidFill>
                  <a:srgbClr val="FFFF00"/>
                </a:solidFill>
              </a:rPr>
              <a:t>of the two-stream Sellers approximation </a:t>
            </a:r>
            <a:r>
              <a:rPr lang="en-GB" dirty="0" smtClean="0">
                <a:solidFill>
                  <a:srgbClr val="FFFF00"/>
                </a:solidFill>
              </a:rPr>
              <a:t>of radiative transfer (with NPL)</a:t>
            </a:r>
            <a:endParaRPr lang="en-GB" dirty="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108" y="228600"/>
            <a:ext cx="7811783" cy="22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513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r>
              <a:rPr lang="en-GB" dirty="0" smtClean="0">
                <a:solidFill>
                  <a:srgbClr val="FFFF00"/>
                </a:solidFill>
              </a:rPr>
              <a:t>Carbon Cycle</a:t>
            </a:r>
            <a:endParaRPr lang="en-GB" dirty="0">
              <a:solidFill>
                <a:srgbClr val="FFFF0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5073"/>
            <a:ext cx="8134350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4634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FF00"/>
                </a:solidFill>
              </a:rPr>
              <a:t>DALEC EV</a:t>
            </a:r>
            <a:endParaRPr lang="en-GB" dirty="0">
              <a:solidFill>
                <a:srgbClr val="FFFF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212" y="1676400"/>
            <a:ext cx="7343775" cy="493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3875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Pools and Parameters</a:t>
            </a:r>
            <a:endParaRPr lang="en-GB" dirty="0">
              <a:solidFill>
                <a:srgbClr val="FFFF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898" y="3205546"/>
            <a:ext cx="6259291" cy="338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295400"/>
            <a:ext cx="3278689" cy="19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0068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FF00"/>
                </a:solidFill>
              </a:rPr>
              <a:t>Canopy Model and Leaf Area Index</a:t>
            </a:r>
            <a:endParaRPr lang="en-GB" dirty="0">
              <a:solidFill>
                <a:srgbClr val="FFFF0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97" y="1828800"/>
            <a:ext cx="9106548" cy="3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5967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FF00"/>
                </a:solidFill>
              </a:rPr>
              <a:t>Towards Differential Equations</a:t>
            </a:r>
            <a:endParaRPr lang="en-GB" dirty="0">
              <a:solidFill>
                <a:srgbClr val="FFFF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2" y="1600200"/>
            <a:ext cx="7686675" cy="460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6176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r>
              <a:rPr lang="en-GB" dirty="0" smtClean="0">
                <a:solidFill>
                  <a:srgbClr val="FFFF00"/>
                </a:solidFill>
              </a:rPr>
              <a:t>DALEC Dynamics</a:t>
            </a:r>
            <a:endParaRPr lang="en-GB" dirty="0">
              <a:solidFill>
                <a:srgbClr val="FFFF00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76400"/>
            <a:ext cx="7286625" cy="470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725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FF00"/>
                </a:solidFill>
              </a:rPr>
              <a:t>Periodic Solutions</a:t>
            </a:r>
            <a:endParaRPr lang="en-GB" dirty="0">
              <a:solidFill>
                <a:srgbClr val="FFFF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261" y="1828800"/>
            <a:ext cx="7486650" cy="482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4575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1731</TotalTime>
  <Words>463</Words>
  <Application>Microsoft Office PowerPoint</Application>
  <PresentationFormat>On-screen Show (4:3)</PresentationFormat>
  <Paragraphs>58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7" baseType="lpstr">
      <vt:lpstr>Arial</vt:lpstr>
      <vt:lpstr>Calibri</vt:lpstr>
      <vt:lpstr>CMBX10</vt:lpstr>
      <vt:lpstr>CMMI10</vt:lpstr>
      <vt:lpstr>CMMI7</vt:lpstr>
      <vt:lpstr>CMMIB10</vt:lpstr>
      <vt:lpstr>CMR10</vt:lpstr>
      <vt:lpstr>CMSY7</vt:lpstr>
      <vt:lpstr>NimbusRomNo9L-Regu</vt:lpstr>
      <vt:lpstr>NimbusRomNo9L-ReguItal</vt:lpstr>
      <vt:lpstr>Office Theme</vt:lpstr>
      <vt:lpstr>Data Assimilation and Modelling the Carbon Cycle</vt:lpstr>
      <vt:lpstr>Outline</vt:lpstr>
      <vt:lpstr> Carbon Cycle</vt:lpstr>
      <vt:lpstr>DALEC EV</vt:lpstr>
      <vt:lpstr>Pools and Parameters</vt:lpstr>
      <vt:lpstr>Canopy Model and Leaf Area Index</vt:lpstr>
      <vt:lpstr>Towards Differential Equations</vt:lpstr>
      <vt:lpstr>DALEC Dynamics</vt:lpstr>
      <vt:lpstr>Periodic Solutions</vt:lpstr>
      <vt:lpstr>Limit Points</vt:lpstr>
      <vt:lpstr>Sensitivity </vt:lpstr>
      <vt:lpstr>Sensitivity </vt:lpstr>
      <vt:lpstr>REgional Flux Estimation EXperiment (REFLEX)</vt:lpstr>
      <vt:lpstr>4D VAR</vt:lpstr>
      <vt:lpstr>4D VAR</vt:lpstr>
      <vt:lpstr>Inverse Problem and  Data Assimilation</vt:lpstr>
      <vt:lpstr>Well-posedness</vt:lpstr>
      <vt:lpstr>An ill-posed problem</vt:lpstr>
      <vt:lpstr>Model Reduction?</vt:lpstr>
      <vt:lpstr>Linear Analysis</vt:lpstr>
      <vt:lpstr>PowerPoint Presentation</vt:lpstr>
      <vt:lpstr>PowerPoint Presentation</vt:lpstr>
      <vt:lpstr>Model Resolution: LAI</vt:lpstr>
      <vt:lpstr>Reduced Model</vt:lpstr>
      <vt:lpstr>PowerPoint Presentation</vt:lpstr>
      <vt:lpstr>Future Work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Mathematics and Modelling the Carbon Cycle</dc:title>
  <dc:creator>Ian</dc:creator>
  <cp:lastModifiedBy>Roulstone I  Prof (Maths)</cp:lastModifiedBy>
  <cp:revision>83</cp:revision>
  <dcterms:created xsi:type="dcterms:W3CDTF">2006-08-16T00:00:00Z</dcterms:created>
  <dcterms:modified xsi:type="dcterms:W3CDTF">2017-08-11T06:46:16Z</dcterms:modified>
</cp:coreProperties>
</file>