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3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0"/>
  </p:notesMasterIdLst>
  <p:sldIdLst>
    <p:sldId id="256" r:id="rId2"/>
    <p:sldId id="295" r:id="rId3"/>
    <p:sldId id="273" r:id="rId4"/>
    <p:sldId id="296" r:id="rId5"/>
    <p:sldId id="257" r:id="rId6"/>
    <p:sldId id="274" r:id="rId7"/>
    <p:sldId id="258" r:id="rId8"/>
    <p:sldId id="268" r:id="rId9"/>
    <p:sldId id="259" r:id="rId10"/>
    <p:sldId id="260" r:id="rId11"/>
    <p:sldId id="269" r:id="rId12"/>
    <p:sldId id="261" r:id="rId13"/>
    <p:sldId id="267" r:id="rId14"/>
    <p:sldId id="271" r:id="rId15"/>
    <p:sldId id="272" r:id="rId16"/>
    <p:sldId id="270" r:id="rId17"/>
    <p:sldId id="279" r:id="rId18"/>
    <p:sldId id="284" r:id="rId19"/>
    <p:sldId id="276" r:id="rId20"/>
    <p:sldId id="280" r:id="rId21"/>
    <p:sldId id="281" r:id="rId22"/>
    <p:sldId id="283" r:id="rId23"/>
    <p:sldId id="282" r:id="rId24"/>
    <p:sldId id="262" r:id="rId25"/>
    <p:sldId id="263" r:id="rId26"/>
    <p:sldId id="264" r:id="rId27"/>
    <p:sldId id="265" r:id="rId28"/>
    <p:sldId id="266" r:id="rId29"/>
    <p:sldId id="285" r:id="rId30"/>
    <p:sldId id="289" r:id="rId31"/>
    <p:sldId id="286" r:id="rId32"/>
    <p:sldId id="290" r:id="rId33"/>
    <p:sldId id="291" r:id="rId34"/>
    <p:sldId id="287" r:id="rId35"/>
    <p:sldId id="292" r:id="rId36"/>
    <p:sldId id="288" r:id="rId37"/>
    <p:sldId id="293" r:id="rId38"/>
    <p:sldId id="294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32" autoAdjust="0"/>
  </p:normalViewPr>
  <p:slideViewPr>
    <p:cSldViewPr>
      <p:cViewPr>
        <p:scale>
          <a:sx n="70" d="100"/>
          <a:sy n="70" d="100"/>
        </p:scale>
        <p:origin x="-89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1AE85-F362-4694-9831-9E08BEE28D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36D5D52-FE71-40E7-9595-CC175D7829D0}">
      <dgm:prSet phldrT="[テキスト]"/>
      <dgm:spPr/>
      <dgm:t>
        <a:bodyPr/>
        <a:lstStyle/>
        <a:p>
          <a:r>
            <a:rPr kumimoji="1" lang="en-US" altLang="ja-JP" dirty="0" smtClean="0"/>
            <a:t>Construction of Twisted </a:t>
          </a:r>
          <a:r>
            <a:rPr kumimoji="1" lang="en-US" altLang="ja-JP" dirty="0" err="1" smtClean="0"/>
            <a:t>K</a:t>
          </a:r>
          <a:r>
            <a:rPr kumimoji="1" lang="en-US" altLang="ja-JP" dirty="0" err="1" smtClean="0">
              <a:latin typeface="Trebuchet MS"/>
            </a:rPr>
            <a:t>ähler</a:t>
          </a:r>
          <a:r>
            <a:rPr kumimoji="1" lang="en-US" altLang="ja-JP" dirty="0" smtClean="0">
              <a:latin typeface="Trebuchet MS"/>
            </a:rPr>
            <a:t>-Einstein metrics</a:t>
          </a:r>
          <a:endParaRPr kumimoji="1" lang="ja-JP" altLang="en-US" dirty="0"/>
        </a:p>
      </dgm:t>
    </dgm:pt>
    <dgm:pt modelId="{56C0D368-ED00-49E8-BF86-66F487EF51BF}" type="parTrans" cxnId="{8D66F28F-16B8-44E2-9FAD-DF09B49AA22A}">
      <dgm:prSet/>
      <dgm:spPr/>
      <dgm:t>
        <a:bodyPr/>
        <a:lstStyle/>
        <a:p>
          <a:endParaRPr kumimoji="1" lang="ja-JP" altLang="en-US"/>
        </a:p>
      </dgm:t>
    </dgm:pt>
    <dgm:pt modelId="{B80CD909-00C2-4F6B-BAA4-FC54441073B5}" type="sibTrans" cxnId="{8D66F28F-16B8-44E2-9FAD-DF09B49AA22A}">
      <dgm:prSet/>
      <dgm:spPr/>
      <dgm:t>
        <a:bodyPr/>
        <a:lstStyle/>
        <a:p>
          <a:endParaRPr kumimoji="1" lang="ja-JP" altLang="en-US"/>
        </a:p>
      </dgm:t>
    </dgm:pt>
    <dgm:pt modelId="{B9C47248-0C34-4AA9-984C-A536B2D0AAD5}">
      <dgm:prSet phldrT="[テキスト]"/>
      <dgm:spPr/>
      <dgm:t>
        <a:bodyPr/>
        <a:lstStyle/>
        <a:p>
          <a:r>
            <a:rPr kumimoji="1" lang="en-US" altLang="ja-JP" dirty="0" err="1" smtClean="0"/>
            <a:t>Plurisubhamonic</a:t>
          </a:r>
          <a:r>
            <a:rPr kumimoji="1" lang="en-US" altLang="ja-JP" dirty="0" smtClean="0"/>
            <a:t> Variation of The metrics </a:t>
          </a:r>
          <a:endParaRPr kumimoji="1" lang="ja-JP" altLang="en-US" dirty="0"/>
        </a:p>
      </dgm:t>
    </dgm:pt>
    <dgm:pt modelId="{2F0C43B1-0E7B-4253-A08E-2D1558E94526}" type="parTrans" cxnId="{B83EADCC-B3A0-46FF-A587-D1E6BD71F70F}">
      <dgm:prSet/>
      <dgm:spPr/>
      <dgm:t>
        <a:bodyPr/>
        <a:lstStyle/>
        <a:p>
          <a:endParaRPr kumimoji="1" lang="ja-JP" altLang="en-US"/>
        </a:p>
      </dgm:t>
    </dgm:pt>
    <dgm:pt modelId="{C115F45B-BDCF-4D4E-B658-5E26C27C6164}" type="sibTrans" cxnId="{B83EADCC-B3A0-46FF-A587-D1E6BD71F70F}">
      <dgm:prSet/>
      <dgm:spPr/>
      <dgm:t>
        <a:bodyPr/>
        <a:lstStyle/>
        <a:p>
          <a:endParaRPr kumimoji="1" lang="ja-JP" altLang="en-US"/>
        </a:p>
      </dgm:t>
    </dgm:pt>
    <dgm:pt modelId="{AD18407A-448A-4E7B-B11F-E2E14B4D2F18}">
      <dgm:prSet phldrT="[テキスト]"/>
      <dgm:spPr/>
      <dgm:t>
        <a:bodyPr/>
        <a:lstStyle/>
        <a:p>
          <a:r>
            <a:rPr kumimoji="1" lang="en-US" altLang="ja-JP" smtClean="0"/>
            <a:t>Parameter </a:t>
          </a:r>
          <a:r>
            <a:rPr kumimoji="1" lang="en-US" altLang="ja-JP" dirty="0" smtClean="0"/>
            <a:t>dependence of the metrics</a:t>
          </a:r>
          <a:endParaRPr kumimoji="1" lang="ja-JP" altLang="en-US" dirty="0"/>
        </a:p>
      </dgm:t>
    </dgm:pt>
    <dgm:pt modelId="{CB7B42F4-C8B9-4235-85B3-FF507E1B8913}" type="parTrans" cxnId="{3405ACC9-A904-40D1-B98C-702E55C2F035}">
      <dgm:prSet/>
      <dgm:spPr/>
      <dgm:t>
        <a:bodyPr/>
        <a:lstStyle/>
        <a:p>
          <a:endParaRPr kumimoji="1" lang="ja-JP" altLang="en-US"/>
        </a:p>
      </dgm:t>
    </dgm:pt>
    <dgm:pt modelId="{2B46274F-FE72-4A4F-91E8-B1C095E80921}" type="sibTrans" cxnId="{3405ACC9-A904-40D1-B98C-702E55C2F035}">
      <dgm:prSet/>
      <dgm:spPr/>
      <dgm:t>
        <a:bodyPr/>
        <a:lstStyle/>
        <a:p>
          <a:endParaRPr kumimoji="1" lang="ja-JP" altLang="en-US"/>
        </a:p>
      </dgm:t>
    </dgm:pt>
    <dgm:pt modelId="{91EB0E78-2458-42A7-8594-83AF7048654C}">
      <dgm:prSet phldrT="[テキスト]"/>
      <dgm:spPr/>
      <dgm:t>
        <a:bodyPr/>
        <a:lstStyle/>
        <a:p>
          <a:r>
            <a:rPr kumimoji="1" lang="en-US" altLang="ja-JP" dirty="0" err="1" smtClean="0"/>
            <a:t>Monge</a:t>
          </a:r>
          <a:r>
            <a:rPr kumimoji="1" lang="en-US" altLang="ja-JP" dirty="0" smtClean="0"/>
            <a:t>-Amp</a:t>
          </a:r>
          <a:r>
            <a:rPr kumimoji="1" lang="en-US" altLang="ja-JP" dirty="0" smtClean="0">
              <a:latin typeface="Trebuchet MS"/>
            </a:rPr>
            <a:t>ère foliation</a:t>
          </a:r>
          <a:endParaRPr kumimoji="1" lang="ja-JP" altLang="en-US" dirty="0"/>
        </a:p>
      </dgm:t>
    </dgm:pt>
    <dgm:pt modelId="{291BBE49-9746-4FFE-86DC-4632D3F7D0FD}" type="parTrans" cxnId="{5B11ED5D-F1C9-4F88-8904-EA2345ADBCB0}">
      <dgm:prSet/>
      <dgm:spPr/>
      <dgm:t>
        <a:bodyPr/>
        <a:lstStyle/>
        <a:p>
          <a:endParaRPr kumimoji="1" lang="ja-JP" altLang="en-US"/>
        </a:p>
      </dgm:t>
    </dgm:pt>
    <dgm:pt modelId="{6656D039-4882-4A48-872D-A07EF75610BD}" type="sibTrans" cxnId="{5B11ED5D-F1C9-4F88-8904-EA2345ADBCB0}">
      <dgm:prSet/>
      <dgm:spPr/>
      <dgm:t>
        <a:bodyPr/>
        <a:lstStyle/>
        <a:p>
          <a:endParaRPr kumimoji="1" lang="ja-JP" altLang="en-US"/>
        </a:p>
      </dgm:t>
    </dgm:pt>
    <dgm:pt modelId="{057CA61D-EF3C-40E5-808C-7963E3B5C009}">
      <dgm:prSet phldrT="[テキスト]"/>
      <dgm:spPr/>
      <dgm:t>
        <a:bodyPr/>
        <a:lstStyle/>
        <a:p>
          <a:r>
            <a:rPr kumimoji="1" lang="en-US" altLang="ja-JP" dirty="0" smtClean="0"/>
            <a:t>Global generation</a:t>
          </a:r>
          <a:endParaRPr kumimoji="1" lang="ja-JP" altLang="en-US" dirty="0"/>
        </a:p>
      </dgm:t>
    </dgm:pt>
    <dgm:pt modelId="{5CA2BC24-D2A0-40A7-8015-77B10D76550C}" type="parTrans" cxnId="{22304F86-1069-4C92-A0CA-299BF86CC4FE}">
      <dgm:prSet/>
      <dgm:spPr/>
      <dgm:t>
        <a:bodyPr/>
        <a:lstStyle/>
        <a:p>
          <a:endParaRPr kumimoji="1" lang="ja-JP" altLang="en-US"/>
        </a:p>
      </dgm:t>
    </dgm:pt>
    <dgm:pt modelId="{23A865E6-1677-4A9F-B42C-A221410EE103}" type="sibTrans" cxnId="{22304F86-1069-4C92-A0CA-299BF86CC4FE}">
      <dgm:prSet/>
      <dgm:spPr/>
      <dgm:t>
        <a:bodyPr/>
        <a:lstStyle/>
        <a:p>
          <a:endParaRPr kumimoji="1" lang="ja-JP" altLang="en-US"/>
        </a:p>
      </dgm:t>
    </dgm:pt>
    <dgm:pt modelId="{0BBD023A-5604-45B6-A8D1-8D328EEAB1B1}" type="pres">
      <dgm:prSet presAssocID="{D1F1AE85-F362-4694-9831-9E08BEE28D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509550B-9DAF-40A1-A588-00158480D7A9}" type="pres">
      <dgm:prSet presAssocID="{236D5D52-FE71-40E7-9595-CC175D7829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4D8261A-6862-451E-B486-149457D1192D}" type="pres">
      <dgm:prSet presAssocID="{B80CD909-00C2-4F6B-BAA4-FC54441073B5}" presName="sibTrans" presStyleCnt="0"/>
      <dgm:spPr/>
    </dgm:pt>
    <dgm:pt modelId="{08D35D64-8CE9-4201-9966-C05B28B1BDA2}" type="pres">
      <dgm:prSet presAssocID="{B9C47248-0C34-4AA9-984C-A536B2D0AA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C6052D7-3996-4FE4-9806-5AE8D0364266}" type="pres">
      <dgm:prSet presAssocID="{C115F45B-BDCF-4D4E-B658-5E26C27C6164}" presName="sibTrans" presStyleCnt="0"/>
      <dgm:spPr/>
    </dgm:pt>
    <dgm:pt modelId="{9B009B82-C49F-445D-8771-155A117C4D44}" type="pres">
      <dgm:prSet presAssocID="{AD18407A-448A-4E7B-B11F-E2E14B4D2F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7FA7AC6-9F5E-4877-9EE7-634C230DC416}" type="pres">
      <dgm:prSet presAssocID="{2B46274F-FE72-4A4F-91E8-B1C095E80921}" presName="sibTrans" presStyleCnt="0"/>
      <dgm:spPr/>
    </dgm:pt>
    <dgm:pt modelId="{07FAC71A-2D1B-4827-89BE-6A2EED39356C}" type="pres">
      <dgm:prSet presAssocID="{91EB0E78-2458-42A7-8594-83AF7048654C}" presName="node" presStyleLbl="node1" presStyleIdx="3" presStyleCnt="5" custLinFactX="52599" custLinFactNeighborX="100000" custLinFactNeighborY="1968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A525424-25B2-4249-95B8-338E4A513FD7}" type="pres">
      <dgm:prSet presAssocID="{6656D039-4882-4A48-872D-A07EF75610BD}" presName="sibTrans" presStyleCnt="0"/>
      <dgm:spPr/>
    </dgm:pt>
    <dgm:pt modelId="{2EAF57F6-7B32-4D8A-B480-7AA1D2ADB621}" type="pres">
      <dgm:prSet presAssocID="{057CA61D-EF3C-40E5-808C-7963E3B5C009}" presName="node" presStyleLbl="node1" presStyleIdx="4" presStyleCnt="5" custLinFactNeighborX="-94599" custLinFactNeighborY="1968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83EADCC-B3A0-46FF-A587-D1E6BD71F70F}" srcId="{D1F1AE85-F362-4694-9831-9E08BEE28D07}" destId="{B9C47248-0C34-4AA9-984C-A536B2D0AAD5}" srcOrd="1" destOrd="0" parTransId="{2F0C43B1-0E7B-4253-A08E-2D1558E94526}" sibTransId="{C115F45B-BDCF-4D4E-B658-5E26C27C6164}"/>
    <dgm:cxn modelId="{8D66F28F-16B8-44E2-9FAD-DF09B49AA22A}" srcId="{D1F1AE85-F362-4694-9831-9E08BEE28D07}" destId="{236D5D52-FE71-40E7-9595-CC175D7829D0}" srcOrd="0" destOrd="0" parTransId="{56C0D368-ED00-49E8-BF86-66F487EF51BF}" sibTransId="{B80CD909-00C2-4F6B-BAA4-FC54441073B5}"/>
    <dgm:cxn modelId="{94AAAF8A-B202-42BD-B12D-0B033A0C8454}" type="presOf" srcId="{236D5D52-FE71-40E7-9595-CC175D7829D0}" destId="{A509550B-9DAF-40A1-A588-00158480D7A9}" srcOrd="0" destOrd="0" presId="urn:microsoft.com/office/officeart/2005/8/layout/default"/>
    <dgm:cxn modelId="{7BCAA90F-E7CA-4358-9FCB-99566A89DA4E}" type="presOf" srcId="{AD18407A-448A-4E7B-B11F-E2E14B4D2F18}" destId="{9B009B82-C49F-445D-8771-155A117C4D44}" srcOrd="0" destOrd="0" presId="urn:microsoft.com/office/officeart/2005/8/layout/default"/>
    <dgm:cxn modelId="{BD4467AF-06BF-48C4-9FBC-7DD13263CC77}" type="presOf" srcId="{D1F1AE85-F362-4694-9831-9E08BEE28D07}" destId="{0BBD023A-5604-45B6-A8D1-8D328EEAB1B1}" srcOrd="0" destOrd="0" presId="urn:microsoft.com/office/officeart/2005/8/layout/default"/>
    <dgm:cxn modelId="{3405ACC9-A904-40D1-B98C-702E55C2F035}" srcId="{D1F1AE85-F362-4694-9831-9E08BEE28D07}" destId="{AD18407A-448A-4E7B-B11F-E2E14B4D2F18}" srcOrd="2" destOrd="0" parTransId="{CB7B42F4-C8B9-4235-85B3-FF507E1B8913}" sibTransId="{2B46274F-FE72-4A4F-91E8-B1C095E80921}"/>
    <dgm:cxn modelId="{406DF64C-FD80-42C0-A8A5-3EC1D1757DB6}" type="presOf" srcId="{B9C47248-0C34-4AA9-984C-A536B2D0AAD5}" destId="{08D35D64-8CE9-4201-9966-C05B28B1BDA2}" srcOrd="0" destOrd="0" presId="urn:microsoft.com/office/officeart/2005/8/layout/default"/>
    <dgm:cxn modelId="{22304F86-1069-4C92-A0CA-299BF86CC4FE}" srcId="{D1F1AE85-F362-4694-9831-9E08BEE28D07}" destId="{057CA61D-EF3C-40E5-808C-7963E3B5C009}" srcOrd="4" destOrd="0" parTransId="{5CA2BC24-D2A0-40A7-8015-77B10D76550C}" sibTransId="{23A865E6-1677-4A9F-B42C-A221410EE103}"/>
    <dgm:cxn modelId="{AD74C8C0-A6AC-4B87-9FDB-A512B585F6D5}" type="presOf" srcId="{91EB0E78-2458-42A7-8594-83AF7048654C}" destId="{07FAC71A-2D1B-4827-89BE-6A2EED39356C}" srcOrd="0" destOrd="0" presId="urn:microsoft.com/office/officeart/2005/8/layout/default"/>
    <dgm:cxn modelId="{5B11ED5D-F1C9-4F88-8904-EA2345ADBCB0}" srcId="{D1F1AE85-F362-4694-9831-9E08BEE28D07}" destId="{91EB0E78-2458-42A7-8594-83AF7048654C}" srcOrd="3" destOrd="0" parTransId="{291BBE49-9746-4FFE-86DC-4632D3F7D0FD}" sibTransId="{6656D039-4882-4A48-872D-A07EF75610BD}"/>
    <dgm:cxn modelId="{7EC91B7B-9543-42AD-ABEC-D2D0ED5A82A1}" type="presOf" srcId="{057CA61D-EF3C-40E5-808C-7963E3B5C009}" destId="{2EAF57F6-7B32-4D8A-B480-7AA1D2ADB621}" srcOrd="0" destOrd="0" presId="urn:microsoft.com/office/officeart/2005/8/layout/default"/>
    <dgm:cxn modelId="{A6DCEB6F-CEAC-4089-BC38-8F875734CA27}" type="presParOf" srcId="{0BBD023A-5604-45B6-A8D1-8D328EEAB1B1}" destId="{A509550B-9DAF-40A1-A588-00158480D7A9}" srcOrd="0" destOrd="0" presId="urn:microsoft.com/office/officeart/2005/8/layout/default"/>
    <dgm:cxn modelId="{AD918C78-9137-4467-A52A-AC1F326BE8ED}" type="presParOf" srcId="{0BBD023A-5604-45B6-A8D1-8D328EEAB1B1}" destId="{74D8261A-6862-451E-B486-149457D1192D}" srcOrd="1" destOrd="0" presId="urn:microsoft.com/office/officeart/2005/8/layout/default"/>
    <dgm:cxn modelId="{18612531-A275-4BB8-BF35-1C3BFBF934B1}" type="presParOf" srcId="{0BBD023A-5604-45B6-A8D1-8D328EEAB1B1}" destId="{08D35D64-8CE9-4201-9966-C05B28B1BDA2}" srcOrd="2" destOrd="0" presId="urn:microsoft.com/office/officeart/2005/8/layout/default"/>
    <dgm:cxn modelId="{67FF16FD-74D9-460B-8C49-0343FDC1254E}" type="presParOf" srcId="{0BBD023A-5604-45B6-A8D1-8D328EEAB1B1}" destId="{CC6052D7-3996-4FE4-9806-5AE8D0364266}" srcOrd="3" destOrd="0" presId="urn:microsoft.com/office/officeart/2005/8/layout/default"/>
    <dgm:cxn modelId="{F68CA37D-F19B-4AC9-8E62-3159E3E31C2A}" type="presParOf" srcId="{0BBD023A-5604-45B6-A8D1-8D328EEAB1B1}" destId="{9B009B82-C49F-445D-8771-155A117C4D44}" srcOrd="4" destOrd="0" presId="urn:microsoft.com/office/officeart/2005/8/layout/default"/>
    <dgm:cxn modelId="{0FD36531-0F39-460D-8A0E-C642FAA25B7C}" type="presParOf" srcId="{0BBD023A-5604-45B6-A8D1-8D328EEAB1B1}" destId="{D7FA7AC6-9F5E-4877-9EE7-634C230DC416}" srcOrd="5" destOrd="0" presId="urn:microsoft.com/office/officeart/2005/8/layout/default"/>
    <dgm:cxn modelId="{06BDD0AD-0376-4E8B-BAC3-19BA6A294550}" type="presParOf" srcId="{0BBD023A-5604-45B6-A8D1-8D328EEAB1B1}" destId="{07FAC71A-2D1B-4827-89BE-6A2EED39356C}" srcOrd="6" destOrd="0" presId="urn:microsoft.com/office/officeart/2005/8/layout/default"/>
    <dgm:cxn modelId="{F6829AB6-7FFF-44B1-A4BD-D0DD0E5C36A3}" type="presParOf" srcId="{0BBD023A-5604-45B6-A8D1-8D328EEAB1B1}" destId="{4A525424-25B2-4249-95B8-338E4A513FD7}" srcOrd="7" destOrd="0" presId="urn:microsoft.com/office/officeart/2005/8/layout/default"/>
    <dgm:cxn modelId="{4F758B49-3EA5-48C3-A386-1F068E341EE4}" type="presParOf" srcId="{0BBD023A-5604-45B6-A8D1-8D328EEAB1B1}" destId="{2EAF57F6-7B32-4D8A-B480-7AA1D2ADB62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78423-1E70-45B4-8D49-78B306E6B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ADF08EC-CCEC-4A97-A983-D95CD949EEF3}" type="pres">
      <dgm:prSet presAssocID="{CD778423-1E70-45B4-8D49-78B306E6B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76BE3B0-96FC-4419-8BDF-1ABD612C6524}" type="presOf" srcId="{CD778423-1E70-45B4-8D49-78B306E6B19B}" destId="{5ADF08EC-CCEC-4A97-A983-D95CD949EEF3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9550B-9DAF-40A1-A588-00158480D7A9}">
      <dsp:nvSpPr>
        <dsp:cNvPr id="0" name=""/>
        <dsp:cNvSpPr/>
      </dsp:nvSpPr>
      <dsp:spPr>
        <a:xfrm>
          <a:off x="0" y="49053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Construction of Twisted </a:t>
          </a:r>
          <a:r>
            <a:rPr kumimoji="1" lang="en-US" altLang="ja-JP" sz="2400" kern="1200" dirty="0" err="1" smtClean="0"/>
            <a:t>K</a:t>
          </a:r>
          <a:r>
            <a:rPr kumimoji="1" lang="en-US" altLang="ja-JP" sz="2400" kern="1200" dirty="0" err="1" smtClean="0">
              <a:latin typeface="Trebuchet MS"/>
            </a:rPr>
            <a:t>ähler</a:t>
          </a:r>
          <a:r>
            <a:rPr kumimoji="1" lang="en-US" altLang="ja-JP" sz="2400" kern="1200" dirty="0" smtClean="0">
              <a:latin typeface="Trebuchet MS"/>
            </a:rPr>
            <a:t>-Einstein metrics</a:t>
          </a:r>
          <a:endParaRPr kumimoji="1" lang="ja-JP" altLang="en-US" sz="2400" kern="1200" dirty="0"/>
        </a:p>
      </dsp:txBody>
      <dsp:txXfrm>
        <a:off x="0" y="490537"/>
        <a:ext cx="2571749" cy="1543050"/>
      </dsp:txXfrm>
    </dsp:sp>
    <dsp:sp modelId="{08D35D64-8CE9-4201-9966-C05B28B1BDA2}">
      <dsp:nvSpPr>
        <dsp:cNvPr id="0" name=""/>
        <dsp:cNvSpPr/>
      </dsp:nvSpPr>
      <dsp:spPr>
        <a:xfrm>
          <a:off x="2828925" y="49053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err="1" smtClean="0"/>
            <a:t>Plurisubhamonic</a:t>
          </a:r>
          <a:r>
            <a:rPr kumimoji="1" lang="en-US" altLang="ja-JP" sz="2400" kern="1200" dirty="0" smtClean="0"/>
            <a:t> Variation of The metrics </a:t>
          </a:r>
          <a:endParaRPr kumimoji="1" lang="ja-JP" altLang="en-US" sz="2400" kern="1200" dirty="0"/>
        </a:p>
      </dsp:txBody>
      <dsp:txXfrm>
        <a:off x="2828925" y="490537"/>
        <a:ext cx="2571749" cy="1543050"/>
      </dsp:txXfrm>
    </dsp:sp>
    <dsp:sp modelId="{9B009B82-C49F-445D-8771-155A117C4D44}">
      <dsp:nvSpPr>
        <dsp:cNvPr id="0" name=""/>
        <dsp:cNvSpPr/>
      </dsp:nvSpPr>
      <dsp:spPr>
        <a:xfrm>
          <a:off x="5657849" y="49053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smtClean="0"/>
            <a:t>Parameter </a:t>
          </a:r>
          <a:r>
            <a:rPr kumimoji="1" lang="en-US" altLang="ja-JP" sz="2400" kern="1200" dirty="0" smtClean="0"/>
            <a:t>dependence of the metrics</a:t>
          </a:r>
          <a:endParaRPr kumimoji="1" lang="ja-JP" altLang="en-US" sz="2400" kern="1200" dirty="0"/>
        </a:p>
      </dsp:txBody>
      <dsp:txXfrm>
        <a:off x="5657849" y="490537"/>
        <a:ext cx="2571749" cy="1543050"/>
      </dsp:txXfrm>
    </dsp:sp>
    <dsp:sp modelId="{07FAC71A-2D1B-4827-89BE-6A2EED39356C}">
      <dsp:nvSpPr>
        <dsp:cNvPr id="0" name=""/>
        <dsp:cNvSpPr/>
      </dsp:nvSpPr>
      <dsp:spPr>
        <a:xfrm>
          <a:off x="5338927" y="259452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err="1" smtClean="0"/>
            <a:t>Monge</a:t>
          </a:r>
          <a:r>
            <a:rPr kumimoji="1" lang="en-US" altLang="ja-JP" sz="2400" kern="1200" dirty="0" smtClean="0"/>
            <a:t>-Amp</a:t>
          </a:r>
          <a:r>
            <a:rPr kumimoji="1" lang="en-US" altLang="ja-JP" sz="2400" kern="1200" dirty="0" smtClean="0">
              <a:latin typeface="Trebuchet MS"/>
            </a:rPr>
            <a:t>ère foliation</a:t>
          </a:r>
          <a:endParaRPr kumimoji="1" lang="ja-JP" altLang="en-US" sz="2400" kern="1200" dirty="0"/>
        </a:p>
      </dsp:txBody>
      <dsp:txXfrm>
        <a:off x="5338927" y="2594527"/>
        <a:ext cx="2571749" cy="1543050"/>
      </dsp:txXfrm>
    </dsp:sp>
    <dsp:sp modelId="{2EAF57F6-7B32-4D8A-B480-7AA1D2ADB621}">
      <dsp:nvSpPr>
        <dsp:cNvPr id="0" name=""/>
        <dsp:cNvSpPr/>
      </dsp:nvSpPr>
      <dsp:spPr>
        <a:xfrm>
          <a:off x="1810537" y="2594511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Global generation</a:t>
          </a:r>
          <a:endParaRPr kumimoji="1" lang="ja-JP" altLang="en-US" sz="2400" kern="1200" dirty="0"/>
        </a:p>
      </dsp:txBody>
      <dsp:txXfrm>
        <a:off x="1810537" y="2594511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538A8-236B-4AB8-85CB-C51AD83E11A8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703B8-8C36-4380-A838-2400C7E70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78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7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6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67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70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69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79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8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59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84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9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0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3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3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703B8-8C36-4380-A838-2400C7E70E9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15FFD21-B816-4C3C-9E21-E10A612C90AD}" type="datetimeFigureOut">
              <a:rPr kumimoji="1" lang="ja-JP" altLang="en-US" smtClean="0"/>
              <a:t>2012/6/30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1E5024-7967-4D46-B4BA-421E8788D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6.png"/><Relationship Id="rId2" Type="http://schemas.openxmlformats.org/officeDocument/2006/relationships/tags" Target="../tags/tag34.xml"/><Relationship Id="rId16" Type="http://schemas.openxmlformats.org/officeDocument/2006/relationships/image" Target="../media/image4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5.png"/><Relationship Id="rId5" Type="http://schemas.openxmlformats.org/officeDocument/2006/relationships/tags" Target="../tags/tag37.xm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41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4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8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4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2.png"/><Relationship Id="rId5" Type="http://schemas.openxmlformats.org/officeDocument/2006/relationships/tags" Target="../tags/tag53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tags" Target="../tags/tag52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58.xml"/><Relationship Id="rId7" Type="http://schemas.openxmlformats.org/officeDocument/2006/relationships/image" Target="../media/image5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65.png"/><Relationship Id="rId3" Type="http://schemas.openxmlformats.org/officeDocument/2006/relationships/tags" Target="../tags/tag62.xml"/><Relationship Id="rId21" Type="http://schemas.openxmlformats.org/officeDocument/2006/relationships/image" Target="../media/image68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4.png"/><Relationship Id="rId2" Type="http://schemas.openxmlformats.org/officeDocument/2006/relationships/tags" Target="../tags/tag61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71.png"/><Relationship Id="rId5" Type="http://schemas.openxmlformats.org/officeDocument/2006/relationships/tags" Target="../tags/tag64.xml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tags" Target="../tags/tag69.xml"/><Relationship Id="rId19" Type="http://schemas.openxmlformats.org/officeDocument/2006/relationships/image" Target="../media/image6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4.png"/><Relationship Id="rId26" Type="http://schemas.openxmlformats.org/officeDocument/2006/relationships/image" Target="../media/image75.png"/><Relationship Id="rId3" Type="http://schemas.openxmlformats.org/officeDocument/2006/relationships/tags" Target="../tags/tag73.xml"/><Relationship Id="rId21" Type="http://schemas.openxmlformats.org/officeDocument/2006/relationships/image" Target="../media/image72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63.png"/><Relationship Id="rId25" Type="http://schemas.openxmlformats.org/officeDocument/2006/relationships/image" Target="../media/image74.png"/><Relationship Id="rId2" Type="http://schemas.openxmlformats.org/officeDocument/2006/relationships/tags" Target="../tags/tag7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70.png"/><Relationship Id="rId5" Type="http://schemas.openxmlformats.org/officeDocument/2006/relationships/tags" Target="../tags/tag75.xml"/><Relationship Id="rId15" Type="http://schemas.openxmlformats.org/officeDocument/2006/relationships/image" Target="../media/image61.png"/><Relationship Id="rId23" Type="http://schemas.openxmlformats.org/officeDocument/2006/relationships/image" Target="../media/image73.png"/><Relationship Id="rId10" Type="http://schemas.openxmlformats.org/officeDocument/2006/relationships/tags" Target="../tags/tag80.xml"/><Relationship Id="rId19" Type="http://schemas.openxmlformats.org/officeDocument/2006/relationships/image" Target="../media/image65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8.png"/><Relationship Id="rId26" Type="http://schemas.openxmlformats.org/officeDocument/2006/relationships/image" Target="../media/image70.png"/><Relationship Id="rId3" Type="http://schemas.openxmlformats.org/officeDocument/2006/relationships/tags" Target="../tags/tag87.xml"/><Relationship Id="rId21" Type="http://schemas.openxmlformats.org/officeDocument/2006/relationships/image" Target="../media/image66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63.png"/><Relationship Id="rId25" Type="http://schemas.openxmlformats.org/officeDocument/2006/relationships/image" Target="../media/image80.png"/><Relationship Id="rId2" Type="http://schemas.openxmlformats.org/officeDocument/2006/relationships/tags" Target="../tags/tag86.xml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79.png"/><Relationship Id="rId5" Type="http://schemas.openxmlformats.org/officeDocument/2006/relationships/tags" Target="../tags/tag89.xml"/><Relationship Id="rId15" Type="http://schemas.openxmlformats.org/officeDocument/2006/relationships/image" Target="../media/image61.png"/><Relationship Id="rId23" Type="http://schemas.openxmlformats.org/officeDocument/2006/relationships/image" Target="../media/image68.png"/><Relationship Id="rId10" Type="http://schemas.openxmlformats.org/officeDocument/2006/relationships/tags" Target="../tags/tag94.xml"/><Relationship Id="rId19" Type="http://schemas.openxmlformats.org/officeDocument/2006/relationships/image" Target="../media/image64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tags" Target="../tags/tag98.xml"/><Relationship Id="rId16" Type="http://schemas.openxmlformats.org/officeDocument/2006/relationships/image" Target="../media/image86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81.png"/><Relationship Id="rId5" Type="http://schemas.openxmlformats.org/officeDocument/2006/relationships/tags" Target="../tags/tag101.xml"/><Relationship Id="rId15" Type="http://schemas.openxmlformats.org/officeDocument/2006/relationships/image" Target="../media/image85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07.xml"/><Relationship Id="rId7" Type="http://schemas.openxmlformats.org/officeDocument/2006/relationships/image" Target="../media/image8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2.png"/><Relationship Id="rId4" Type="http://schemas.openxmlformats.org/officeDocument/2006/relationships/tags" Target="../tags/tag108.xml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7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96.png"/><Relationship Id="rId5" Type="http://schemas.openxmlformats.org/officeDocument/2006/relationships/tags" Target="../tags/tag113.xml"/><Relationship Id="rId10" Type="http://schemas.openxmlformats.org/officeDocument/2006/relationships/image" Target="../media/image95.png"/><Relationship Id="rId4" Type="http://schemas.openxmlformats.org/officeDocument/2006/relationships/tags" Target="../tags/tag112.xml"/><Relationship Id="rId9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10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120.xml"/><Relationship Id="rId7" Type="http://schemas.openxmlformats.org/officeDocument/2006/relationships/image" Target="../media/image10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6.png"/><Relationship Id="rId5" Type="http://schemas.openxmlformats.org/officeDocument/2006/relationships/tags" Target="../tags/tag122.xml"/><Relationship Id="rId10" Type="http://schemas.openxmlformats.org/officeDocument/2006/relationships/image" Target="../media/image105.png"/><Relationship Id="rId4" Type="http://schemas.openxmlformats.org/officeDocument/2006/relationships/tags" Target="../tags/tag121.xml"/><Relationship Id="rId9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127.xml"/><Relationship Id="rId7" Type="http://schemas.openxmlformats.org/officeDocument/2006/relationships/image" Target="../media/image109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3.png"/><Relationship Id="rId5" Type="http://schemas.openxmlformats.org/officeDocument/2006/relationships/tags" Target="../tags/tag129.xml"/><Relationship Id="rId10" Type="http://schemas.openxmlformats.org/officeDocument/2006/relationships/image" Target="../media/image112.png"/><Relationship Id="rId4" Type="http://schemas.openxmlformats.org/officeDocument/2006/relationships/tags" Target="../tags/tag128.xml"/><Relationship Id="rId9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93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" Type="http://schemas.openxmlformats.org/officeDocument/2006/relationships/tags" Target="../tags/tag131.xml"/><Relationship Id="rId16" Type="http://schemas.openxmlformats.org/officeDocument/2006/relationships/image" Target="../media/image119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115.png"/><Relationship Id="rId5" Type="http://schemas.openxmlformats.org/officeDocument/2006/relationships/tags" Target="../tags/tag134.xml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9.xml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146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31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0.png"/><Relationship Id="rId5" Type="http://schemas.openxmlformats.org/officeDocument/2006/relationships/tags" Target="../tags/tag148.xml"/><Relationship Id="rId10" Type="http://schemas.openxmlformats.org/officeDocument/2006/relationships/image" Target="../media/image129.png"/><Relationship Id="rId4" Type="http://schemas.openxmlformats.org/officeDocument/2006/relationships/tags" Target="../tags/tag147.xml"/><Relationship Id="rId9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151.xml"/><Relationship Id="rId7" Type="http://schemas.openxmlformats.org/officeDocument/2006/relationships/image" Target="../media/image132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5.png"/><Relationship Id="rId5" Type="http://schemas.openxmlformats.org/officeDocument/2006/relationships/tags" Target="../tags/tag153.xml"/><Relationship Id="rId10" Type="http://schemas.openxmlformats.org/officeDocument/2006/relationships/image" Target="../media/image94.png"/><Relationship Id="rId4" Type="http://schemas.openxmlformats.org/officeDocument/2006/relationships/tags" Target="../tags/tag152.xml"/><Relationship Id="rId9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tags" Target="../tags/tag156.xml"/><Relationship Id="rId7" Type="http://schemas.openxmlformats.org/officeDocument/2006/relationships/image" Target="../media/image137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3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7.xml"/><Relationship Id="rId9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tags" Target="../tags/tag160.xml"/><Relationship Id="rId7" Type="http://schemas.openxmlformats.org/officeDocument/2006/relationships/image" Target="../media/image141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4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163.xml"/><Relationship Id="rId7" Type="http://schemas.openxmlformats.org/officeDocument/2006/relationships/image" Target="../media/image143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7.png"/><Relationship Id="rId5" Type="http://schemas.openxmlformats.org/officeDocument/2006/relationships/tags" Target="../tags/tag165.xml"/><Relationship Id="rId10" Type="http://schemas.openxmlformats.org/officeDocument/2006/relationships/image" Target="../media/image146.png"/><Relationship Id="rId4" Type="http://schemas.openxmlformats.org/officeDocument/2006/relationships/tags" Target="../tags/tag164.xml"/><Relationship Id="rId9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tags" Target="../tags/tag17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19.xml"/><Relationship Id="rId16" Type="http://schemas.openxmlformats.org/officeDocument/2006/relationships/image" Target="../media/image2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0.png"/><Relationship Id="rId5" Type="http://schemas.openxmlformats.org/officeDocument/2006/relationships/tags" Target="../tags/tag22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.xml"/><Relationship Id="rId7" Type="http://schemas.openxmlformats.org/officeDocument/2006/relationships/image" Target="../media/image2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5" Type="http://schemas.openxmlformats.org/officeDocument/2006/relationships/tags" Target="../tags/tag30.xml"/><Relationship Id="rId10" Type="http://schemas.openxmlformats.org/officeDocument/2006/relationships/image" Target="../media/image30.png"/><Relationship Id="rId4" Type="http://schemas.openxmlformats.org/officeDocument/2006/relationships/tags" Target="../tags/tag29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Twisted </a:t>
            </a:r>
            <a:r>
              <a:rPr kumimoji="1" lang="en-US" altLang="ja-JP" dirty="0" err="1" smtClean="0"/>
              <a:t>Kähler</a:t>
            </a:r>
            <a:r>
              <a:rPr kumimoji="1" lang="en-US" altLang="ja-JP" dirty="0" smtClean="0"/>
              <a:t>-Einstein 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urrents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        </a:t>
            </a:r>
            <a:r>
              <a:rPr lang="en-US" altLang="ja-JP" dirty="0" smtClean="0"/>
              <a:t>and</a:t>
            </a:r>
            <a:br>
              <a:rPr lang="en-US" altLang="ja-JP" dirty="0" smtClean="0"/>
            </a:br>
            <a:r>
              <a:rPr lang="en-US" altLang="ja-JP" dirty="0" smtClean="0"/>
              <a:t>Relative </a:t>
            </a:r>
            <a:r>
              <a:rPr lang="en-US" altLang="ja-JP" dirty="0" err="1" smtClean="0"/>
              <a:t>Pluricanonical</a:t>
            </a:r>
            <a:r>
              <a:rPr lang="en-US" altLang="ja-JP" dirty="0" smtClean="0"/>
              <a:t> Systems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95936" y="4221088"/>
            <a:ext cx="4953000" cy="135944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Hajime TSUJI </a:t>
            </a:r>
          </a:p>
          <a:p>
            <a:r>
              <a:rPr lang="en-US" altLang="ja-JP" dirty="0" smtClean="0"/>
              <a:t>Sophia </a:t>
            </a:r>
            <a:r>
              <a:rPr lang="en-US" altLang="ja-JP" dirty="0" err="1" smtClean="0"/>
              <a:t>Univesity</a:t>
            </a:r>
            <a:r>
              <a:rPr lang="en-US" altLang="ja-JP" dirty="0" smtClean="0"/>
              <a:t> </a:t>
            </a:r>
          </a:p>
          <a:p>
            <a:r>
              <a:rPr kumimoji="1" lang="en-US" altLang="ja-JP" dirty="0" err="1" smtClean="0"/>
              <a:t>Durhan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July 2 , 2012</a:t>
            </a:r>
          </a:p>
        </p:txBody>
      </p:sp>
    </p:spTree>
    <p:extLst>
      <p:ext uri="{BB962C8B-B14F-4D97-AF65-F5344CB8AC3E}">
        <p14:creationId xmlns:p14="http://schemas.microsoft.com/office/powerpoint/2010/main" val="39319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kumimoji="1" lang="ja-JP" altLang="en-US" dirty="0" smtClean="0"/>
              <a:t>H</a:t>
            </a:r>
            <a:r>
              <a:rPr kumimoji="1" lang="en-US" altLang="ja-JP" dirty="0" err="1" smtClean="0"/>
              <a:t>odge</a:t>
            </a:r>
            <a:r>
              <a:rPr kumimoji="1" lang="en-US" altLang="ja-JP" dirty="0" smtClean="0"/>
              <a:t> metric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07938"/>
            <a:ext cx="1572768" cy="2499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94535" y="2330069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By the variation of  Hodge structure we have :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7" y="3573016"/>
            <a:ext cx="4671060" cy="7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円/楕円 20"/>
          <p:cNvSpPr/>
          <p:nvPr/>
        </p:nvSpPr>
        <p:spPr>
          <a:xfrm>
            <a:off x="1673103" y="969459"/>
            <a:ext cx="5878002" cy="27588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835696" y="3933056"/>
            <a:ext cx="5256584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463988" y="227687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76" y="1700808"/>
            <a:ext cx="1173623" cy="4320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26" y="4067208"/>
            <a:ext cx="364958" cy="34261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0" y="2559675"/>
            <a:ext cx="304650" cy="5501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44" y="3933057"/>
            <a:ext cx="1761926" cy="43690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84" y="4712002"/>
            <a:ext cx="4985481" cy="73828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1" y="1916832"/>
            <a:ext cx="2016224" cy="432048"/>
          </a:xfrm>
          <a:prstGeom prst="rect">
            <a:avLst/>
          </a:prstGeom>
        </p:spPr>
      </p:pic>
      <p:sp>
        <p:nvSpPr>
          <p:cNvPr id="19" name="タイトル 1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F</a:t>
            </a:r>
            <a:r>
              <a:rPr kumimoji="1" lang="en-US" altLang="ja-JP" dirty="0" smtClean="0"/>
              <a:t>ig.1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35" y="5664652"/>
            <a:ext cx="5579105" cy="5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769738" y="2867796"/>
            <a:ext cx="4275027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3568" y="4066671"/>
            <a:ext cx="5832648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44955" y="764704"/>
            <a:ext cx="8229600" cy="10668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T</a:t>
            </a:r>
            <a:r>
              <a:rPr kumimoji="1" lang="en-US" altLang="ja-JP" dirty="0" err="1" smtClean="0"/>
              <a:t>wisted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Kähler</a:t>
            </a:r>
            <a:r>
              <a:rPr kumimoji="1" lang="en-US" altLang="ja-JP" dirty="0" smtClean="0"/>
              <a:t>-Einstein</a:t>
            </a:r>
            <a:r>
              <a:rPr kumimoji="1" lang="en-US" altLang="ja-JP" baseline="0" dirty="0" smtClean="0"/>
              <a:t> currents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2" y="1916832"/>
            <a:ext cx="4375404" cy="2042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2" y="2348880"/>
            <a:ext cx="4405884" cy="2255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" y="3038860"/>
            <a:ext cx="3438144" cy="2042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5" y="3504539"/>
            <a:ext cx="3806952" cy="1737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6" y="4725144"/>
            <a:ext cx="5117592" cy="2026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9668"/>
            <a:ext cx="190500" cy="11277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5" y="4346056"/>
            <a:ext cx="3931920" cy="24993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7" y="5104228"/>
            <a:ext cx="2182368" cy="41300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3" y="5710933"/>
            <a:ext cx="3427476" cy="2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550478" y="2432562"/>
            <a:ext cx="7781244" cy="2744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47140" y="980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E</a:t>
            </a:r>
            <a:r>
              <a:rPr kumimoji="1" lang="en-US" altLang="ja-JP" dirty="0" err="1" smtClean="0"/>
              <a:t>xistence</a:t>
            </a:r>
            <a:r>
              <a:rPr kumimoji="1" lang="en-US" altLang="ja-JP" dirty="0" smtClean="0"/>
              <a:t> of Twisted </a:t>
            </a:r>
            <a:r>
              <a:rPr kumimoji="1" lang="en-US" altLang="ja-JP" dirty="0" err="1" smtClean="0"/>
              <a:t>Kähler</a:t>
            </a:r>
            <a:r>
              <a:rPr kumimoji="1" lang="en-US" altLang="ja-JP" dirty="0" smtClean="0"/>
              <a:t>-Einstein currents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6682" y="2535156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Theorem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7346" y="251434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Let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47" y="2602290"/>
            <a:ext cx="554736" cy="2042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203848" y="2519732"/>
            <a:ext cx="198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 a KLT pair with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38" y="2602289"/>
            <a:ext cx="1109472" cy="20421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48812" y="24908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And let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84238" y="2904488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 the </a:t>
            </a:r>
            <a:r>
              <a:rPr lang="en-US" altLang="ja-JP" dirty="0" err="1" smtClean="0"/>
              <a:t>Iitaka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fibration</a:t>
            </a:r>
            <a:r>
              <a:rPr lang="en-US" altLang="ja-JP" dirty="0" smtClean="0"/>
              <a:t> of 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2" y="3026014"/>
            <a:ext cx="554736" cy="18466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043561" y="2873964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  And let 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85" y="2961858"/>
            <a:ext cx="1188720" cy="22555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14128" y="3429000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 the Hodge line bundle with the Hodge metric.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41" y="4216791"/>
            <a:ext cx="246888" cy="1203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827584" y="4092323"/>
            <a:ext cx="555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Then there exists a unique twisted </a:t>
            </a:r>
            <a:r>
              <a:rPr lang="en-US" altLang="ja-JP" dirty="0" err="1" smtClean="0"/>
              <a:t>Kähler</a:t>
            </a:r>
            <a:r>
              <a:rPr lang="en-US" altLang="ja-JP" dirty="0" smtClean="0"/>
              <a:t>-Einstein current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4470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on </a:t>
            </a:r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31" y="4596566"/>
            <a:ext cx="163068" cy="14020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26014"/>
            <a:ext cx="932688" cy="1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423443" y="2957828"/>
            <a:ext cx="4752528" cy="226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M</a:t>
            </a:r>
            <a:r>
              <a:rPr kumimoji="1" lang="en-US" altLang="ja-JP" dirty="0" err="1" smtClean="0"/>
              <a:t>onge</a:t>
            </a:r>
            <a:r>
              <a:rPr kumimoji="1" lang="en-US" altLang="ja-JP" dirty="0" smtClean="0"/>
              <a:t> Ampère equation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1" y="4361655"/>
            <a:ext cx="3048380" cy="51820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1" y="3307080"/>
            <a:ext cx="4248912" cy="2133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75251" y="20947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Complex </a:t>
            </a:r>
            <a:r>
              <a:rPr kumimoji="1" lang="en-US" altLang="ja-JP" dirty="0" err="1" smtClean="0"/>
              <a:t>Monge</a:t>
            </a:r>
            <a:r>
              <a:rPr kumimoji="1" lang="en-US" altLang="ja-JP" dirty="0" smtClean="0"/>
              <a:t>-Amp</a:t>
            </a:r>
            <a:r>
              <a:rPr kumimoji="1" lang="en-US" altLang="ja-JP" dirty="0" smtClean="0">
                <a:latin typeface="Trebuchet MS"/>
              </a:rPr>
              <a:t>è</a:t>
            </a:r>
            <a:r>
              <a:rPr kumimoji="1" lang="en-US" altLang="ja-JP" dirty="0" smtClean="0"/>
              <a:t>re equation</a:t>
            </a: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1" y="3922768"/>
            <a:ext cx="1659636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M</a:t>
            </a:r>
            <a:r>
              <a:rPr kumimoji="1" lang="en-US" altLang="ja-JP" dirty="0" err="1" smtClean="0"/>
              <a:t>onge</a:t>
            </a:r>
            <a:r>
              <a:rPr kumimoji="1" lang="en-US" altLang="ja-JP" dirty="0" smtClean="0"/>
              <a:t>-Ampère equations on compact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Kähler</a:t>
            </a:r>
            <a:r>
              <a:rPr kumimoji="1" lang="en-US" altLang="ja-JP" baseline="0" dirty="0" smtClean="0"/>
              <a:t> manifolds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6" y="2679647"/>
            <a:ext cx="6975348" cy="8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8532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Relative </a:t>
            </a:r>
            <a:r>
              <a:rPr lang="en-US" altLang="ja-JP" dirty="0" err="1" smtClean="0"/>
              <a:t>Iitaka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fibrations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2" y="2276872"/>
            <a:ext cx="3656076" cy="2042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0" y="2708920"/>
            <a:ext cx="3134868" cy="2072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50" y="2287540"/>
            <a:ext cx="2721864" cy="182880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2844623" y="4145013"/>
            <a:ext cx="816251" cy="77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943549" y="4001152"/>
            <a:ext cx="1645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3812444" y="4139836"/>
            <a:ext cx="812176" cy="74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17" y="4001152"/>
            <a:ext cx="167640" cy="13868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55" y="3929004"/>
            <a:ext cx="149352" cy="14020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40" y="5013176"/>
            <a:ext cx="121920" cy="14782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0" y="4438703"/>
            <a:ext cx="106327" cy="19202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80" y="3767265"/>
            <a:ext cx="106680" cy="14797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57" y="4425093"/>
            <a:ext cx="133110" cy="18958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3" y="5733256"/>
            <a:ext cx="3599688" cy="204216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2" y="3173958"/>
            <a:ext cx="3741420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 flipV="1">
            <a:off x="613560" y="5157192"/>
            <a:ext cx="7126792" cy="4280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8532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Relative Twisted </a:t>
            </a:r>
            <a:r>
              <a:rPr lang="en-US" altLang="ja-JP" dirty="0" err="1" smtClean="0"/>
              <a:t>K</a:t>
            </a:r>
            <a:r>
              <a:rPr lang="en-US" altLang="ja-JP" dirty="0" err="1" smtClean="0">
                <a:latin typeface="Trebuchet MS"/>
              </a:rPr>
              <a:t>ä</a:t>
            </a:r>
            <a:r>
              <a:rPr lang="en-US" altLang="ja-JP" dirty="0" err="1" smtClean="0"/>
              <a:t>hler</a:t>
            </a:r>
            <a:r>
              <a:rPr lang="en-US" altLang="ja-JP" dirty="0" smtClean="0"/>
              <a:t>-Einstein currents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2" y="2276872"/>
            <a:ext cx="3656076" cy="2042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0" y="2708920"/>
            <a:ext cx="3134868" cy="2072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50" y="2287540"/>
            <a:ext cx="2721864" cy="182880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2535870" y="3425192"/>
            <a:ext cx="927386" cy="947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647005" y="3354327"/>
            <a:ext cx="1924995" cy="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3714214" y="3402282"/>
            <a:ext cx="932686" cy="947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30" y="3284984"/>
            <a:ext cx="167640" cy="13868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00" y="3284984"/>
            <a:ext cx="149352" cy="14020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86" y="4448742"/>
            <a:ext cx="121920" cy="14782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84" y="3877136"/>
            <a:ext cx="116779" cy="2109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34" y="3137008"/>
            <a:ext cx="106680" cy="14797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68" y="3910519"/>
            <a:ext cx="124639" cy="177517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6" y="4725144"/>
            <a:ext cx="3599688" cy="20421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3" y="5243202"/>
            <a:ext cx="5547360" cy="25603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0" y="5733256"/>
            <a:ext cx="4745736" cy="2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Relative Twisted </a:t>
            </a:r>
            <a:r>
              <a:rPr kumimoji="1" lang="en-US" altLang="ja-JP" dirty="0" err="1" smtClean="0"/>
              <a:t>K</a:t>
            </a:r>
            <a:r>
              <a:rPr kumimoji="1" lang="en-US" altLang="ja-JP" dirty="0" err="1" smtClean="0">
                <a:latin typeface="Trebuchet MS"/>
              </a:rPr>
              <a:t>ä</a:t>
            </a:r>
            <a:r>
              <a:rPr kumimoji="1" lang="en-US" altLang="ja-JP" dirty="0" err="1" smtClean="0"/>
              <a:t>hler</a:t>
            </a:r>
            <a:r>
              <a:rPr kumimoji="1" lang="en-US" altLang="ja-JP" dirty="0" smtClean="0"/>
              <a:t>-Einstein</a:t>
            </a:r>
            <a:r>
              <a:rPr kumimoji="1" lang="en-US" altLang="ja-JP" baseline="0" dirty="0" smtClean="0"/>
              <a:t> currents 2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5211"/>
            <a:ext cx="6039612" cy="2484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1" y="3717032"/>
            <a:ext cx="2572512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251519" y="2124404"/>
            <a:ext cx="7481411" cy="3824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8532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Variation</a:t>
            </a:r>
            <a:r>
              <a:rPr kumimoji="1" lang="en-US" altLang="ja-JP" baseline="0" dirty="0" smtClean="0"/>
              <a:t> of Twisted </a:t>
            </a:r>
            <a:r>
              <a:rPr kumimoji="1" lang="en-US" altLang="ja-JP" baseline="0" dirty="0" err="1" smtClean="0"/>
              <a:t>K</a:t>
            </a:r>
            <a:r>
              <a:rPr lang="en-US" altLang="ja-JP" dirty="0" err="1">
                <a:latin typeface="Trebuchet MS"/>
              </a:rPr>
              <a:t>ä</a:t>
            </a:r>
            <a:r>
              <a:rPr kumimoji="1" lang="en-US" altLang="ja-JP" baseline="0" dirty="0" err="1" smtClean="0"/>
              <a:t>hler</a:t>
            </a:r>
            <a:r>
              <a:rPr kumimoji="1" lang="en-US" altLang="ja-JP" baseline="0" dirty="0" smtClean="0"/>
              <a:t>-Einstein currents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21328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Theorem</a:t>
            </a:r>
            <a:endParaRPr kumimoji="1"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32024"/>
            <a:ext cx="3656076" cy="2042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2" y="3212976"/>
            <a:ext cx="3134868" cy="2072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32024"/>
            <a:ext cx="2721864" cy="1828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0" y="5301208"/>
            <a:ext cx="6810756" cy="21488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2844623" y="3871826"/>
            <a:ext cx="816251" cy="77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926840" y="3802484"/>
            <a:ext cx="1645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3861548" y="3886657"/>
            <a:ext cx="812176" cy="74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3733142"/>
            <a:ext cx="167640" cy="13868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04" y="3761280"/>
            <a:ext cx="149352" cy="14020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60" y="4651230"/>
            <a:ext cx="121920" cy="14782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0" y="4163546"/>
            <a:ext cx="106327" cy="19202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80" y="3589597"/>
            <a:ext cx="106680" cy="14797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32" y="4200898"/>
            <a:ext cx="110568" cy="157476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4" y="3212976"/>
            <a:ext cx="278892" cy="141732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3599688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51520" y="4262806"/>
            <a:ext cx="8496944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1520" y="2162200"/>
            <a:ext cx="856895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Main Result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0" y="2270212"/>
            <a:ext cx="8192964" cy="158417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0" y="4422715"/>
            <a:ext cx="6975348" cy="18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579512" y="2534638"/>
            <a:ext cx="7457708" cy="1502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flipH="1">
            <a:off x="611560" y="4179881"/>
            <a:ext cx="7488832" cy="22014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Dynamical system of Bergman kernels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19888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Approximate             in terms of Bergman kernels.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2" y="2071660"/>
            <a:ext cx="402336" cy="2865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8" y="4826904"/>
            <a:ext cx="5343144" cy="33832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4" y="5341750"/>
            <a:ext cx="1249680" cy="27127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5" y="3286076"/>
            <a:ext cx="4461109" cy="23242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6" y="2780928"/>
            <a:ext cx="6428232" cy="20421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6" y="3649212"/>
            <a:ext cx="6696456" cy="21183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4" y="5887938"/>
            <a:ext cx="1927860" cy="2667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8" y="4390340"/>
            <a:ext cx="1118616" cy="1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971600" y="3140968"/>
            <a:ext cx="6984776" cy="2652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608178" y="1222715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Monge</a:t>
            </a:r>
            <a:r>
              <a:rPr kumimoji="1" lang="en-US" altLang="ja-JP" dirty="0" smtClean="0"/>
              <a:t>-Amp</a:t>
            </a:r>
            <a:r>
              <a:rPr kumimoji="1" lang="en-US" altLang="ja-JP" dirty="0" smtClean="0">
                <a:latin typeface="Trebuchet MS"/>
              </a:rPr>
              <a:t>è</a:t>
            </a:r>
            <a:r>
              <a:rPr kumimoji="1" lang="en-US" altLang="ja-JP" dirty="0" smtClean="0"/>
              <a:t>re equations and Bergman kernels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44880"/>
            <a:ext cx="4924228" cy="3080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10534"/>
            <a:ext cx="2358773" cy="3329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07" y="3954674"/>
            <a:ext cx="6109810" cy="5791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25009"/>
            <a:ext cx="2297613" cy="6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149321" y="2446782"/>
            <a:ext cx="4752528" cy="28803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smtClean="0"/>
              <a:t>B</a:t>
            </a:r>
            <a:r>
              <a:rPr kumimoji="1" lang="en-US" altLang="ja-JP" dirty="0" err="1" smtClean="0"/>
              <a:t>erndtsson’s</a:t>
            </a:r>
            <a:r>
              <a:rPr kumimoji="1" lang="en-US" altLang="ja-JP" dirty="0" smtClean="0"/>
              <a:t> theorem(with</a:t>
            </a:r>
            <a:r>
              <a:rPr kumimoji="1" lang="en-US" altLang="ja-JP" baseline="0" dirty="0" smtClean="0"/>
              <a:t> P</a:t>
            </a:r>
            <a:r>
              <a:rPr kumimoji="1" lang="vi-VN" altLang="ja-JP" baseline="0" dirty="0" smtClean="0"/>
              <a:t>ă</a:t>
            </a:r>
            <a:r>
              <a:rPr kumimoji="1" lang="en-US" altLang="ja-JP" baseline="0" dirty="0" smtClean="0"/>
              <a:t>un)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511660" y="5517232"/>
            <a:ext cx="4392488" cy="5040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595201" y="3408580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9" y="2954686"/>
            <a:ext cx="270846" cy="2240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52" y="5645590"/>
            <a:ext cx="203991" cy="24733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29" y="4149080"/>
            <a:ext cx="2600219" cy="24351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09995"/>
            <a:ext cx="6814272" cy="3036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2" y="6197248"/>
            <a:ext cx="3685006" cy="30113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26" y="6166642"/>
            <a:ext cx="2150485" cy="3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590634" y="3140968"/>
            <a:ext cx="7704856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Use of the </a:t>
            </a:r>
            <a:r>
              <a:rPr kumimoji="1" lang="en-US" altLang="ja-JP" dirty="0" err="1" smtClean="0"/>
              <a:t>Plurisubharmonicity</a:t>
            </a:r>
            <a:r>
              <a:rPr kumimoji="1" lang="en-US" altLang="ja-JP" dirty="0" smtClean="0"/>
              <a:t> of Bergman kernels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4" y="3406190"/>
            <a:ext cx="7344816" cy="3027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4" y="4267354"/>
            <a:ext cx="7113714" cy="2434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4" y="5133542"/>
            <a:ext cx="3096344" cy="2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670025" y="4005064"/>
            <a:ext cx="3558357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67544" y="1124744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Dirichlet</a:t>
            </a:r>
            <a:r>
              <a:rPr kumimoji="1" lang="en-US" altLang="ja-JP" baseline="0" dirty="0" smtClean="0"/>
              <a:t> problem for complex </a:t>
            </a:r>
            <a:r>
              <a:rPr kumimoji="1" lang="en-US" altLang="ja-JP" baseline="0" dirty="0" err="1" smtClean="0"/>
              <a:t>Monge</a:t>
            </a:r>
            <a:r>
              <a:rPr kumimoji="1" lang="en-US" altLang="ja-JP" baseline="0" dirty="0" smtClean="0"/>
              <a:t>-Ampère equations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6684264" cy="1844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" y="3356992"/>
            <a:ext cx="2107692" cy="1874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22" y="4171096"/>
            <a:ext cx="2913888" cy="45567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30" y="5004272"/>
            <a:ext cx="1342644" cy="1874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203847" y="3266052"/>
            <a:ext cx="349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consider the </a:t>
            </a:r>
            <a:r>
              <a:rPr kumimoji="1" lang="en-US" altLang="ja-JP" dirty="0" err="1" smtClean="0"/>
              <a:t>Dirichlet</a:t>
            </a:r>
            <a:r>
              <a:rPr kumimoji="1" lang="en-US" altLang="ja-JP" dirty="0" smtClean="0"/>
              <a:t> problem: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1" y="5733256"/>
            <a:ext cx="2400300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kumimoji="1" lang="ja-JP" altLang="en-US" dirty="0" smtClean="0"/>
              <a:t>B</a:t>
            </a:r>
            <a:r>
              <a:rPr kumimoji="1" lang="en-US" altLang="ja-JP" dirty="0" err="1" smtClean="0"/>
              <a:t>oudary</a:t>
            </a:r>
            <a:r>
              <a:rPr kumimoji="1" lang="en-US" altLang="ja-JP" dirty="0" smtClean="0"/>
              <a:t> regularity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276872"/>
            <a:ext cx="6087083" cy="15121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52" y="4597761"/>
            <a:ext cx="450823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kumimoji="1" lang="ja-JP" altLang="en-US" dirty="0" smtClean="0"/>
              <a:t>I</a:t>
            </a:r>
            <a:r>
              <a:rPr kumimoji="1" lang="en-US" altLang="ja-JP" dirty="0" err="1" smtClean="0"/>
              <a:t>nterior</a:t>
            </a:r>
            <a:r>
              <a:rPr kumimoji="1" lang="en-US" altLang="ja-JP" baseline="0" dirty="0" smtClean="0"/>
              <a:t> regularity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477914"/>
            <a:ext cx="3096344" cy="3534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0" y="3313482"/>
            <a:ext cx="3693308" cy="8355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4595249"/>
            <a:ext cx="2592288" cy="26792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26432"/>
            <a:ext cx="7632848" cy="2606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1364"/>
            <a:ext cx="7632848" cy="2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1576332" y="4163400"/>
            <a:ext cx="4320480" cy="23042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19573346">
            <a:off x="2481846" y="4845043"/>
            <a:ext cx="2115391" cy="126467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D</a:t>
            </a:r>
            <a:r>
              <a:rPr kumimoji="1" lang="en-US" altLang="ja-JP" dirty="0" err="1" smtClean="0"/>
              <a:t>irichlet</a:t>
            </a:r>
            <a:r>
              <a:rPr kumimoji="1" lang="en-US" altLang="ja-JP" baseline="0" dirty="0" smtClean="0"/>
              <a:t> construction of twisted </a:t>
            </a:r>
            <a:r>
              <a:rPr kumimoji="1" lang="en-US" altLang="ja-JP" baseline="0" dirty="0" err="1" smtClean="0"/>
              <a:t>K</a:t>
            </a:r>
            <a:r>
              <a:rPr kumimoji="1" lang="en-US" altLang="ja-JP" baseline="0" dirty="0" err="1" smtClean="0">
                <a:latin typeface="Trebuchet MS"/>
              </a:rPr>
              <a:t>ä</a:t>
            </a:r>
            <a:r>
              <a:rPr kumimoji="1" lang="en-US" altLang="ja-JP" baseline="0" dirty="0" err="1" smtClean="0"/>
              <a:t>hler</a:t>
            </a:r>
            <a:r>
              <a:rPr kumimoji="1" lang="en-US" altLang="ja-JP" baseline="0" dirty="0" smtClean="0"/>
              <a:t>-Einstein currents</a:t>
            </a:r>
            <a:r>
              <a:rPr kumimoji="1" lang="ja-JP" altLang="en-US" baseline="0" dirty="0" smtClean="0"/>
              <a:t>　</a:t>
            </a:r>
            <a:r>
              <a:rPr kumimoji="1" lang="en-US" altLang="ja-JP" baseline="0" dirty="0" smtClean="0"/>
              <a:t>I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8720"/>
            <a:ext cx="4575048" cy="2042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1" y="3521840"/>
            <a:ext cx="3448812" cy="2026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99614"/>
            <a:ext cx="3200400" cy="185928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4283968" y="4498268"/>
            <a:ext cx="858921" cy="1215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203848" y="4576909"/>
            <a:ext cx="172819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4283968" y="5074332"/>
            <a:ext cx="902640" cy="946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555776" y="4498268"/>
            <a:ext cx="1177347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 rot="19752553">
            <a:off x="2672343" y="5055752"/>
            <a:ext cx="1708266" cy="8433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02005"/>
            <a:ext cx="288032" cy="23828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61" y="5445224"/>
            <a:ext cx="330417" cy="26846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90" y="5269963"/>
            <a:ext cx="293441" cy="27214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22445"/>
            <a:ext cx="3096344" cy="23859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78" y="5105977"/>
            <a:ext cx="603618" cy="2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Dirichlet</a:t>
            </a:r>
            <a:r>
              <a:rPr kumimoji="1" lang="en-US" altLang="ja-JP" dirty="0" smtClean="0"/>
              <a:t> problem for complex </a:t>
            </a:r>
            <a:r>
              <a:rPr kumimoji="1" lang="en-US" altLang="ja-JP" dirty="0" err="1" smtClean="0"/>
              <a:t>Monge</a:t>
            </a:r>
            <a:r>
              <a:rPr kumimoji="1" lang="en-US" altLang="ja-JP" dirty="0" smtClean="0"/>
              <a:t>-Ampere equations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II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76" y="3092422"/>
            <a:ext cx="3297936" cy="7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9552" y="2760748"/>
            <a:ext cx="739381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dirty="0" smtClean="0"/>
              <a:t>Smoothness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1" y="2996952"/>
            <a:ext cx="6978396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Scheme of the proof 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393733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右矢印 2"/>
          <p:cNvSpPr/>
          <p:nvPr/>
        </p:nvSpPr>
        <p:spPr>
          <a:xfrm>
            <a:off x="2987824" y="3501008"/>
            <a:ext cx="28803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5796136" y="3488432"/>
            <a:ext cx="28803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矢印 3"/>
          <p:cNvSpPr/>
          <p:nvPr/>
        </p:nvSpPr>
        <p:spPr>
          <a:xfrm>
            <a:off x="4932040" y="5615532"/>
            <a:ext cx="489204" cy="24231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7232068" y="4293096"/>
            <a:ext cx="364268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7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611560" y="4941168"/>
            <a:ext cx="7488832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11560" y="3501008"/>
            <a:ext cx="7560840" cy="10673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11560" y="2564904"/>
            <a:ext cx="7632848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smtClean="0"/>
              <a:t>P</a:t>
            </a:r>
            <a:r>
              <a:rPr kumimoji="1" lang="en-US" altLang="ja-JP" dirty="0" smtClean="0"/>
              <a:t>roof of the smoothness</a:t>
            </a:r>
            <a:endParaRPr kumimoji="1" lang="ja-JP" altLang="en-US" dirty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1714866192"/>
              </p:ext>
            </p:extLst>
          </p:nvPr>
        </p:nvGraphicFramePr>
        <p:xfrm>
          <a:off x="241176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9552" y="256490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(1) Construct the twisted </a:t>
            </a:r>
            <a:r>
              <a:rPr lang="en-US" altLang="ja-JP" dirty="0" err="1" smtClean="0"/>
              <a:t>K</a:t>
            </a:r>
            <a:r>
              <a:rPr lang="en-US" altLang="ja-JP" dirty="0" err="1" smtClean="0">
                <a:latin typeface="Trebuchet MS"/>
              </a:rPr>
              <a:t>ä</a:t>
            </a:r>
            <a:r>
              <a:rPr lang="en-US" altLang="ja-JP" dirty="0" err="1" smtClean="0"/>
              <a:t>hler-Eisntein</a:t>
            </a:r>
            <a:r>
              <a:rPr lang="en-US" altLang="ja-JP" dirty="0" smtClean="0"/>
              <a:t> current as the limit of </a:t>
            </a:r>
            <a:r>
              <a:rPr lang="en-US" altLang="ja-JP" dirty="0" err="1" smtClean="0"/>
              <a:t>Dirichlet</a:t>
            </a:r>
            <a:r>
              <a:rPr lang="en-US" altLang="ja-JP" dirty="0" smtClean="0"/>
              <a:t>       problems of  complex </a:t>
            </a:r>
            <a:r>
              <a:rPr lang="en-US" altLang="ja-JP" dirty="0" err="1" smtClean="0"/>
              <a:t>Monge</a:t>
            </a:r>
            <a:r>
              <a:rPr lang="en-US" altLang="ja-JP" dirty="0" smtClean="0"/>
              <a:t>-Amp</a:t>
            </a:r>
            <a:r>
              <a:rPr lang="en-US" altLang="ja-JP" dirty="0" smtClean="0">
                <a:latin typeface="Trebuchet MS"/>
              </a:rPr>
              <a:t>è</a:t>
            </a:r>
            <a:r>
              <a:rPr lang="en-US" altLang="ja-JP" dirty="0" smtClean="0"/>
              <a:t>re equations.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6767" y="3573016"/>
            <a:ext cx="745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(2) Consider the family of exhaustion via strongly </a:t>
            </a:r>
            <a:r>
              <a:rPr kumimoji="1" lang="en-US" altLang="ja-JP" dirty="0" err="1" smtClean="0"/>
              <a:t>pseudoconvex</a:t>
            </a:r>
            <a:r>
              <a:rPr kumimoji="1" lang="en-US" altLang="ja-JP" dirty="0" smtClean="0"/>
              <a:t> domains and apply the implicit function theorem to the solution of complex </a:t>
            </a:r>
            <a:r>
              <a:rPr kumimoji="1" lang="en-US" altLang="ja-JP" dirty="0" err="1" smtClean="0"/>
              <a:t>Monge</a:t>
            </a:r>
            <a:r>
              <a:rPr kumimoji="1" lang="en-US" altLang="ja-JP" dirty="0" smtClean="0"/>
              <a:t>-Amp</a:t>
            </a:r>
            <a:r>
              <a:rPr kumimoji="1" lang="en-US" altLang="ja-JP" dirty="0" smtClean="0">
                <a:latin typeface="Trebuchet MS"/>
              </a:rPr>
              <a:t>è</a:t>
            </a:r>
            <a:r>
              <a:rPr kumimoji="1" lang="en-US" altLang="ja-JP" dirty="0" smtClean="0"/>
              <a:t>re equations.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05005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(3) Apply the weighted uniform estimates to the solution and taking the limit for the horizontal derivatives.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1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dirty="0" err="1" smtClean="0"/>
              <a:t>Monge</a:t>
            </a:r>
            <a:r>
              <a:rPr kumimoji="1" lang="en-US" altLang="ja-JP" dirty="0" smtClean="0"/>
              <a:t>-Amp</a:t>
            </a:r>
            <a:r>
              <a:rPr kumimoji="1" lang="en-US" altLang="ja-JP" dirty="0" smtClean="0">
                <a:latin typeface="Trebuchet MS"/>
              </a:rPr>
              <a:t>è</a:t>
            </a:r>
            <a:r>
              <a:rPr kumimoji="1" lang="en-US" altLang="ja-JP" dirty="0" smtClean="0"/>
              <a:t>re foliations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420888"/>
            <a:ext cx="7875727" cy="28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07504" y="634008"/>
            <a:ext cx="8229600" cy="1066800"/>
          </a:xfrm>
        </p:spPr>
        <p:txBody>
          <a:bodyPr/>
          <a:lstStyle/>
          <a:p>
            <a:r>
              <a:rPr kumimoji="1" lang="ja-JP" altLang="en-US" dirty="0" smtClean="0"/>
              <a:t>D</a:t>
            </a:r>
            <a:r>
              <a:rPr kumimoji="1" lang="en-US" altLang="ja-JP" dirty="0" err="1" smtClean="0"/>
              <a:t>escent</a:t>
            </a:r>
            <a:r>
              <a:rPr kumimoji="1" lang="en-US" altLang="ja-JP" dirty="0" smtClean="0"/>
              <a:t> of leaves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579002" y="2322917"/>
            <a:ext cx="4896544" cy="26642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788588" y="5584509"/>
            <a:ext cx="4522305" cy="8640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936608" y="3046377"/>
            <a:ext cx="4291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4" idx="2"/>
          </p:cNvCxnSpPr>
          <p:nvPr/>
        </p:nvCxnSpPr>
        <p:spPr>
          <a:xfrm flipH="1">
            <a:off x="1788588" y="6016557"/>
            <a:ext cx="4577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 19"/>
          <p:cNvSpPr/>
          <p:nvPr/>
        </p:nvSpPr>
        <p:spPr>
          <a:xfrm>
            <a:off x="1872275" y="3006215"/>
            <a:ext cx="4354930" cy="1457451"/>
          </a:xfrm>
          <a:custGeom>
            <a:avLst/>
            <a:gdLst>
              <a:gd name="connsiteX0" fmla="*/ 0 w 4354930"/>
              <a:gd name="connsiteY0" fmla="*/ 53139 h 1457451"/>
              <a:gd name="connsiteX1" fmla="*/ 1219200 w 4354930"/>
              <a:gd name="connsiteY1" fmla="*/ 1457397 h 1457451"/>
              <a:gd name="connsiteX2" fmla="*/ 4147457 w 4354930"/>
              <a:gd name="connsiteY2" fmla="*/ 107568 h 1457451"/>
              <a:gd name="connsiteX3" fmla="*/ 4114800 w 4354930"/>
              <a:gd name="connsiteY3" fmla="*/ 85797 h 1457451"/>
              <a:gd name="connsiteX4" fmla="*/ 4114800 w 4354930"/>
              <a:gd name="connsiteY4" fmla="*/ 107568 h 1457451"/>
              <a:gd name="connsiteX5" fmla="*/ 4278086 w 4354930"/>
              <a:gd name="connsiteY5" fmla="*/ 20482 h 1457451"/>
              <a:gd name="connsiteX6" fmla="*/ 0 w 4354930"/>
              <a:gd name="connsiteY6" fmla="*/ 53139 h 14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930" h="1457451">
                <a:moveTo>
                  <a:pt x="0" y="53139"/>
                </a:moveTo>
                <a:cubicBezTo>
                  <a:pt x="263978" y="750732"/>
                  <a:pt x="527957" y="1448326"/>
                  <a:pt x="1219200" y="1457397"/>
                </a:cubicBezTo>
                <a:cubicBezTo>
                  <a:pt x="1910443" y="1466468"/>
                  <a:pt x="3664857" y="336168"/>
                  <a:pt x="4147457" y="107568"/>
                </a:cubicBezTo>
                <a:cubicBezTo>
                  <a:pt x="4630057" y="-121032"/>
                  <a:pt x="4120243" y="85797"/>
                  <a:pt x="4114800" y="85797"/>
                </a:cubicBezTo>
                <a:cubicBezTo>
                  <a:pt x="4109357" y="85797"/>
                  <a:pt x="4087586" y="118454"/>
                  <a:pt x="4114800" y="107568"/>
                </a:cubicBezTo>
                <a:cubicBezTo>
                  <a:pt x="4142014" y="96682"/>
                  <a:pt x="4278086" y="20482"/>
                  <a:pt x="4278086" y="20482"/>
                </a:cubicBezTo>
                <a:lnTo>
                  <a:pt x="0" y="5313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8" y="1700808"/>
            <a:ext cx="397531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395536" y="2636912"/>
            <a:ext cx="7992888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Use of the weak </a:t>
            </a:r>
            <a:r>
              <a:rPr lang="en-US" altLang="ja-JP" dirty="0" err="1" smtClean="0"/>
              <a:t>semistability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8" y="2924944"/>
            <a:ext cx="7755724" cy="7200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3" y="5157192"/>
            <a:ext cx="720939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Flatness of the relative canonical systems along leaves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40000"/>
            <a:ext cx="5786628" cy="185928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619672" y="5367199"/>
            <a:ext cx="540060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>
            <a:off x="2627784" y="3140968"/>
            <a:ext cx="1381146" cy="1656184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>
            <a:off x="4670581" y="3071428"/>
            <a:ext cx="1440160" cy="1656184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627784" y="5727239"/>
            <a:ext cx="33650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131840" y="4143063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220072" y="4221088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37" y="5777275"/>
            <a:ext cx="147594" cy="1789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44" y="5504658"/>
            <a:ext cx="1051560" cy="16916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2" y="3356992"/>
            <a:ext cx="1950720" cy="225552"/>
          </a:xfrm>
          <a:prstGeom prst="rect">
            <a:avLst/>
          </a:prstGeom>
        </p:spPr>
      </p:pic>
      <p:cxnSp>
        <p:nvCxnSpPr>
          <p:cNvPr id="26" name="直線矢印コネクタ 25"/>
          <p:cNvCxnSpPr/>
          <p:nvPr/>
        </p:nvCxnSpPr>
        <p:spPr>
          <a:xfrm>
            <a:off x="3630744" y="3717032"/>
            <a:ext cx="1589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28" y="3421636"/>
            <a:ext cx="184861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smtClean="0"/>
              <a:t>I</a:t>
            </a:r>
            <a:r>
              <a:rPr kumimoji="1" lang="en-US" altLang="ja-JP" dirty="0" err="1" smtClean="0"/>
              <a:t>sometries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907704" y="4869160"/>
            <a:ext cx="4392488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208856" y="2336735"/>
            <a:ext cx="1167384" cy="21761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760337" y="2266054"/>
            <a:ext cx="1080120" cy="22322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endCxn id="5" idx="0"/>
          </p:cNvCxnSpPr>
          <p:nvPr/>
        </p:nvCxnSpPr>
        <p:spPr>
          <a:xfrm flipV="1">
            <a:off x="2732114" y="2266054"/>
            <a:ext cx="2568283" cy="70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4" idx="4"/>
            <a:endCxn id="5" idx="4"/>
          </p:cNvCxnSpPr>
          <p:nvPr/>
        </p:nvCxnSpPr>
        <p:spPr>
          <a:xfrm flipV="1">
            <a:off x="2792548" y="4498302"/>
            <a:ext cx="2507849" cy="14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411760" y="5373216"/>
            <a:ext cx="31683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11" y="3265319"/>
            <a:ext cx="777240" cy="21183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00" y="3269074"/>
            <a:ext cx="886968" cy="21183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34181"/>
            <a:ext cx="418164" cy="105521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4" y="5521437"/>
            <a:ext cx="216024" cy="261929"/>
          </a:xfrm>
          <a:prstGeom prst="rect">
            <a:avLst/>
          </a:prstGeom>
        </p:spPr>
      </p:pic>
      <p:cxnSp>
        <p:nvCxnSpPr>
          <p:cNvPr id="41" name="直線矢印コネクタ 40"/>
          <p:cNvCxnSpPr>
            <a:endCxn id="4" idx="2"/>
          </p:cNvCxnSpPr>
          <p:nvPr/>
        </p:nvCxnSpPr>
        <p:spPr>
          <a:xfrm>
            <a:off x="2208856" y="3293370"/>
            <a:ext cx="0" cy="13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2726931" y="422108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5328084" y="3933056"/>
            <a:ext cx="0" cy="1353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図 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52" y="6309320"/>
            <a:ext cx="3098292" cy="225552"/>
          </a:xfrm>
          <a:prstGeom prst="rect">
            <a:avLst/>
          </a:prstGeom>
        </p:spPr>
      </p:pic>
      <p:sp>
        <p:nvSpPr>
          <p:cNvPr id="58" name="右矢印 57"/>
          <p:cNvSpPr/>
          <p:nvPr/>
        </p:nvSpPr>
        <p:spPr>
          <a:xfrm>
            <a:off x="1532408" y="6179780"/>
            <a:ext cx="720080" cy="259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0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20789" y="4088501"/>
            <a:ext cx="6734269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2348683"/>
            <a:ext cx="684076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smtClean="0"/>
              <a:t>C</a:t>
            </a:r>
            <a:r>
              <a:rPr kumimoji="1" lang="en-US" altLang="ja-JP" dirty="0" err="1" smtClean="0"/>
              <a:t>losedness</a:t>
            </a:r>
            <a:r>
              <a:rPr kumimoji="1" lang="en-US" altLang="ja-JP" dirty="0" smtClean="0"/>
              <a:t> of the</a:t>
            </a:r>
            <a:r>
              <a:rPr kumimoji="1" lang="en-US" altLang="ja-JP" baseline="0" dirty="0" smtClean="0"/>
              <a:t> leaves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518156"/>
            <a:ext cx="6209444" cy="2627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5" y="3328400"/>
            <a:ext cx="7061411" cy="2356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4" y="4215738"/>
            <a:ext cx="5760640" cy="2495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0" y="5173058"/>
            <a:ext cx="6388005" cy="2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611559" y="4691897"/>
            <a:ext cx="7276933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smtClean="0"/>
              <a:t>D</a:t>
            </a:r>
            <a:r>
              <a:rPr kumimoji="1" lang="en-US" altLang="ja-JP" dirty="0" err="1" smtClean="0"/>
              <a:t>ecent</a:t>
            </a:r>
            <a:r>
              <a:rPr kumimoji="1" lang="en-US" altLang="ja-JP" dirty="0" smtClean="0"/>
              <a:t> of the positivity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43629"/>
            <a:ext cx="3787140" cy="1874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3" y="2996952"/>
            <a:ext cx="5506212" cy="10774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3" y="4437112"/>
            <a:ext cx="6694932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smtClean="0"/>
              <a:t>P</a:t>
            </a:r>
            <a:r>
              <a:rPr kumimoji="1" lang="en-US" altLang="ja-JP" dirty="0" err="1" smtClean="0"/>
              <a:t>ositivity</a:t>
            </a:r>
            <a:r>
              <a:rPr kumimoji="1" lang="en-US" altLang="ja-JP" baseline="0" dirty="0" smtClean="0"/>
              <a:t> of the determinant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6876288" cy="2255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5" y="2434844"/>
            <a:ext cx="4818888" cy="4343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8" y="3829428"/>
            <a:ext cx="2322576" cy="18440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5" y="4112391"/>
            <a:ext cx="6417564" cy="26974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1" y="4514590"/>
            <a:ext cx="4404360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Canonical metrics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Both"/>
            </a:pPr>
            <a:r>
              <a:rPr lang="en-US" altLang="ja-JP" dirty="0" smtClean="0"/>
              <a:t>Construct a canonical singular </a:t>
            </a:r>
            <a:r>
              <a:rPr lang="en-US" altLang="ja-JP" dirty="0" err="1" smtClean="0"/>
              <a:t>hermitian</a:t>
            </a:r>
            <a:r>
              <a:rPr lang="en-US" altLang="ja-JP" dirty="0" smtClean="0"/>
              <a:t>   metrics on the canonical bundle of the varieties.</a:t>
            </a:r>
          </a:p>
          <a:p>
            <a:pPr marL="624078" indent="-514350">
              <a:buAutoNum type="arabicParenBoth"/>
            </a:pPr>
            <a:r>
              <a:rPr lang="en-US" altLang="ja-JP" dirty="0" smtClean="0"/>
              <a:t>Requirement : The metrics varies in a </a:t>
            </a:r>
            <a:r>
              <a:rPr lang="en-US" altLang="ja-JP" dirty="0" err="1" smtClean="0"/>
              <a:t>plurisubharmonic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way,i.e</a:t>
            </a:r>
            <a:r>
              <a:rPr lang="en-US" altLang="ja-JP" dirty="0" smtClean="0"/>
              <a:t>. the metrics has </a:t>
            </a:r>
            <a:r>
              <a:rPr lang="en-US" altLang="ja-JP" dirty="0" err="1" smtClean="0"/>
              <a:t>semipositive</a:t>
            </a:r>
            <a:r>
              <a:rPr lang="en-US" altLang="ja-JP" dirty="0" smtClean="0"/>
              <a:t> curvature on projective families(hopefully also for </a:t>
            </a:r>
            <a:r>
              <a:rPr lang="en-US" altLang="ja-JP" dirty="0" err="1" smtClean="0"/>
              <a:t>K</a:t>
            </a:r>
            <a:r>
              <a:rPr lang="en-US" altLang="ja-JP" dirty="0" err="1" smtClean="0">
                <a:latin typeface="Trebuchet MS"/>
              </a:rPr>
              <a:t>ähler</a:t>
            </a:r>
            <a:r>
              <a:rPr lang="en-US" altLang="ja-JP" dirty="0" smtClean="0">
                <a:latin typeface="Trebuchet MS"/>
              </a:rPr>
              <a:t> families).</a:t>
            </a:r>
          </a:p>
          <a:p>
            <a:pPr marL="624078" indent="-514350">
              <a:buAutoNum type="arabicParenBoth"/>
            </a:pPr>
            <a:r>
              <a:rPr lang="en-US" altLang="ja-JP" dirty="0" smtClean="0"/>
              <a:t> The metrics defines the </a:t>
            </a:r>
            <a:r>
              <a:rPr lang="en-US" altLang="ja-JP" dirty="0" err="1" smtClean="0"/>
              <a:t>Monge</a:t>
            </a:r>
            <a:r>
              <a:rPr lang="en-US" altLang="ja-JP" dirty="0" smtClean="0"/>
              <a:t>-Amp</a:t>
            </a:r>
            <a:r>
              <a:rPr lang="en-US" altLang="ja-JP" dirty="0">
                <a:latin typeface="Trebuchet MS"/>
              </a:rPr>
              <a:t>è</a:t>
            </a:r>
            <a:r>
              <a:rPr lang="en-US" altLang="ja-JP" dirty="0" smtClean="0"/>
              <a:t>re foliation on the family.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13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971600" y="3887074"/>
            <a:ext cx="5861898" cy="1890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2494018"/>
            <a:ext cx="24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 </a:t>
            </a: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350154"/>
            <a:ext cx="2175967" cy="2246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9" y="3361530"/>
            <a:ext cx="746559" cy="1930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51720" y="3304387"/>
            <a:ext cx="19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Kähler</a:t>
            </a:r>
            <a:r>
              <a:rPr kumimoji="1" lang="en-US" altLang="ja-JP" dirty="0" smtClean="0"/>
              <a:t>-Einstein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996950" y="765175"/>
            <a:ext cx="8147050" cy="1444625"/>
          </a:xfrm>
        </p:spPr>
        <p:txBody>
          <a:bodyPr/>
          <a:lstStyle/>
          <a:p>
            <a:r>
              <a:rPr kumimoji="1" lang="en-US" altLang="ja-JP" dirty="0" err="1" smtClean="0"/>
              <a:t>Kähler</a:t>
            </a:r>
            <a:r>
              <a:rPr kumimoji="1" lang="en-US" altLang="ja-JP" dirty="0" smtClean="0"/>
              <a:t>-Einstein</a:t>
            </a:r>
            <a:r>
              <a:rPr kumimoji="1" lang="en-US" altLang="ja-JP" baseline="0" dirty="0" smtClean="0"/>
              <a:t> metrics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43" y="2996952"/>
            <a:ext cx="2087118" cy="15925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02649" y="3897922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Theorem (</a:t>
            </a:r>
            <a:r>
              <a:rPr kumimoji="1" lang="en-US" altLang="ja-JP" dirty="0" err="1" smtClean="0"/>
              <a:t>Aubin-Yau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6" y="3386945"/>
            <a:ext cx="513588" cy="2042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6" y="4340037"/>
            <a:ext cx="4050792" cy="204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6" y="4653136"/>
            <a:ext cx="2875788" cy="1447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45" y="5233009"/>
            <a:ext cx="1170432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860697" y="3675166"/>
            <a:ext cx="6624736" cy="14100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186469" y="2473847"/>
            <a:ext cx="4536504" cy="8963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Canonical ring</a:t>
            </a:r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97" y="3003296"/>
            <a:ext cx="3332988" cy="23164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9" y="4581128"/>
            <a:ext cx="4664964" cy="2453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84" y="2616596"/>
            <a:ext cx="2580132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9" y="3933056"/>
            <a:ext cx="6230112" cy="204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1058009" y="5229200"/>
            <a:ext cx="7008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want to construct a (singular)  </a:t>
            </a:r>
            <a:r>
              <a:rPr kumimoji="1" lang="en-US" altLang="ja-JP" dirty="0" err="1" smtClean="0"/>
              <a:t>K</a:t>
            </a:r>
            <a:r>
              <a:rPr kumimoji="1" lang="en-US" altLang="ja-JP" dirty="0" err="1" smtClean="0">
                <a:latin typeface="Trebuchet MS"/>
              </a:rPr>
              <a:t>ä</a:t>
            </a:r>
            <a:r>
              <a:rPr kumimoji="1" lang="en-US" altLang="ja-JP" dirty="0" err="1" smtClean="0"/>
              <a:t>hler</a:t>
            </a:r>
            <a:r>
              <a:rPr kumimoji="1" lang="en-US" altLang="ja-JP" dirty="0" smtClean="0"/>
              <a:t> metric which reflects the </a:t>
            </a:r>
          </a:p>
          <a:p>
            <a:r>
              <a:rPr lang="en-US" altLang="ja-JP" dirty="0" smtClean="0"/>
              <a:t>canonical ring.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4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51520" y="1124744"/>
            <a:ext cx="8229600" cy="1066800"/>
          </a:xfrm>
        </p:spPr>
        <p:txBody>
          <a:bodyPr/>
          <a:lstStyle/>
          <a:p>
            <a:r>
              <a:rPr kumimoji="1" lang="en-US" altLang="ja-JP" dirty="0" err="1" smtClean="0"/>
              <a:t>Iitaka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fibration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8" y="3687641"/>
            <a:ext cx="1566672" cy="204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1" y="4056451"/>
            <a:ext cx="6217920" cy="4892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4" y="4725144"/>
            <a:ext cx="3310128" cy="2042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4" y="5181718"/>
            <a:ext cx="5030724" cy="20421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4575" y="2484894"/>
            <a:ext cx="70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Iitaka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fibration</a:t>
            </a:r>
            <a:r>
              <a:rPr kumimoji="1" lang="en-US" altLang="ja-JP" dirty="0" smtClean="0"/>
              <a:t> is the most naïve </a:t>
            </a:r>
            <a:r>
              <a:rPr lang="en-US" altLang="ja-JP" dirty="0"/>
              <a:t> </a:t>
            </a:r>
            <a:r>
              <a:rPr lang="en-US" altLang="ja-JP" dirty="0" smtClean="0"/>
              <a:t>geometric </a:t>
            </a:r>
            <a:r>
              <a:rPr kumimoji="1" lang="en-US" altLang="ja-JP" dirty="0" smtClean="0"/>
              <a:t>realization of  the positivity of the canonical ring.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6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724262" y="2196070"/>
            <a:ext cx="5256584" cy="28083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5453406"/>
            <a:ext cx="4896544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76" y="3042204"/>
            <a:ext cx="853248" cy="3141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5701059"/>
            <a:ext cx="217938" cy="2045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41" y="4342996"/>
            <a:ext cx="2250563" cy="334031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4243585" y="3406600"/>
            <a:ext cx="0" cy="187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13560"/>
            <a:ext cx="2418179" cy="331664"/>
          </a:xfrm>
          <a:prstGeom prst="rect">
            <a:avLst/>
          </a:prstGeom>
        </p:spPr>
      </p:pic>
      <p:sp>
        <p:nvSpPr>
          <p:cNvPr id="14" name="タイトル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dirty="0" err="1" smtClean="0"/>
              <a:t>Iiaka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fibration</a:t>
            </a:r>
            <a:r>
              <a:rPr kumimoji="1" lang="en-US" altLang="ja-JP" baseline="0" dirty="0" smtClean="0"/>
              <a:t> 2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3028827" y="2304082"/>
            <a:ext cx="914400" cy="25922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90" y="5749610"/>
            <a:ext cx="166930" cy="15604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96" y="3429683"/>
            <a:ext cx="737616" cy="21336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9" y="3947391"/>
            <a:ext cx="1248156" cy="213360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>
            <a:off x="3486027" y="4437112"/>
            <a:ext cx="17028" cy="1263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66" y="4490323"/>
            <a:ext cx="822960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8229600" cy="1066800"/>
          </a:xfrm>
        </p:spPr>
        <p:txBody>
          <a:bodyPr/>
          <a:lstStyle/>
          <a:p>
            <a:r>
              <a:rPr kumimoji="1" lang="ja-JP" altLang="en-US" dirty="0" smtClean="0"/>
              <a:t>H</a:t>
            </a:r>
            <a:r>
              <a:rPr kumimoji="1" lang="en-US" altLang="ja-JP" dirty="0" err="1" smtClean="0"/>
              <a:t>odge</a:t>
            </a:r>
            <a:r>
              <a:rPr kumimoji="1" lang="en-US" altLang="ja-JP" baseline="0" dirty="0" smtClean="0"/>
              <a:t> </a:t>
            </a:r>
            <a:r>
              <a:rPr lang="en-US" altLang="ja-JP" b="1" dirty="0" smtClean="0"/>
              <a:t>Q</a:t>
            </a:r>
            <a:r>
              <a:rPr kumimoji="1" lang="en-US" altLang="ja-JP" dirty="0" smtClean="0"/>
              <a:t>-line</a:t>
            </a:r>
            <a:r>
              <a:rPr kumimoji="1" lang="en-US" altLang="ja-JP" baseline="0" dirty="0" smtClean="0"/>
              <a:t> bundle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79792"/>
            <a:ext cx="4555236" cy="2042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53004"/>
            <a:ext cx="5097780" cy="4130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3654552" cy="2255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2683764" cy="6583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0" y="5157192"/>
            <a:ext cx="5919216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{\bf Main Theorem}  Let $f : X \to S$ be a projective fiber space &#10;over a projective manifold $S$  and let $D$ be an effective {\bf Q}-divisor on $X$ such that &#10;\[&#10;S^{\circ}:= \{ s\in S| \mbox{$f$ is smooth over $s$ and $(X_{s},D_{s})$ is KLT}\} \neq \emptyset.&#10;\]&#10;Then for $m &gt;&gt; 1$, $f_{*}\mathcal{O}_{X}(m!(K_{X/S}+D))$ is globally &#10;generated over $S^{\circ}$. 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R(X,K_{X}) = \oplus_{m=0}^{\infty}H^{0}(X,\mathcal{O}_{X}(mK_{X}))&#10;\]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a : \mbox{a positive integer such that $aD \in \mbox{Div}(X)$}&#10;\]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A,h_{A}): \mbox{sufficiently ample line bundle on $X$ and a $C^{\infty}$-hermitian metric}&#10;\]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{ h_{\ell,m,s}\}_{\ell ,m\geq 0} : &#10;\mbox{sequence of singular hermitian metric on $A + ma(K_{Y_{s}}+ D_{s})$}&#10;\]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\ell+1,s} : = \liminf_{m\to\infty} h_{\ell,m,s}&#10;\]&#10;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\ell,0,s} : = h_{A,s}&#10;\]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\ell,s} \mbox{satisfies the differential equation:}&#10;\]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omega_{\ell,s} = \sqrt{-1}\,\Theta(h_{\ell,s})&#10;\]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-\mbox{Ric}(\omega_{\ell,s}) + \sqrt{-1}\Theta(h_{X/Y,s}) +  &#10;\frac{a-1}{a}\omega_{\ell-1,s}  = \omega_{\ell,s}&#10;\]&#10;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 &#10;\omega_{Y,s} = \frac{1}{a}\lim_{\ell\to\infty}\omega_{\ell,s}&#10;\]&#10;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&#10;\]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R(X,K_{X}+D)^{(a)} = \oplus_{m=0}^{\infty}H^{0}(X,\mathcal{O}_{X}(ma(K_{X}+D)))&#10;\]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S&#10;\]&#10;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 : \mbox{projective fibration}&#10;\]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L,h_{L}): \mbox{semipositive singular hermitian line bundle}&#10;\]&#10;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|_{X_{s}}:= K(X_{s},K_{X_{s}} + L_{s},h_{L,s})^{-1}&#10;\]&#10;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Rightarrow  \sqrt{-1}\,\Theta(h) \geq 0&#10;\]&#10;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(1)}\,\,h_{\ell,s} = \lim_{m\to \infty} h_{\ell-1,m} \,\mbox{implies that &#10;$h_{\ell,s}$ is a limit of Bergman kernel metrics. }&#10;\]&#10;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(2)}\,\,\mbox{Apply the psh variation property of Bergman kernels} \Rightarrow \sqrt{-1}\Theta(h_{\ell}) \geq 0 &#10;\]&#10;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(3)}\,\,\ell\to \infty \Rightarrow \sqrt{-1}\Theta(h_{Y/S}) \geq 0 &#10;\]&#10;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 : \mbox{Bounded strondly pseudoconvex domain on a smooth projective variety}&#10;\]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partial D : \mbox{the boundary of $D$}&#10;\]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$X$: smooth projective variety}&#10;\]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og \frac{(\omega_{o} + \sqrt{-1}\partial\bar{\partial}u)^{n}}{dV} = u\,\,\,\,\,\,\,\,\,\mbox{in $\Omega$}&#10;\]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u = f \,\,\,\,\,\,\,\,\,\mbox{on $\partial\Omega$}&#10;\]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$dV$: $C^{\infty}$-volume form on $\bar{\Omega}$}&#10;\]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Caffarelli-Kohn-Nirenberg-Spruck&#10;\[&#10;\left\{\begin{array}{ll} (\sqrt{-1}\partial\bar{\partial}u)^{n}&#10; = e^{u}\cdot dV &amp; \mbox{in $\Omega$} \\&#10;&amp; \\&#10;u = f  &amp; \mbox{on $\partial\Omega$} &#10;\end{array}\right. &#10;\]&#10;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parallel u\parallel_{\partial\Omega} \leq  C(1 + \parallel\Theta_{\partial\Omega}\parallel)_{\infty}\cdot \parallel dV\parallel_{C^{2}}&#10;\]&#10;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parallel u\parallel_{C^{k}}\leq &#10;C(k)\cdot \parallel\sigma\parallel^{-C}&#10;\]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\{\begin{array}{ll}&#10;(\omega_{0} + \sqrt{-1}\partial\bar{\partial}u)^{n} = e^{u&#10;}dV &amp; \mbox{on $\Omega$}, \\ &#10;&amp; \\&#10;u= 0 &amp; \mbox{on $\partial\Omega$}&#10;\end{array} \right.&#10;\]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omega_{0} + \sqrt{-1}\partial\bar{\partial}\log\parallel\sigma\parallel &gt; 0&#10;\]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Omega : \mbox{strongly pseudoconvex domain in a projective manifold $X$}&#10;\]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omega_{0}: \mbox{$C^{\infty}$-closed $(1,1)$-form on $X$ such that &#10;$\omega_{0}|_{\Omega}$ is strictly positive}&#10;\]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$(X,D)$: KLT pair, $a$: positive integer such that &#10;$a(K_{X}+D))$ is Cartier}&#10;\]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X,D) : \mbox{KLT pair such that $X$ is smooth projective}&#10;\]&#10;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{\Omega_{i}\}_{i=1}^{\infty} :\mbox{exhaustion of $X \backslash H$ such that}&#10;\]&#10;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 : \mbox{ample divisor containing $\mbox{supp}\,D$}&#10;\]&#10;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X&#10;\]&#10;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&#10;\]&#10;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Omega_{i}&#10;\]&#10;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Omega_{i} \subset\subset \Omega_{i+1},\,\,\,\, &#10;\cup_{i=1}^{\infty}\Omega_{i} = X \backslash H&#10;\]&#10;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Omega_{i+1}&#10;\]&#10;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\{\begin{array}{ll}&#10;(\omega_{0} + \sqrt{-1}\partial\bar{\partial}u)^{n} = e^{u&#10;}dV &amp; \mbox{on $\Omega_{i}$}, \\ &#10;&amp; \\&#10;u= 0 &amp; \mbox{on $\partial\Omega_{i}$}&#10;\end{array} \right.&#10;\]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{\bf Theorem}  Let $f : X \to S$ be a smooth projective family of varieties of &#10;general type over a complex manifold $S$.  &#10;Let $\omega_{E.s}$ be the canonical K\&quot;{a}hler-Einstein current on &#10;$X_{s}$.  Let $dV_{E/S}$ the relative K\&quot;{a}hler-Einstein volume form &#10;on $X$.  Then  there exists a nonempty Zariski open subset $U$ of $X$ &#10; such that &#10;\[&#10;\omega_{E/S} : = -\mbox{Ric}(dV_{E/S})&#10;\]&#10;is a $C^{\infty}$-closed semipositive current on $U$. \fbox{}&#10; 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X,D): \mbox{KLT pair}&#10;\]&#10;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 Let  $f : X \to S$ be a projective family and let $D$ be an effective &#10;{\bf Q}-divisor on $X$  such taht &#10;\[&#10;S^{\circ}:= \{ s \in S|\mbox{$(X_{s},D_{s})$ is KLT}\} &#10;\]&#10;is nonempty.  And let $h : Y \to S$ be the relative Iitaka fibration &#10;and let $\omega_{Y/S}$ be the relative twisted K\&quot;{a}hler-Einstein &#10;current on $Y$. &#10;&#10;Then &#10;\[&#10;\mathcal{F}:= \{\theta\in TX | \omega_{Y/S}(\theta,\bar{\theta}) = 0\}&#10;\]&#10;is a (singular) foliation on $X$ with complex analytic leaves. 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$f_{*}\mathcal{F}$ is a foliation on $S$.}&#10;\]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{\bf Proposition.} $\exists\varepsilon &gt; 0$ such that &#10;\[&#10;\left(f_{*}(\mathcal{O}_{X}(m!(K_{X/S}+D)),h^{m!-1}\cdot h_{D}\right)^{**}&#10;\succeq \varepsilon\cdot&#10;\left(\det (f_{*}\mathcal{O}_{X}(m!(K_{X/S}+D))^{**},h_{\det_{L^{2}}}\right) &#10;\]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&#10;This implies that $h_{*}\mathcal{F}$ is again a (singular) foliation on &#10;$S$. 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The relative pluricanonical system is flat along the leaves of &#10;$h_{*}\mathcal{F}$.}&#10;\]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S&#10;\]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Leaf of $h_{*}\mathcal{F}$}&#10;\]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f_{*}\mathcal{O}_{X}(m!(K_{X/S}+D))&#10;\]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parallel displacement}&#10;\]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Y_{s},\omega_{Y,s})&#10;\]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kappa(X,D):= \limsup_{m\to\infty}\frac{\log h^{0}(m!(K_{X}+D))}&#10;{\log m!}\mbox{: Kodaira dimension of $(X,D)$}&#10;\]&#10;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Y_{s^{\prime}},\omega_{Y,s^{\prime}})&#10;\]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Leaf}&#10;\]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S&#10;\]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L_{X/Y,s}h_{X/Y,s})\simeq (L_{X/Y,s^{\prime}},h_{X/Y,s^{\prime}})&#10;\]&#10;\end{document}"/>
  <p:tag name="IGUANATEXSIZE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{\bf Lemma}. The leaves of $h_{*}\mathcal{F}$ are closed in $S^{\circ}$.}&#10;\]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Since the log canonical ring are isometric along leaves, we have:}&#10;\]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{\bf Lemma}. The leaves of $h_{*}\mathcal{F}$ are closed in &#10;$S$.}&#10;\]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In particular $h_{*}\mathcal{F}$ is a complex analytic foliation.}&#10;\]&#10;\end{document}"/>
  <p:tag name="IGUANATEXSIZE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u : S \to T : \mbox{the reduction to the leaf space.}&#10;\]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We set &#10;$\mathcal{E}_{m}:= (f_{*}\mathcal{O}_{X}(m!(K_{X/S}+D)))^{**}$. &#10;Then for some $b &gt; 0$&#10;\[&#10;S^{b}(\mathcal{E}_{m})&#10;\]&#10;decends to $T$. 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: X \to Y : \mbox{Iitaka fibration of $(X,D)$}&#10;\]&#10;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$\exists\varepsilon &gt; 0$ such that &#10;\[&#10;\left(f_{*}(\mathcal{O}_{X}(m!(K_{X/S}+D)),h^{m!-1}\cdot h_{D}\right)^{**}\succeq \varepsilon\cdot\det &#10;(f_{*}\mathcal{O}_{X}(m!(K_{X/S}+D))^{**} &#10;\]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Then $\det (f_{*}\mathcal{O}_{X}(m!(K_{X/S}+D))^{**}$ decends to &#10;a positive $\mbox{\bf Q}$-line bundle on $T^{\circ}$. 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We set &#10;\[&#10;T^{\circ} := \{ t\in T| \mu^{-1}(t)\cap S^{\circ}\neq \emptyset\}&#10;\] 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By the weak semistability: 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(f_{*}(\mathcal{O}_{X}(m!(K_{X/S}+D)),h^{m!-1}\cdot h_{D}\right)^{**}\succeq \varepsilon\cdot\det &#10;(f_{*}\mathcal{O}_{X}(m!(K_{X/S}+D))^{**} &#10;\]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u_{*}S^{b}\mathcal{E}_{m}$ is a strictly positive vector  bundle &#10;on $T^{\circ}$. 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The fibration associated with $|m!(K_{X} + D)|$ for $m &gt;&gt; 1$.}&#10;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X,D)&#10;\]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Y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{\bf Corollary}  Let $f : X \to Y$ be a projective fiber space &#10;over a projective manifold $Y$  and let $D$ be an effective {\bf Q}-divisor on $X$ such that &#10;\[&#10;Y^{\circ}:= \{ y\in Y| \mbox{$f$ is smooth over $y$ and $(X_{y},D_{y})$ is KLT}\} \neq \emptyset.&#10;\]&#10;Then &#10;\[&#10;\kappa(X,D) \geq \kappa (X/Y,D) + \kappa (Y)&#10;\]&#10;holds. 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= \Phi_{|m!(K_{X}+D)|}&#10;\]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dim Y = \kappa(X,D)&#10;\]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cdot y&#10;\]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X_{y},D_{y})&#10;\]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kappa(X_{y},D_{y})=0&#10;\]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m &gt;&gt;1)&#10;\]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 : X \to Y : \mbox{Iitaka fibration of the KLT pair  $(X,D)$}&#10;\]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L_{X/Y} : = \frac{1}{m!}f_{*}\mathcal{O}_{X}(m!(K_{X}+D))^{**}:\mbox{Hodge $\mbox{\bf Q}$-line bundle}&#10;\]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L_{X/Y}\in \mbox{Div}(Y)\otimes \mbox{\bf Q} \,\,\,\,\mbox{by the construction}&#10;\]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h_{X/Y}^{m!}(\sigma,\sigma) = \left(\int_{X/Y}|\sigma|^{\frac{2}{m!}}\right)^{m!}&#10;\]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Ric}(\omega) = c\cdot\omega (\exists c \in \mbox{\bf R})&#10;\]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h_{X/Y} : \mbox{Hodge metric on $L_{X/Y}$(singular hermitian metric on $L_{X/Y}$)}&#10;\]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sqrt{-1}\Theta(h_{X/Y}) \geq 0 &#10;\]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This implies that &#10;\[&#10;f_{*}\mathcal{O}_{X}(m!(K_{X/Y}+D)) \succeq 0&#10;\]&#10;holds. 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X,D)&#10;\]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Y&#10;\]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f&#10;\]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L_{X/Y},h_{X/Y})&#10;\]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L_{X/Y} = \frac{1}{m!}(f_{*}\mathcal{O}_{X}(m!K_{X/Y}))^{**}&#10;\]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X,D) : KLT&#10;\]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R(X,K_{X}) \simeq R(Y,K_{Y}+ L_{X/Y})^{(a)} &#10;\]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rightarrow&#10;\]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f : X \to Y : \mbox{Iitaka fibration of a KLT pair $(X,D)$}&#10;\]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L_{X/Y},h_{X/Y}) : \mbox{the metrized Hodge $\mbox{\bf Q}$-line bundle}&#10;\]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omega_{Y} : \mbox{closed positive $(1,1)$-current on $Y$}&#10;\]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omega_{Y} : \mbox{Twisted K\&quot;{a}hler-Einstein current on $Y$}&#10;\]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exists U : \mbox{nonempty Zariski open subset such that $\omega_{Y}|U$ is &#10;$C^{\infty}$}&#10;\]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 \Leftrightarrow&#10;\]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-\mbox{Ric}(\omega_{Y})+ \sqrt{-1}\Theta(h_{X/Y}) = \omega_{Y}\,\,\,&#10;\mbox{holds on $U$}&#10;\]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V_{Y} = \frac{1}{n!}\omega_{Y}^{n} (n = \dim Y)&#10;\]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V_{Y}^{-1}\cdot h_{X/Y}\,\,\mbox{is an AZD of $K_{Y}+L_{X/Y}$}&#10;\]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X,D)&#10;\]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omega : \mbox{K\&quot;{a}hler form on $X$}&#10;\]&#10;\end{document}"/>
  <p:tag name="IGUANATEXSIZE" val="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kappa(X,D) \geq 0.&#10;\]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X,D)&#10;\]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L_{X/Y},h_{X/Y})&#10;\]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omega_{Y}&#10;\]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Y.&#10;\]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f: X \to Y&#10;\]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det \left(g_{ij} + \frac{\partial^{2}u}{\partial z_{i}\partial\bar{z}_{j}}\right)&#10;= u(z) + f(z) &#10;\]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(g_{ij}(z)) :\mbox{positivie definite $C^{\infty}$-hermitian matrix} &#10;\]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f(z) :\mbox{$C^{\infty}$-function} &#10;\]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Let $X$ be a compact K\&quot;{a}hler manifold and let $\omega_{0}$ be a &#10;K\&quot;{a}hler form on $X$.  We consider the equation: &#10;\[&#10;\log \frac{(\omega_{0} + \sqrt{-1}\partial\bar{\partial}u)^{n}}{\Omega} = u&#10;\]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X,\omega)&#10;\]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 : (X,D) \to S : \mbox{family of pairs such that}&#10;\]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S^{\circ}:= \{ s\in S|(X_{s},D_{s}) \,\,\mbox{is KLT}\} \neq &#10;\emptyset.&#10;\]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$D$ is an effective {\bf Q}-divisor and }&#10;\]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X&#10;\]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Y&#10;\]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S&#10;\]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&#10;\]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g&#10;\]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&#10;\]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be the relative Iitaka fibration of $(X,D)$.}&#10;\]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X : \mbox{compact K\&quot;{a}hler manifold with $c_{1}(X) &lt; 0$.} &#10;\]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Y : = \mbox{Proj}\oplus_{m\geq 0}&#10;f_{*}\mathcal{O}_{X}(\lfloor  m(K_{X/S}+D)\rfloor)^{**}&#10;\]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 : (X,D) \to S : \mbox{family of pairs such that}&#10;\]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S^{\circ}:= \{ s\in S|(X_{s},D_{s}) \,\,\mbox{is KLT}\} \neq &#10;\emptyset.&#10;\]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$D$ is an effective {\bf Q}-divisor and }&#10;\]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X&#10;\]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Y&#10;\]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S&#10;\]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&#10;\]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g&#10;\]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&#10;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box{Then $\exists \omega$: K\&quot;{a}hler form such that}&#10;\]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be the relative Iitaka fibration of $(X,D)$.}&#10;\]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Y/S}|Y_{s}:= n!(\omega_{Y,s}^{n})^{-1}\cdot (h_{X/Y}|Y_{s}) \,\,\,(s\in S^{\circ},n = \dim Y-\dim S)&#10;\]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extends to a singular hermitian metric on $K_{X/Y} + D$.}&#10;\]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omega_{Y/S}:= \sqrt{-1}\Theta(h_{Y/S}) : \mbox{the relative twisted K\&quot;{a}hler-Einstein currrent}&#10;\]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[\omega_{Y/S}]= 2\pi c_{1}(K_{Y/S} + L_{X/Y})&#10;\]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 : (X,D) \to S : \mbox{family of pairs such that}&#10;\]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S^{\circ}:= \{ s\in S|(X_{s},D_{s}) \,\,\mbox{is KLT}\} \neq &#10;\emptyset.&#10;\]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$D$ is an effective {\bf Q}-divisor and }&#10;\]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Then the relative twisted K\&quot;{a}hler-Eisntein current&#10;$\omega_{Y/S}$ is  semipositive on $X$.}&#10;\]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X&#10;\]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-\mbox{Ric}(\omega) = \omega.&#10;\]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Y&#10;\]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S&#10;\]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&#10;\]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g&#10;\]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&#10;\]&#10;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Let}&#10;\]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be the relative Iitaka fibration of $(X,D)$.}&#10;\]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Y/S}^{-1}&#10;\]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K_{\ell,m,s}:=&#10;K(Y_{s},ma(K_{Y_{s}} + L_{X/Y,s})+A, &#10;h_{\ell,m-1}\cdot h_{\ell,s}^{\frac{a-1}{a}}\cdot h_{D,s})&#10;\]&#10;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\ell,m}:= K_{\ell,m,s}^{-1}&#10;\]&#10;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24163</TotalTime>
  <Words>399</Words>
  <Application>Microsoft Office PowerPoint</Application>
  <PresentationFormat>画面に合わせる (4:3)</PresentationFormat>
  <Paragraphs>88</Paragraphs>
  <Slides>38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アーバン</vt:lpstr>
      <vt:lpstr>Twisted Kähler-Einstein Currents                      and Relative Pluricanonical Systems </vt:lpstr>
      <vt:lpstr>Main Result</vt:lpstr>
      <vt:lpstr>Scheme of the proof </vt:lpstr>
      <vt:lpstr>Canonical metrics</vt:lpstr>
      <vt:lpstr>Kähler-Einstein metrics</vt:lpstr>
      <vt:lpstr>Canonical ring </vt:lpstr>
      <vt:lpstr>Iitaka fibration</vt:lpstr>
      <vt:lpstr>Iiaka fibration 2</vt:lpstr>
      <vt:lpstr>Hodge Q-line bundle</vt:lpstr>
      <vt:lpstr>Hodge metric</vt:lpstr>
      <vt:lpstr>Fig.1</vt:lpstr>
      <vt:lpstr>Twisted Kähler-Einstein currents</vt:lpstr>
      <vt:lpstr>Existence of Twisted Kähler-Einstein currents</vt:lpstr>
      <vt:lpstr>Monge Ampère equation</vt:lpstr>
      <vt:lpstr>Monge-Ampère equations on compact Kähler manifolds</vt:lpstr>
      <vt:lpstr>Relative Iitaka fibrations</vt:lpstr>
      <vt:lpstr>Relative Twisted Kähler-Einstein currents</vt:lpstr>
      <vt:lpstr>Relative Twisted Kähler-Einstein currents 2</vt:lpstr>
      <vt:lpstr>Variation of Twisted Kähler-Einstein currents</vt:lpstr>
      <vt:lpstr>Dynamical system of Bergman kernels</vt:lpstr>
      <vt:lpstr>Monge-Ampère equations and Bergman kernels</vt:lpstr>
      <vt:lpstr>Berndtsson’s theorem(with Păun)</vt:lpstr>
      <vt:lpstr>Use of the Plurisubharmonicity of Bergman kernels</vt:lpstr>
      <vt:lpstr>Dirichlet problem for complex Monge-Ampère equations</vt:lpstr>
      <vt:lpstr>Boudary regularity</vt:lpstr>
      <vt:lpstr>Interior regularity </vt:lpstr>
      <vt:lpstr>Dirichlet construction of twisted Kähler-Einstein currents　I</vt:lpstr>
      <vt:lpstr>Dirichlet problem for complex Monge-Ampere equations　II</vt:lpstr>
      <vt:lpstr>Smoothness</vt:lpstr>
      <vt:lpstr>Proof of the smoothness</vt:lpstr>
      <vt:lpstr>Monge-Ampère foliations</vt:lpstr>
      <vt:lpstr>Descent of leaves</vt:lpstr>
      <vt:lpstr>Use of the weak semistability</vt:lpstr>
      <vt:lpstr>Flatness of the relative canonical systems along leaves  </vt:lpstr>
      <vt:lpstr>Isometries</vt:lpstr>
      <vt:lpstr>Closedness of the leaves</vt:lpstr>
      <vt:lpstr>Decent of the positivity</vt:lpstr>
      <vt:lpstr>Positivity of the determinant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Twisted K</dc:title>
  <dc:creator>TSUJI</dc:creator>
  <cp:lastModifiedBy>TSUJI</cp:lastModifiedBy>
  <cp:revision>225</cp:revision>
  <dcterms:created xsi:type="dcterms:W3CDTF">2012-06-02T12:51:44Z</dcterms:created>
  <dcterms:modified xsi:type="dcterms:W3CDTF">2012-06-30T14:26:44Z</dcterms:modified>
</cp:coreProperties>
</file>