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36" r:id="rId2"/>
    <p:sldId id="493" r:id="rId3"/>
    <p:sldId id="494" r:id="rId4"/>
    <p:sldId id="495" r:id="rId5"/>
    <p:sldId id="428" r:id="rId6"/>
    <p:sldId id="444" r:id="rId7"/>
    <p:sldId id="445" r:id="rId8"/>
    <p:sldId id="455" r:id="rId9"/>
    <p:sldId id="456" r:id="rId10"/>
    <p:sldId id="457" r:id="rId11"/>
    <p:sldId id="446" r:id="rId12"/>
    <p:sldId id="447" r:id="rId13"/>
    <p:sldId id="448" r:id="rId14"/>
    <p:sldId id="498" r:id="rId15"/>
    <p:sldId id="481" r:id="rId16"/>
    <p:sldId id="482" r:id="rId17"/>
    <p:sldId id="487" r:id="rId18"/>
    <p:sldId id="474" r:id="rId19"/>
    <p:sldId id="488" r:id="rId20"/>
    <p:sldId id="483" r:id="rId21"/>
    <p:sldId id="484" r:id="rId22"/>
    <p:sldId id="492" r:id="rId23"/>
    <p:sldId id="486" r:id="rId24"/>
    <p:sldId id="489" r:id="rId25"/>
    <p:sldId id="490" r:id="rId26"/>
    <p:sldId id="491" r:id="rId27"/>
    <p:sldId id="473" r:id="rId28"/>
    <p:sldId id="433" r:id="rId29"/>
    <p:sldId id="434" r:id="rId30"/>
    <p:sldId id="454" r:id="rId31"/>
    <p:sldId id="477" r:id="rId32"/>
    <p:sldId id="461" r:id="rId33"/>
    <p:sldId id="462" r:id="rId34"/>
    <p:sldId id="463" r:id="rId35"/>
    <p:sldId id="464" r:id="rId36"/>
    <p:sldId id="496" r:id="rId37"/>
    <p:sldId id="497" r:id="rId38"/>
    <p:sldId id="465" r:id="rId39"/>
    <p:sldId id="466" r:id="rId40"/>
    <p:sldId id="468" r:id="rId41"/>
    <p:sldId id="469" r:id="rId42"/>
    <p:sldId id="453" r:id="rId43"/>
  </p:sldIdLst>
  <p:sldSz cx="9144000" cy="6858000" type="screen4x3"/>
  <p:notesSz cx="7315200" cy="96012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NTEF" pitchFamily="2" charset="0"/>
        <a:cs typeface="SINTEF" pitchFamily="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NTEF" pitchFamily="2" charset="0"/>
        <a:cs typeface="SINTEF" pitchFamily="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NTEF" pitchFamily="2" charset="0"/>
        <a:cs typeface="SINTEF" pitchFamily="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NTEF" pitchFamily="2" charset="0"/>
        <a:cs typeface="SINTEF" pitchFamily="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NTEF" pitchFamily="2" charset="0"/>
        <a:cs typeface="SINTEF" pitchFamily="2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NTEF" pitchFamily="2" charset="0"/>
        <a:cs typeface="SINTEF" pitchFamily="2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NTEF" pitchFamily="2" charset="0"/>
        <a:cs typeface="SINTEF" pitchFamily="2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NTEF" pitchFamily="2" charset="0"/>
        <a:cs typeface="SINTEF" pitchFamily="2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NTEF" pitchFamily="2" charset="0"/>
        <a:cs typeface="SINTEF" pitchFamily="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45" autoAdjust="0"/>
    <p:restoredTop sz="89866" autoAdjust="0"/>
  </p:normalViewPr>
  <p:slideViewPr>
    <p:cSldViewPr>
      <p:cViewPr>
        <p:scale>
          <a:sx n="58" d="100"/>
          <a:sy n="58" d="100"/>
        </p:scale>
        <p:origin x="-450" y="-150"/>
      </p:cViewPr>
      <p:guideLst>
        <p:guide orient="horz" pos="2750"/>
        <p:guide pos="2880"/>
      </p:guideLst>
    </p:cSldViewPr>
  </p:slideViewPr>
  <p:outlineViewPr>
    <p:cViewPr>
      <p:scale>
        <a:sx n="33" d="100"/>
        <a:sy n="33" d="100"/>
      </p:scale>
      <p:origin x="0" y="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306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EA8A02-BA57-471A-B306-8A8B08C34285}" type="datetimeFigureOut">
              <a:rPr lang="en-GB"/>
              <a:pPr>
                <a:defRPr/>
              </a:pPr>
              <a:t>11/07/2014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5874C0-853D-4BC0-B498-2BE471E841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5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F660C1-B08C-4EAD-AF2D-102F050353D2}" type="datetimeFigureOut">
              <a:rPr lang="nb-NO"/>
              <a:pPr>
                <a:defRPr/>
              </a:pPr>
              <a:t>11.07.2014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nb-NO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8424ED-81B8-443E-BD9E-7F36BC5A72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6810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8CDC46-6127-42CC-B606-D55CBC052887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b-NO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85302" indent="-302039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208157" indent="-241632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91420" indent="-241632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174684" indent="-241632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657947" indent="-241632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3141210" indent="-241632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624473" indent="-241632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4107736" indent="-241632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57A634E-42AA-4B1C-A8A5-9E9BC01CADEB}" type="slidenum">
              <a:rPr lang="nb-NO" b="0" u="none" smtClean="0"/>
              <a:pPr eaLnBrk="1" hangingPunct="1">
                <a:defRPr/>
              </a:pPr>
              <a:t>3</a:t>
            </a:fld>
            <a:endParaRPr lang="nb-NO" b="0" u="non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idx="13"/>
          </p:nvPr>
        </p:nvSpPr>
        <p:spPr>
          <a:xfrm>
            <a:off x="360000" y="1559072"/>
            <a:ext cx="3286148" cy="288000"/>
          </a:xfrm>
        </p:spPr>
        <p:txBody>
          <a:bodyPr lIns="0" bIns="0" anchor="b"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60000" y="2708920"/>
            <a:ext cx="8443101" cy="2808312"/>
          </a:xfrm>
        </p:spPr>
        <p:txBody>
          <a:bodyPr lIns="0" tIns="0" rIns="0" bIns="0">
            <a:noAutofit/>
          </a:bodyPr>
          <a:lstStyle>
            <a:lvl1pPr>
              <a:buFont typeface="Arial" pitchFamily="34" charset="0"/>
              <a:buNone/>
              <a:defRPr sz="18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/>
          </p:nvPr>
        </p:nvSpPr>
        <p:spPr>
          <a:xfrm>
            <a:off x="342000" y="1908000"/>
            <a:ext cx="8460000" cy="553998"/>
          </a:xfrm>
        </p:spPr>
        <p:txBody>
          <a:bodyPr lIns="0" tIns="0" rIns="0" bIns="0" spcCol="0">
            <a:noAutofit/>
          </a:bodyPr>
          <a:lstStyle>
            <a:lvl1pPr marL="0" indent="0">
              <a:buNone/>
              <a:defRPr sz="3600" spc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293EF-07F7-4A89-BC1B-92C854FAE6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26213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South Africa September 2010</a:t>
            </a:r>
          </a:p>
        </p:txBody>
      </p:sp>
    </p:spTree>
    <p:extLst>
      <p:ext uri="{BB962C8B-B14F-4D97-AF65-F5344CB8AC3E}">
        <p14:creationId xmlns:p14="http://schemas.microsoft.com/office/powerpoint/2010/main" val="132938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9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7158" y="1916832"/>
            <a:ext cx="8429683" cy="4104456"/>
          </a:xfrm>
        </p:spPr>
        <p:txBody>
          <a:bodyPr lIns="0">
            <a:noAutofit/>
          </a:bodyPr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1pPr>
            <a:lvl2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2pPr>
            <a:lvl3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3pPr>
            <a:lvl4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4pPr>
            <a:lvl5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Text Placeholder 2"/>
          <p:cNvSpPr>
            <a:spLocks noGrp="1"/>
          </p:cNvSpPr>
          <p:nvPr>
            <p:ph type="body" idx="22"/>
          </p:nvPr>
        </p:nvSpPr>
        <p:spPr>
          <a:xfrm>
            <a:off x="357158" y="1142984"/>
            <a:ext cx="8429684" cy="642942"/>
          </a:xfrm>
        </p:spPr>
        <p:txBody>
          <a:bodyPr lIns="0" tIns="4680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8300-22DE-4A2A-8666-B787FD4246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2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7158" y="1484784"/>
            <a:ext cx="8429683" cy="4587422"/>
          </a:xfrm>
        </p:spPr>
        <p:txBody>
          <a:bodyPr lIns="0">
            <a:noAutofit/>
          </a:bodyPr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1pPr>
            <a:lvl2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2pPr>
            <a:lvl3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3pPr>
            <a:lvl4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4pPr>
            <a:lvl5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7158" y="548680"/>
            <a:ext cx="8429684" cy="72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1F9B-E132-44D2-8566-C2DB28600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63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56400" y="1412776"/>
            <a:ext cx="8431200" cy="4608512"/>
          </a:xfrm>
        </p:spPr>
        <p:txBody>
          <a:bodyPr lIns="0"/>
          <a:lstStyle>
            <a:lvl1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58" y="548680"/>
            <a:ext cx="8429684" cy="72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5CBB-5B46-4C91-A6EC-11DC3F51AB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Comm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785794"/>
            <a:ext cx="4071966" cy="385765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714876" y="785794"/>
            <a:ext cx="4071966" cy="385765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56400" y="4797152"/>
            <a:ext cx="4071584" cy="1296144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716016" y="4797152"/>
            <a:ext cx="4071584" cy="1296144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3F32-F2D1-4FE7-A02A-7488A93C75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99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9" y="785794"/>
            <a:ext cx="4071966" cy="428628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/>
          </p:nvPr>
        </p:nvSpPr>
        <p:spPr>
          <a:xfrm>
            <a:off x="4714876" y="764704"/>
            <a:ext cx="4071966" cy="1071570"/>
          </a:xfrm>
        </p:spPr>
        <p:txBody>
          <a:bodyPr lIns="0" tIns="4680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716462" y="1988840"/>
            <a:ext cx="4071600" cy="309634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356400" y="5229200"/>
            <a:ext cx="4071584" cy="86409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8D827-ADF6-4D85-A6DF-5FEA490F11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5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16016" y="764704"/>
            <a:ext cx="4071966" cy="428628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/>
          </p:nvPr>
        </p:nvSpPr>
        <p:spPr>
          <a:xfrm>
            <a:off x="356018" y="764704"/>
            <a:ext cx="4071966" cy="1071570"/>
          </a:xfrm>
        </p:spPr>
        <p:txBody>
          <a:bodyPr lIns="0" tIns="4680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356384" y="1988840"/>
            <a:ext cx="4071600" cy="309634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716016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DEB58-CE9E-45A1-A950-E7B1083C3A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5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1580199"/>
            <a:ext cx="2714644" cy="242030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072198" y="1580178"/>
            <a:ext cx="2714617" cy="2420326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5" name="Text Placeholder 2"/>
          <p:cNvSpPr>
            <a:spLocks noGrp="1"/>
          </p:cNvSpPr>
          <p:nvPr>
            <p:ph type="body" idx="23"/>
          </p:nvPr>
        </p:nvSpPr>
        <p:spPr>
          <a:xfrm>
            <a:off x="357158" y="428604"/>
            <a:ext cx="8429684" cy="1000132"/>
          </a:xfrm>
        </p:spPr>
        <p:txBody>
          <a:bodyPr lIns="0" tIns="4680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214678" y="1571612"/>
            <a:ext cx="2714644" cy="243345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356400" y="4149080"/>
            <a:ext cx="2703432" cy="187220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3214800" y="4149080"/>
            <a:ext cx="2703432" cy="187220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6084168" y="4149080"/>
            <a:ext cx="2703432" cy="187220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FD97-3AEF-40F9-9FDC-D4F42FE2E0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4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TE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INTEFLogo_blå_metafil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089150"/>
            <a:ext cx="60721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214438" y="3578225"/>
            <a:ext cx="70723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>
              <a:defRPr/>
            </a:pPr>
            <a:r>
              <a:rPr lang="en-GB" sz="4100" smtClean="0">
                <a:solidFill>
                  <a:srgbClr val="00447C"/>
                </a:solidFill>
                <a:latin typeface="SINTEF" pitchFamily="2" charset="0"/>
              </a:rPr>
              <a:t>Technology for a better society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73F6-674D-48E2-BCC7-3830A5D4A0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7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icture and Text">
    <p:bg>
      <p:bgPr>
        <a:solidFill>
          <a:srgbClr val="14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rgbClr val="140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8" descr="SINTEFLogo_hvit_metafil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389688"/>
            <a:ext cx="135731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MasterBlackFooterBox"/>
          <p:cNvSpPr txBox="1">
            <a:spLocks noChangeArrowheads="1"/>
          </p:cNvSpPr>
          <p:nvPr userDrawn="1"/>
        </p:nvSpPr>
        <p:spPr bwMode="auto">
          <a:xfrm>
            <a:off x="4427538" y="6354763"/>
            <a:ext cx="3960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9pPr>
          </a:lstStyle>
          <a:p>
            <a:pPr algn="r" eaLnBrk="1" hangingPunct="1">
              <a:defRPr/>
            </a:pPr>
            <a:r>
              <a:rPr lang="en-GB" sz="1600" b="1" smtClean="0">
                <a:solidFill>
                  <a:schemeClr val="bg1"/>
                </a:solidFill>
                <a:latin typeface="SINTEF" pitchFamily="2" charset="0"/>
              </a:rPr>
              <a:t>SINTEF ICT</a:t>
            </a:r>
          </a:p>
        </p:txBody>
      </p:sp>
      <p:sp>
        <p:nvSpPr>
          <p:cNvPr id="13" name="Media Placeholder 12"/>
          <p:cNvSpPr>
            <a:spLocks noGrp="1"/>
          </p:cNvSpPr>
          <p:nvPr>
            <p:ph type="media" sz="quarter" idx="21"/>
          </p:nvPr>
        </p:nvSpPr>
        <p:spPr>
          <a:xfrm>
            <a:off x="357158" y="1071546"/>
            <a:ext cx="8429684" cy="428628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media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4"/>
          </p:nvPr>
        </p:nvSpPr>
        <p:spPr>
          <a:xfrm>
            <a:off x="357158" y="285728"/>
            <a:ext cx="8429684" cy="571504"/>
          </a:xfrm>
        </p:spPr>
        <p:txBody>
          <a:bodyPr lIns="0" tIns="4680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5"/>
          </p:nvPr>
        </p:nvSpPr>
        <p:spPr>
          <a:xfrm>
            <a:off x="357158" y="5500702"/>
            <a:ext cx="8429684" cy="642942"/>
          </a:xfrm>
        </p:spPr>
        <p:txBody>
          <a:bodyPr lIns="0" tIns="4680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F9152-6618-409A-B6E1-45FE9DF449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57188" y="274638"/>
            <a:ext cx="842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7188" y="1600200"/>
            <a:ext cx="8429625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25" y="6415088"/>
            <a:ext cx="514350" cy="285750"/>
          </a:xfrm>
          <a:prstGeom prst="rect">
            <a:avLst/>
          </a:prstGeom>
        </p:spPr>
        <p:txBody>
          <a:bodyPr vert="horz" lIns="91440" tIns="3600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FEFB36-AEA9-4046-B16E-149337FFC3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0" name="Picture 12" descr="SINTEFLogo_hvit_metafil.e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389688"/>
            <a:ext cx="1355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3" r:id="rId8"/>
    <p:sldLayoutId id="2147484114" r:id="rId9"/>
    <p:sldLayoutId id="2147484115" r:id="rId10"/>
    <p:sldLayoutId id="2147484116" r:id="rId11"/>
    <p:sldLayoutId id="214748411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0447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7C"/>
          </a:solidFill>
          <a:latin typeface="SINTEF" pitchFamily="2" charset="0"/>
          <a:ea typeface="SINTEF" pitchFamily="2" charset="0"/>
          <a:cs typeface="SINTEF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7C"/>
          </a:solidFill>
          <a:latin typeface="SINTEF" pitchFamily="2" charset="0"/>
          <a:ea typeface="SINTEF" pitchFamily="2" charset="0"/>
          <a:cs typeface="SINTEF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7C"/>
          </a:solidFill>
          <a:latin typeface="SINTEF" pitchFamily="2" charset="0"/>
          <a:ea typeface="SINTEF" pitchFamily="2" charset="0"/>
          <a:cs typeface="SINTEF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7C"/>
          </a:solidFill>
          <a:latin typeface="SINTEF" pitchFamily="2" charset="0"/>
          <a:ea typeface="SINTEF" pitchFamily="2" charset="0"/>
          <a:cs typeface="SINTEF" pitchFamily="2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kern="1200">
          <a:solidFill>
            <a:srgbClr val="00447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600" kern="1200">
          <a:solidFill>
            <a:srgbClr val="00447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 kern="1200">
          <a:solidFill>
            <a:srgbClr val="00447C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200" kern="1200">
          <a:solidFill>
            <a:srgbClr val="00447C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200" kern="1200">
          <a:solidFill>
            <a:srgbClr val="00447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24.xml"/><Relationship Id="rId7" Type="http://schemas.openxmlformats.org/officeDocument/2006/relationships/image" Target="../media/image4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5.xml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1.png"/><Relationship Id="rId5" Type="http://schemas.openxmlformats.org/officeDocument/2006/relationships/image" Target="../media/image45.e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5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63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1.png"/><Relationship Id="rId2" Type="http://schemas.openxmlformats.org/officeDocument/2006/relationships/tags" Target="../tags/tag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0.png"/><Relationship Id="rId5" Type="http://schemas.openxmlformats.org/officeDocument/2006/relationships/image" Target="../media/image46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32.xml"/><Relationship Id="rId7" Type="http://schemas.openxmlformats.org/officeDocument/2006/relationships/image" Target="../media/image7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1.jpeg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sintef.no/Projectweb/MRST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36.xml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86.png"/><Relationship Id="rId4" Type="http://schemas.openxmlformats.org/officeDocument/2006/relationships/tags" Target="../tags/tag37.xml"/><Relationship Id="rId9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3.png"/><Relationship Id="rId5" Type="http://schemas.openxmlformats.org/officeDocument/2006/relationships/image" Target="../media/image112.emf"/><Relationship Id="rId4" Type="http://schemas.openxmlformats.org/officeDocument/2006/relationships/image" Target="../media/image1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tags" Target="../tags/tag40.xml"/><Relationship Id="rId7" Type="http://schemas.openxmlformats.org/officeDocument/2006/relationships/image" Target="../media/image11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17.png"/><Relationship Id="rId5" Type="http://schemas.openxmlformats.org/officeDocument/2006/relationships/tags" Target="../tags/tag42.xml"/><Relationship Id="rId10" Type="http://schemas.openxmlformats.org/officeDocument/2006/relationships/image" Target="../media/image40.png"/><Relationship Id="rId4" Type="http://schemas.openxmlformats.org/officeDocument/2006/relationships/tags" Target="../tags/tag41.xml"/><Relationship Id="rId9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.xml"/><Relationship Id="rId7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7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7.png"/><Relationship Id="rId5" Type="http://schemas.openxmlformats.org/officeDocument/2006/relationships/tags" Target="../tags/tag9.xml"/><Relationship Id="rId10" Type="http://schemas.openxmlformats.org/officeDocument/2006/relationships/image" Target="../media/image26.png"/><Relationship Id="rId4" Type="http://schemas.openxmlformats.org/officeDocument/2006/relationships/tags" Target="../tags/tag8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2.xml"/><Relationship Id="rId7" Type="http://schemas.openxmlformats.org/officeDocument/2006/relationships/image" Target="../media/image2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.xml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15.xml"/><Relationship Id="rId16" Type="http://schemas.openxmlformats.org/officeDocument/2006/relationships/image" Target="../media/image38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33.png"/><Relationship Id="rId5" Type="http://schemas.openxmlformats.org/officeDocument/2006/relationships/tags" Target="../tags/tag18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757363"/>
          </a:xfrm>
        </p:spPr>
        <p:txBody>
          <a:bodyPr/>
          <a:lstStyle/>
          <a:p>
            <a:pPr algn="ctr">
              <a:defRPr/>
            </a:pPr>
            <a:r>
              <a:rPr lang="nb-NO" sz="3200" b="1" dirty="0" smtClean="0"/>
              <a:t/>
            </a:r>
            <a:br>
              <a:rPr lang="nb-NO" sz="3200" b="1" dirty="0" smtClean="0"/>
            </a:br>
            <a:r>
              <a:rPr lang="nb-NO" sz="3200" b="1" dirty="0" smtClean="0"/>
              <a:t/>
            </a:r>
            <a:br>
              <a:rPr lang="nb-NO" sz="3200" b="1" dirty="0" smtClean="0"/>
            </a:br>
            <a:r>
              <a:rPr lang="en-US" sz="3200" b="1" dirty="0"/>
              <a:t>Practical challenges faced when using modern approaches to numerical PDEs to simulate petroleum </a:t>
            </a:r>
            <a:r>
              <a:rPr lang="en-US" sz="3200" b="1" dirty="0" smtClean="0"/>
              <a:t>reservoirs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>
                <a:solidFill>
                  <a:schemeClr val="tx2"/>
                </a:solidFill>
              </a:rPr>
              <a:t/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Halvor Møll Nilsen, SINTEF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ICT</a:t>
            </a:r>
            <a:r>
              <a:rPr lang="nb-NO" sz="3200" b="1" dirty="0" smtClean="0"/>
              <a:t/>
            </a:r>
            <a:br>
              <a:rPr lang="nb-NO" sz="3200" b="1" dirty="0" smtClean="0"/>
            </a:br>
            <a:endParaRPr lang="en-GB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2"/>
          <p:cNvSpPr>
            <a:spLocks noGrp="1"/>
          </p:cNvSpPr>
          <p:nvPr>
            <p:ph type="body" idx="22"/>
          </p:nvPr>
        </p:nvSpPr>
        <p:spPr>
          <a:xfrm>
            <a:off x="357188" y="188913"/>
            <a:ext cx="8429625" cy="642937"/>
          </a:xfrm>
        </p:spPr>
        <p:txBody>
          <a:bodyPr/>
          <a:lstStyle/>
          <a:p>
            <a:r>
              <a:rPr lang="nb-NO" altLang="nb-NO" b="1" smtClean="0"/>
              <a:t>Black-oil model: linear system</a:t>
            </a:r>
            <a:endParaRPr lang="en-US" altLang="nb-NO" b="1" smtClean="0"/>
          </a:p>
        </p:txBody>
      </p:sp>
      <p:sp>
        <p:nvSpPr>
          <p:cNvPr id="18441" name="Rectangle 28"/>
          <p:cNvSpPr>
            <a:spLocks noChangeArrowheads="1"/>
          </p:cNvSpPr>
          <p:nvPr/>
        </p:nvSpPr>
        <p:spPr bwMode="auto">
          <a:xfrm>
            <a:off x="196850" y="836613"/>
            <a:ext cx="4230688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5725">
              <a:spcBef>
                <a:spcPct val="20000"/>
              </a:spcBef>
              <a:buClr>
                <a:srgbClr val="00ADEF"/>
              </a:buClr>
              <a:defRPr/>
            </a:pPr>
            <a:r>
              <a:rPr lang="en-US" b="1" dirty="0" smtClean="0">
                <a:solidFill>
                  <a:srgbClr val="00447C"/>
                </a:solidFill>
                <a:latin typeface="SINTEF" pitchFamily="2" charset="0"/>
              </a:rPr>
              <a:t>Solution procedure for linear equation </a:t>
            </a:r>
            <a:endParaRPr lang="en-US" b="1" dirty="0" smtClean="0">
              <a:solidFill>
                <a:srgbClr val="00447C"/>
              </a:solidFill>
              <a:latin typeface="SINTEF"/>
              <a:sym typeface="Wingdings 3"/>
            </a:endParaRP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Font typeface="+mj-lt"/>
              <a:buAutoNum type="arabicPeriod"/>
              <a:defRPr/>
            </a:pPr>
            <a:endParaRPr lang="en-US" dirty="0" smtClean="0">
              <a:solidFill>
                <a:srgbClr val="00447C"/>
              </a:solidFill>
              <a:latin typeface="SINTEF"/>
              <a:sym typeface="Wingdings 3"/>
            </a:endParaRP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Font typeface="+mj-lt"/>
              <a:buAutoNum type="arabicPeriod"/>
              <a:defRPr/>
            </a:pPr>
            <a:endParaRPr lang="en-US" dirty="0" smtClean="0">
              <a:solidFill>
                <a:srgbClr val="00447C"/>
              </a:solidFill>
              <a:latin typeface="SINTEF"/>
              <a:sym typeface="Wingdings 3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447C"/>
                </a:solidFill>
                <a:latin typeface="SINTEF"/>
                <a:sym typeface="Wingdings 3"/>
              </a:rPr>
              <a:t>Eliminate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447C"/>
                </a:solidFill>
                <a:latin typeface="SINTEF"/>
                <a:sym typeface="Wingdings 3"/>
              </a:rPr>
              <a:t>Eliminate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+mj-lt"/>
              <a:buAutoNum type="arabicPeriod"/>
              <a:defRPr/>
            </a:pPr>
            <a:endParaRPr lang="en-US" dirty="0" smtClean="0">
              <a:solidFill>
                <a:srgbClr val="00447C"/>
              </a:solidFill>
              <a:latin typeface="SINTEF"/>
              <a:sym typeface="Wingdings 3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+mj-lt"/>
              <a:buAutoNum type="arabicPeriod"/>
              <a:defRPr/>
            </a:pPr>
            <a:endParaRPr lang="en-US" dirty="0" smtClean="0">
              <a:solidFill>
                <a:srgbClr val="00447C"/>
              </a:solidFill>
              <a:latin typeface="SINTEF"/>
              <a:sym typeface="Wingdings 3"/>
            </a:endParaRP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447C"/>
                </a:solidFill>
                <a:latin typeface="SINTEF"/>
                <a:sym typeface="Wingdings 3"/>
              </a:rPr>
              <a:t>After approximate decoupling of pressure, we solve the resulting linear system using GMRES with CPR </a:t>
            </a:r>
            <a:r>
              <a:rPr lang="en-US" dirty="0" err="1" smtClean="0">
                <a:solidFill>
                  <a:srgbClr val="00447C"/>
                </a:solidFill>
                <a:latin typeface="SINTEF"/>
                <a:sym typeface="Wingdings 3"/>
              </a:rPr>
              <a:t>precontitioner</a:t>
            </a:r>
            <a:r>
              <a:rPr lang="en-US" dirty="0" smtClean="0">
                <a:solidFill>
                  <a:srgbClr val="00447C"/>
                </a:solidFill>
                <a:latin typeface="SINTEF"/>
                <a:sym typeface="Wingdings 3"/>
              </a:rPr>
              <a:t>,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447C"/>
                </a:solidFill>
                <a:latin typeface="SINTEF"/>
                <a:sym typeface="Wingdings 3"/>
              </a:rPr>
              <a:t>Recover remaining variables</a:t>
            </a:r>
            <a:endParaRPr lang="en-US" dirty="0">
              <a:solidFill>
                <a:srgbClr val="00447C"/>
              </a:solidFill>
              <a:latin typeface="SINTEF"/>
              <a:sym typeface="Wingdings 3"/>
            </a:endParaRPr>
          </a:p>
        </p:txBody>
      </p:sp>
      <p:pic>
        <p:nvPicPr>
          <p:cNvPr id="19460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2289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24063"/>
            <a:ext cx="116681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00313"/>
            <a:ext cx="34131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824163"/>
            <a:ext cx="36941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ounded Rectangle 3"/>
          <p:cNvSpPr>
            <a:spLocks noChangeArrowheads="1"/>
          </p:cNvSpPr>
          <p:nvPr/>
        </p:nvSpPr>
        <p:spPr bwMode="auto">
          <a:xfrm>
            <a:off x="107950" y="836613"/>
            <a:ext cx="4319588" cy="5113337"/>
          </a:xfrm>
          <a:prstGeom prst="roundRect">
            <a:avLst>
              <a:gd name="adj" fmla="val 3646"/>
            </a:avLst>
          </a:prstGeom>
          <a:noFill/>
          <a:ln w="19050" algn="ctr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43438" y="836613"/>
            <a:ext cx="4321175" cy="1450975"/>
            <a:chOff x="4643438" y="836613"/>
            <a:chExt cx="4321175" cy="1450828"/>
          </a:xfrm>
        </p:grpSpPr>
        <p:sp>
          <p:nvSpPr>
            <p:cNvPr id="49" name="Rounded Rectangle 3"/>
            <p:cNvSpPr>
              <a:spLocks noChangeArrowheads="1"/>
            </p:cNvSpPr>
            <p:nvPr/>
          </p:nvSpPr>
          <p:spPr bwMode="auto">
            <a:xfrm>
              <a:off x="4643438" y="836613"/>
              <a:ext cx="4321175" cy="1311142"/>
            </a:xfrm>
            <a:prstGeom prst="roundRect">
              <a:avLst>
                <a:gd name="adj" fmla="val 7865"/>
              </a:avLst>
            </a:prstGeom>
            <a:noFill/>
            <a:ln w="19050" algn="ctr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472" name="Rectangle 12"/>
            <p:cNvSpPr>
              <a:spLocks noChangeArrowheads="1"/>
            </p:cNvSpPr>
            <p:nvPr/>
          </p:nvSpPr>
          <p:spPr bwMode="auto">
            <a:xfrm>
              <a:off x="4787900" y="976299"/>
              <a:ext cx="4032250" cy="131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–"/>
                <a:defRPr sz="16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–"/>
                <a:defRPr sz="12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»"/>
                <a:defRPr sz="12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»"/>
                <a:defRPr sz="12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»"/>
                <a:defRPr sz="12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»"/>
                <a:defRPr sz="12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»"/>
                <a:defRPr sz="12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FF9900"/>
                </a:buClr>
                <a:buFont typeface="Wingdings" pitchFamily="2" charset="2"/>
                <a:buChar char="§"/>
                <a:defRPr/>
              </a:pPr>
              <a:r>
                <a:rPr lang="en-US" altLang="nb-NO" dirty="0" smtClean="0"/>
                <a:t>Similar (transposed) approach implemented for </a:t>
              </a:r>
              <a:r>
                <a:rPr lang="en-US" altLang="nb-NO" dirty="0" err="1" smtClean="0"/>
                <a:t>adjoint</a:t>
              </a:r>
              <a:r>
                <a:rPr lang="en-US" altLang="nb-NO" dirty="0" smtClean="0"/>
                <a:t> equations</a:t>
              </a:r>
            </a:p>
            <a:p>
              <a:pPr eaLnBrk="1" hangingPunct="1">
                <a:lnSpc>
                  <a:spcPct val="80000"/>
                </a:lnSpc>
                <a:buClr>
                  <a:srgbClr val="FF9900"/>
                </a:buClr>
                <a:buFont typeface="Wingdings" pitchFamily="2" charset="2"/>
                <a:buChar char="§"/>
                <a:defRPr/>
              </a:pPr>
              <a:r>
                <a:rPr lang="en-US" altLang="nb-NO" i="1" dirty="0" err="1" smtClean="0"/>
                <a:t>Appleyard</a:t>
              </a:r>
              <a:r>
                <a:rPr lang="en-US" altLang="nb-NO" i="1" dirty="0" smtClean="0"/>
                <a:t> chop </a:t>
              </a:r>
              <a:r>
                <a:rPr lang="en-US" altLang="nb-NO" dirty="0" smtClean="0"/>
                <a:t>performed when updating saturations</a:t>
              </a:r>
            </a:p>
            <a:p>
              <a:pPr marL="0" indent="0" eaLnBrk="1" hangingPunct="1">
                <a:lnSpc>
                  <a:spcPct val="80000"/>
                </a:lnSpc>
                <a:buClr>
                  <a:srgbClr val="FF9900"/>
                </a:buClr>
                <a:buFont typeface="Arial" charset="0"/>
                <a:buNone/>
                <a:defRPr/>
              </a:pPr>
              <a:endParaRPr lang="nb-NO" altLang="nb-NO" dirty="0" smtClean="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498975" y="2296883"/>
            <a:ext cx="4321175" cy="3653065"/>
            <a:chOff x="4498975" y="3453339"/>
            <a:chExt cx="4321175" cy="934863"/>
          </a:xfrm>
        </p:grpSpPr>
        <p:sp>
          <p:nvSpPr>
            <p:cNvPr id="50" name="Rounded Rectangle 3"/>
            <p:cNvSpPr>
              <a:spLocks noChangeArrowheads="1"/>
            </p:cNvSpPr>
            <p:nvPr/>
          </p:nvSpPr>
          <p:spPr bwMode="auto">
            <a:xfrm>
              <a:off x="4498975" y="3453339"/>
              <a:ext cx="4321175" cy="934863"/>
            </a:xfrm>
            <a:prstGeom prst="roundRect">
              <a:avLst>
                <a:gd name="adj" fmla="val 3646"/>
              </a:avLst>
            </a:prstGeom>
            <a:noFill/>
            <a:ln w="19050" algn="ctr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468" name="Rectangle 50"/>
            <p:cNvSpPr>
              <a:spLocks noChangeArrowheads="1"/>
            </p:cNvSpPr>
            <p:nvPr/>
          </p:nvSpPr>
          <p:spPr bwMode="auto">
            <a:xfrm>
              <a:off x="4643438" y="3548531"/>
              <a:ext cx="4032250" cy="49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1pPr>
              <a:lvl2pPr marL="800100" indent="-34290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–"/>
                <a:defRPr sz="16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–"/>
                <a:defRPr sz="12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»"/>
                <a:defRPr sz="12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»"/>
                <a:defRPr sz="12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»"/>
                <a:defRPr sz="12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»"/>
                <a:defRPr sz="12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»"/>
                <a:defRPr sz="1200">
                  <a:solidFill>
                    <a:srgbClr val="00447C"/>
                  </a:solidFill>
                  <a:latin typeface="SINTEF" pitchFamily="2" charset="0"/>
                  <a:ea typeface="SINTEF" pitchFamily="2" charset="0"/>
                  <a:cs typeface="SINTEF" pitchFamily="2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FF9900"/>
                </a:buClr>
                <a:buFont typeface="Wingdings" pitchFamily="2" charset="2"/>
                <a:buChar char="§"/>
              </a:pPr>
              <a:r>
                <a:rPr lang="en-US" altLang="nb-NO" dirty="0" smtClean="0"/>
                <a:t>The CPR </a:t>
              </a:r>
              <a:r>
                <a:rPr lang="en-US" altLang="nb-NO" dirty="0" err="1" smtClean="0"/>
                <a:t>preconditioner</a:t>
              </a:r>
              <a:r>
                <a:rPr lang="en-US" altLang="nb-NO" dirty="0" smtClean="0"/>
                <a:t> consist of</a:t>
              </a:r>
              <a:endParaRPr lang="en-US" altLang="nb-NO" sz="1800" dirty="0" smtClean="0"/>
            </a:p>
            <a:p>
              <a:pPr lvl="1" eaLnBrk="1" hangingPunct="1">
                <a:lnSpc>
                  <a:spcPct val="80000"/>
                </a:lnSpc>
                <a:buClr>
                  <a:srgbClr val="FF9900"/>
                </a:buClr>
                <a:buFont typeface="SINTEF" pitchFamily="2" charset="0"/>
                <a:buAutoNum type="arabicPeriod"/>
              </a:pPr>
              <a:r>
                <a:rPr lang="en-US" altLang="nb-NO" sz="1800" dirty="0" smtClean="0"/>
                <a:t>ILU on whole system</a:t>
              </a:r>
            </a:p>
            <a:p>
              <a:pPr lvl="1" eaLnBrk="1" hangingPunct="1">
                <a:lnSpc>
                  <a:spcPct val="80000"/>
                </a:lnSpc>
                <a:buClr>
                  <a:srgbClr val="FF9900"/>
                </a:buClr>
                <a:buFont typeface="SINTEF" pitchFamily="2" charset="0"/>
                <a:buAutoNum type="arabicPeriod"/>
              </a:pPr>
              <a:r>
                <a:rPr lang="en-US" altLang="nb-NO" sz="1800" dirty="0" smtClean="0"/>
                <a:t>Algebraic </a:t>
              </a:r>
              <a:r>
                <a:rPr lang="en-US" altLang="nb-NO" sz="1800" dirty="0" err="1" smtClean="0"/>
                <a:t>mulitgrid</a:t>
              </a:r>
              <a:r>
                <a:rPr lang="en-US" altLang="nb-NO" sz="1800" dirty="0" smtClean="0"/>
                <a:t> on pressure sub-system ,</a:t>
              </a:r>
            </a:p>
            <a:p>
              <a:pPr marL="914400" lvl="2" indent="0" eaLnBrk="1" hangingPunct="1">
                <a:lnSpc>
                  <a:spcPct val="80000"/>
                </a:lnSpc>
                <a:buClr>
                  <a:srgbClr val="FF9900"/>
                </a:buClr>
                <a:buNone/>
              </a:pPr>
              <a:endParaRPr lang="nb-NO" altLang="nb-NO" sz="1800" dirty="0" smtClean="0"/>
            </a:p>
            <a:p>
              <a:pPr lvl="1" eaLnBrk="1" hangingPunct="1">
                <a:lnSpc>
                  <a:spcPct val="80000"/>
                </a:lnSpc>
                <a:buClr>
                  <a:srgbClr val="FF9900"/>
                </a:buClr>
                <a:buFont typeface="SINTEF" pitchFamily="2" charset="0"/>
                <a:buAutoNum type="arabicPeriod"/>
              </a:pPr>
              <a:endParaRPr lang="nb-NO" altLang="nb-NO" sz="1800" dirty="0"/>
            </a:p>
            <a:p>
              <a:pPr lvl="1" eaLnBrk="1" hangingPunct="1">
                <a:lnSpc>
                  <a:spcPct val="80000"/>
                </a:lnSpc>
                <a:buClr>
                  <a:srgbClr val="FF9900"/>
                </a:buClr>
                <a:buFont typeface="SINTEF" pitchFamily="2" charset="0"/>
                <a:buAutoNum type="arabicPeriod"/>
              </a:pPr>
              <a:endParaRPr lang="nb-NO" altLang="nb-NO" sz="1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076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>
          <a:xfrm>
            <a:off x="356400" y="908720"/>
            <a:ext cx="8787600" cy="51125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structure of the reservoir ( geological , surfaces, faults,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stratigraphy of the reservoir (sedimentary structure)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Petrophysical</a:t>
            </a:r>
            <a:r>
              <a:rPr lang="en-US" dirty="0" smtClean="0"/>
              <a:t> parameters (permeability, porosity, net-to-gross, ….)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9684" cy="720080"/>
          </a:xfrm>
        </p:spPr>
        <p:txBody>
          <a:bodyPr/>
          <a:lstStyle/>
          <a:p>
            <a:r>
              <a:rPr lang="en-US" dirty="0" smtClean="0"/>
              <a:t>Grid: model and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1029" name="Picture 5" descr="C:\Users\hnil\Documents\BITBUCKET\sim-presentations\figs\grid\NorwegianSea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0979"/>
            <a:ext cx="29523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937508"/>
              </p:ext>
            </p:extLst>
          </p:nvPr>
        </p:nvGraphicFramePr>
        <p:xfrm>
          <a:off x="5508104" y="3140968"/>
          <a:ext cx="3384376" cy="93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Acrobat Document" r:id="rId4" imgW="4209840" imgH="1914525" progId="AcroExch.Document.11">
                  <p:embed/>
                </p:oleObj>
              </mc:Choice>
              <mc:Fallback>
                <p:oleObj name="Acrobat Document" r:id="rId4" imgW="4209840" imgH="1914525" progId="AcroExch.Document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140968"/>
                        <a:ext cx="3384376" cy="936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55482"/>
              </p:ext>
            </p:extLst>
          </p:nvPr>
        </p:nvGraphicFramePr>
        <p:xfrm>
          <a:off x="838743" y="3140968"/>
          <a:ext cx="3876675" cy="100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Acrobat Document" r:id="rId6" imgW="3876660" imgH="1076145" progId="AcroExch.Document.11">
                  <p:embed/>
                </p:oleObj>
              </mc:Choice>
              <mc:Fallback>
                <p:oleObj name="Acrobat Document" r:id="rId6" imgW="3876660" imgH="107614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743" y="3140968"/>
                        <a:ext cx="3876675" cy="1004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 descr="C:\Users\hnil\Documents\BITBUCKET\sim-presentations\figs\grid\saigup-028-gri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34" y="1508769"/>
            <a:ext cx="2232248" cy="9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nil\Documents\BITBUCKET\sim-presentations\figs\grid\saigup-028-K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811464"/>
            <a:ext cx="1836205" cy="113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hnil\Documents\BITBUCKET\sim-presentations\figs\grid\saigup-033-K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11465"/>
            <a:ext cx="2376264" cy="11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hnil\Documents\BITBUCKET\sim-presentations\figs\grid\hybridgrid-3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34" y="4811464"/>
            <a:ext cx="3114134" cy="11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>
          <a:xfrm>
            <a:off x="6300192" y="1412776"/>
            <a:ext cx="2487408" cy="46085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Grid: North Sea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1026" name="Picture 2" descr="C:\Users\hnil\Documents\BITBUCKET\sim-presentations\figs\grid\NorwegianSea-detail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51" y="759024"/>
            <a:ext cx="417031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nil\Documents\BITBUCKET\sim-presentations\figs\grid\NorwegianSea-detail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8" y="3573016"/>
            <a:ext cx="1781073" cy="21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nil\Documents\BITBUCKET\sim-presentations\figs\grid\NorwegianSea-detail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51" y="4371134"/>
            <a:ext cx="3635896" cy="18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nil\Documents\BITBUCKET\sim-presentations\figs\grid\NorwegianSea-extrac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0" y="1445867"/>
            <a:ext cx="2526910" cy="16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296960"/>
              </p:ext>
            </p:extLst>
          </p:nvPr>
        </p:nvGraphicFramePr>
        <p:xfrm>
          <a:off x="4628751" y="2373707"/>
          <a:ext cx="3975697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Acrobat Document" r:id="rId7" imgW="4209840" imgH="1914525" progId="AcroExch.Document.11">
                  <p:embed/>
                </p:oleObj>
              </mc:Choice>
              <mc:Fallback>
                <p:oleObj name="Acrobat Document" r:id="rId7" imgW="4209840" imgH="191452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8751" y="2373707"/>
                        <a:ext cx="3975697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4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Grid: strange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034271"/>
              </p:ext>
            </p:extLst>
          </p:nvPr>
        </p:nvGraphicFramePr>
        <p:xfrm>
          <a:off x="963652" y="1721091"/>
          <a:ext cx="4010025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Acrobat Document" r:id="rId3" imgW="4009770" imgH="3343275" progId="AcroExch.Document.11">
                  <p:embed/>
                </p:oleObj>
              </mc:Choice>
              <mc:Fallback>
                <p:oleObj name="Acrobat Document" r:id="rId3" imgW="4009770" imgH="33432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3652" y="1721091"/>
                        <a:ext cx="4010025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C:\Users\hnil\Documents\BITBUCKET\sim-presentations\figs\grid\cell2k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96069"/>
            <a:ext cx="2736304" cy="16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nil\Documents\BITBUCKET\sim-presentations\figs\grid\skewblock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471664" cy="204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nil\Documents\BITBUCKET\sim-presentations\figs\grid\small_interfa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01808"/>
            <a:ext cx="3672408" cy="173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>
          <a:xfrm>
            <a:off x="356400" y="1412776"/>
            <a:ext cx="4215600" cy="3600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Wells are the observables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observations, few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5" name="Picture 2" descr="C:\Documents and Settings\steink\Desktop\Norne ATW\lfigs\gullfaks-tof-bw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1" y="2132856"/>
            <a:ext cx="3744416" cy="214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4692250" y="1331275"/>
            <a:ext cx="4215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  <a:defRPr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  <a:defRPr sz="12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  <a:defRPr sz="12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 smtClean="0"/>
              <a:t>Observables: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Well rates (oil, water, gas)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Bottom hole pressure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marL="457200" lvl="1" indent="0"/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Parameter knowledge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Horizons – seismic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Permeability , porosity, relative permeability </a:t>
            </a:r>
            <a:r>
              <a:rPr lang="en-US" dirty="0" smtClean="0">
                <a:solidFill>
                  <a:srgbClr val="C00000"/>
                </a:solidFill>
              </a:rPr>
              <a:t>from cores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'Geological interpretation/</a:t>
            </a:r>
            <a:r>
              <a:rPr lang="en-US" dirty="0" err="1" smtClean="0"/>
              <a:t>knowleadge</a:t>
            </a:r>
            <a:r>
              <a:rPr lang="en-US" dirty="0" smtClean="0"/>
              <a:t>, interpolation, </a:t>
            </a:r>
            <a:r>
              <a:rPr lang="en-US" dirty="0" err="1" smtClean="0"/>
              <a:t>geostatistic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C00000"/>
                </a:solidFill>
              </a:rPr>
              <a:t>historymatching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86001" y="5157192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The incompressible single phase case have only n-1 degrees of freedom  for all possible  boundary conditions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831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>
          <a:xfrm>
            <a:off x="173123" y="980728"/>
            <a:ext cx="8640960" cy="864096"/>
          </a:xfrm>
        </p:spPr>
        <p:txBody>
          <a:bodyPr/>
          <a:lstStyle/>
          <a:p>
            <a:r>
              <a:rPr lang="en-US" dirty="0" smtClean="0"/>
              <a:t>Standard method +  skew grid = grid-orientation effects</a:t>
            </a:r>
            <a:endParaRPr lang="en-US" dirty="0"/>
          </a:p>
          <a:p>
            <a:r>
              <a:rPr lang="en-US" dirty="0" smtClean="0"/>
              <a:t>MPFA/mimetic : Consistent discretization methods capable of handling  general polyhedral grids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845" y="332656"/>
            <a:ext cx="8429684" cy="720080"/>
          </a:xfrm>
        </p:spPr>
        <p:txBody>
          <a:bodyPr/>
          <a:lstStyle/>
          <a:p>
            <a:r>
              <a:rPr lang="en-US" dirty="0" smtClean="0"/>
              <a:t>Grid orientation effects/ tensor permeability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8892" y="1794792"/>
            <a:ext cx="8352928" cy="3672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C:\Users\hnil\Documents\BITBUCKET\sim-presentations\figs\mimetic\mfdm-s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6" y="3969695"/>
            <a:ext cx="3715816" cy="91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nil\Documents\BITBUCKET\sim-presentations\figs\mimetic\tpfa-s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61" y="3900358"/>
            <a:ext cx="4010794" cy="10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872226"/>
              </p:ext>
            </p:extLst>
          </p:nvPr>
        </p:nvGraphicFramePr>
        <p:xfrm>
          <a:off x="4525069" y="2054592"/>
          <a:ext cx="3866778" cy="145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Acrobat Document" r:id="rId5" imgW="9315270" imgH="3981360" progId="AcroExch.Document.11">
                  <p:embed/>
                </p:oleObj>
              </mc:Choice>
              <mc:Fallback>
                <p:oleObj name="Acrobat Document" r:id="rId5" imgW="9315270" imgH="39813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5069" y="2054592"/>
                        <a:ext cx="3866778" cy="1455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 flipH="1">
            <a:off x="356388" y="2005481"/>
            <a:ext cx="3929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Example:</a:t>
            </a:r>
          </a:p>
          <a:p>
            <a:r>
              <a:rPr lang="en-US" sz="1400" dirty="0" smtClean="0"/>
              <a:t>Homogenous and isotropic medium with a symmetric well pattern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4993220" y="2606891"/>
            <a:ext cx="16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Water cut TPFA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6804248" y="2628595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Water cut, mimetic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709561"/>
              </p:ext>
            </p:extLst>
          </p:nvPr>
        </p:nvGraphicFramePr>
        <p:xfrm>
          <a:off x="376671" y="2806317"/>
          <a:ext cx="32194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Acrobat Document" r:id="rId7" imgW="3219210" imgH="1066710" progId="AcroExch.Document.11">
                  <p:embed/>
                </p:oleObj>
              </mc:Choice>
              <mc:Fallback>
                <p:oleObj name="Acrobat Document" r:id="rId7" imgW="3219210" imgH="10667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6671" y="2806317"/>
                        <a:ext cx="321945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 flipH="1">
            <a:off x="4493603" y="5041637"/>
            <a:ext cx="1964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Streamlines TPFA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484125" y="5031953"/>
            <a:ext cx="1964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Streamlines Mimetic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335" y="5692606"/>
            <a:ext cx="741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Upscaled</a:t>
            </a:r>
            <a:r>
              <a:rPr lang="en-US" dirty="0" smtClean="0"/>
              <a:t> models do have tensor permeability and relative permeability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Front capturing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Viscous fingering instabilities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7170" name="Picture 2" descr="C:\Users\hnil\Documents\BITBUCKET\sim-presentations\figs\ad-fi\uw_finge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744416" cy="116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nil\Documents\BITBUCKET\sim-presentations\figs\ad-fi\ho_finger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24958"/>
            <a:ext cx="374441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390963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Viscous fingering comparing a fully implicit single-point upwind and 'TVD-type' schemes</a:t>
            </a:r>
            <a:endParaRPr lang="en-US" dirty="0"/>
          </a:p>
        </p:txBody>
      </p:sp>
      <p:pic>
        <p:nvPicPr>
          <p:cNvPr id="7175" name="Picture 7" descr="C:\Users\hnil\Documents\SVN\simlatex_conf\ecmor-xiii\polymer\codes\figs\find_polymer_slu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22" y="2060848"/>
            <a:ext cx="3713686" cy="12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5366" y="2097460"/>
            <a:ext cx="386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Upwind need fine grid and small time steps to resolve a polymer slug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>
          <a:xfrm>
            <a:off x="356400" y="5517232"/>
            <a:ext cx="7383952" cy="504056"/>
          </a:xfrm>
        </p:spPr>
        <p:txBody>
          <a:bodyPr/>
          <a:lstStyle/>
          <a:p>
            <a:r>
              <a:rPr lang="en-US" dirty="0" smtClean="0"/>
              <a:t>Upwind method do not always give the physical solution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Discontinuous Riemann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7" y="2089451"/>
            <a:ext cx="3960440" cy="304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58" y="1352204"/>
            <a:ext cx="4276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83" y="2334415"/>
            <a:ext cx="380446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8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Explicit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Splitting: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/>
              <a:t>Full system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dirty="0" smtClean="0"/>
              <a:t>Pressure and transport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/>
              <a:t>Transport: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dirty="0" smtClean="0"/>
              <a:t>Advection, (convection)  diffusion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smtClean="0"/>
              <a:t>High order: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smtClean="0"/>
              <a:t>MPFA,  MIMETIC, Mixed finite element, DG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smtClean="0"/>
              <a:t>Parallelization:</a:t>
            </a:r>
          </a:p>
          <a:p>
            <a:pPr marL="400050" lvl="1" indent="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>
          <a:xfrm>
            <a:off x="356400" y="1412776"/>
            <a:ext cx="4431624" cy="34477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Heterogeneity (grids):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mall cells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 porosity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Velocity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821754"/>
              </p:ext>
            </p:extLst>
          </p:nvPr>
        </p:nvGraphicFramePr>
        <p:xfrm>
          <a:off x="4932040" y="1628800"/>
          <a:ext cx="3876675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Acrobat Document" r:id="rId4" imgW="3876660" imgH="1076145" progId="AcroExch.Document.11">
                  <p:embed/>
                </p:oleObj>
              </mc:Choice>
              <mc:Fallback>
                <p:oleObj name="Acrobat Document" r:id="rId4" imgW="3876660" imgH="1076145" progId="AcroExch.Document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628800"/>
                        <a:ext cx="3876675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C:\Documents and Settings\steink\Desktop\Norne ATW\lfigs\gullfaks-tof-bwd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849"/>
            <a:ext cx="3744416" cy="214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58" y="3531721"/>
            <a:ext cx="621030" cy="516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54452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CFL numbers from localized features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>
          <a:xfrm>
            <a:off x="323528" y="836712"/>
            <a:ext cx="5760640" cy="51845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Which </a:t>
            </a:r>
            <a:r>
              <a:rPr lang="en-US" sz="1400" dirty="0"/>
              <a:t>subject do we come </a:t>
            </a:r>
            <a:r>
              <a:rPr lang="en-US" sz="1400" dirty="0" smtClean="0"/>
              <a:t>from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Hyperbolic conservation laws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(Geometrical Integration, computational geometry, Physics)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History of the research in reservoirs,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From:  Complicated methods for simple problems like (incompressible 2phase flow)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Discretization: (</a:t>
            </a:r>
            <a:r>
              <a:rPr lang="en-US" dirty="0" err="1" smtClean="0"/>
              <a:t>Eliptic</a:t>
            </a:r>
            <a:r>
              <a:rPr lang="en-US" dirty="0" smtClean="0"/>
              <a:t>; mimetic, </a:t>
            </a:r>
            <a:r>
              <a:rPr lang="en-US" dirty="0" err="1" smtClean="0"/>
              <a:t>mpfa</a:t>
            </a:r>
            <a:r>
              <a:rPr lang="en-US" dirty="0" smtClean="0"/>
              <a:t>, Hyperbolic: </a:t>
            </a:r>
            <a:r>
              <a:rPr lang="en-US" dirty="0" err="1" smtClean="0"/>
              <a:t>fronttracking</a:t>
            </a:r>
            <a:r>
              <a:rPr lang="en-US" dirty="0" smtClean="0"/>
              <a:t>, reordering, operator splitting)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Multiscale</a:t>
            </a:r>
            <a:r>
              <a:rPr lang="en-US" dirty="0" smtClean="0"/>
              <a:t>  (Mixed finite </a:t>
            </a:r>
            <a:r>
              <a:rPr lang="en-US" dirty="0" err="1" smtClean="0"/>
              <a:t>element,m</a:t>
            </a:r>
            <a:r>
              <a:rPr lang="en-US" dirty="0" smtClean="0"/>
              <a:t>  Finite Volume .)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Streamlines (</a:t>
            </a:r>
            <a:r>
              <a:rPr lang="en-US" dirty="0" err="1" smtClean="0"/>
              <a:t>Fronttracking</a:t>
            </a:r>
            <a:r>
              <a:rPr lang="en-US" dirty="0" smtClean="0"/>
              <a:t>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To:   Simple Methods for complicated problems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fast </a:t>
            </a:r>
            <a:r>
              <a:rPr lang="en-US" dirty="0"/>
              <a:t>prototyping, model reduction, optimization, EOR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Software: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 smtClean="0"/>
              <a:t>Matlab</a:t>
            </a:r>
            <a:r>
              <a:rPr lang="en-US" sz="1400" dirty="0" smtClean="0"/>
              <a:t> Reservoir Simulation Toolbox (MRST)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Collection of our research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Research tool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Fast prototyping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Open Porous Media (OPM) C++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Platform for implementing methods on Industry standard models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9684" cy="720080"/>
          </a:xfrm>
        </p:spPr>
        <p:txBody>
          <a:bodyPr/>
          <a:lstStyle/>
          <a:p>
            <a:pPr lvl="0"/>
            <a:r>
              <a:rPr lang="en-US" dirty="0"/>
              <a:t>O</a:t>
            </a:r>
            <a:r>
              <a:rPr lang="en-US" dirty="0" smtClean="0"/>
              <a:t>ur </a:t>
            </a:r>
            <a:r>
              <a:rPr lang="en-US" dirty="0"/>
              <a:t>groups work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84168" y="1124744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(Current):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Knut Andreas Lie</a:t>
            </a:r>
          </a:p>
          <a:p>
            <a:pPr lvl="1"/>
            <a:r>
              <a:rPr lang="en-US" dirty="0" smtClean="0"/>
              <a:t>Stein Krogstad</a:t>
            </a:r>
          </a:p>
          <a:p>
            <a:pPr lvl="1"/>
            <a:r>
              <a:rPr lang="en-US" dirty="0" smtClean="0"/>
              <a:t>Atgeirr Rasmussen</a:t>
            </a:r>
          </a:p>
          <a:p>
            <a:pPr lvl="1"/>
            <a:r>
              <a:rPr lang="en-US" dirty="0" smtClean="0"/>
              <a:t>Xavier Raynaud</a:t>
            </a:r>
          </a:p>
          <a:p>
            <a:pPr lvl="1"/>
            <a:r>
              <a:rPr lang="en-US" dirty="0" smtClean="0"/>
              <a:t>Olav Møyner</a:t>
            </a:r>
          </a:p>
          <a:p>
            <a:pPr lvl="1"/>
            <a:r>
              <a:rPr lang="en-US" dirty="0" smtClean="0"/>
              <a:t>Bård Skaflestad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175" y="260648"/>
            <a:ext cx="8429684" cy="720080"/>
          </a:xfrm>
        </p:spPr>
        <p:txBody>
          <a:bodyPr/>
          <a:lstStyle/>
          <a:p>
            <a:r>
              <a:rPr lang="en-US" b="1" dirty="0" smtClean="0"/>
              <a:t>Splitting: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Pressure ("elliptic") – transport ("hyperbolic")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99836" y="3898135"/>
            <a:ext cx="7428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Equation 1) independent of saturation (and pressure)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Equation  2) has solution 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69" name="Picture 716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6095048" cy="12961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1577" y="13782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Incompressible two phase flow:</a:t>
            </a:r>
            <a:endParaRPr lang="en-US" dirty="0"/>
          </a:p>
        </p:txBody>
      </p:sp>
      <p:pic>
        <p:nvPicPr>
          <p:cNvPr id="7168" name="Picture 716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37112"/>
            <a:ext cx="1224135" cy="3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Splitting: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Pressure ("elliptic") – transport splitting ("hyperbolic")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9" y="1547957"/>
            <a:ext cx="7149465" cy="1632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27654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Equation 1) not independent of saturation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There may be no solution to 2) if 1) is not fulfilled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Saturation outside range (0,1)</a:t>
            </a:r>
          </a:p>
        </p:txBody>
      </p:sp>
    </p:spTree>
    <p:extLst>
      <p:ext uri="{BB962C8B-B14F-4D97-AF65-F5344CB8AC3E}">
        <p14:creationId xmlns:p14="http://schemas.microsoft.com/office/powerpoint/2010/main" val="35169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332656"/>
            <a:ext cx="8429684" cy="720080"/>
          </a:xfrm>
        </p:spPr>
        <p:txBody>
          <a:bodyPr/>
          <a:lstStyle/>
          <a:p>
            <a:r>
              <a:rPr lang="en-US" b="1" dirty="0" smtClean="0"/>
              <a:t>Strong coupling:  </a:t>
            </a:r>
            <a:r>
              <a:rPr lang="en-US" dirty="0" smtClean="0"/>
              <a:t>Vertical equilibrium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5" y="1412776"/>
            <a:ext cx="7260908" cy="1661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90" y="3315981"/>
            <a:ext cx="2808312" cy="1956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89" y="4628491"/>
            <a:ext cx="3888432" cy="600709"/>
          </a:xfrm>
          <a:prstGeom prst="rect">
            <a:avLst/>
          </a:prstGeom>
        </p:spPr>
      </p:pic>
      <p:pic>
        <p:nvPicPr>
          <p:cNvPr id="6146" name="Picture 2" descr="C:\Users\hnil\Documents\BITBUCKET\sim-presentations\figs\co2\misc\draw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62" y="3421458"/>
            <a:ext cx="3888432" cy="11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80112" y="2492896"/>
            <a:ext cx="1152128" cy="581231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8" idx="0"/>
          </p:cNvCxnSpPr>
          <p:nvPr/>
        </p:nvCxnSpPr>
        <p:spPr>
          <a:xfrm flipV="1">
            <a:off x="3831989" y="3212976"/>
            <a:ext cx="1748123" cy="2304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3282" y="5517232"/>
            <a:ext cx="6437414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"transport" equation have obtained a parabolic term, by strong gravity coupling to pressure equation.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Entry pressure</a:t>
            </a:r>
            <a:r>
              <a:rPr lang="en-US" dirty="0" smtClean="0"/>
              <a:t>: illustration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8194" name="Picture 2" descr="C:\Users\hnil\Documents\SVN\simlatex_foredrag\PRINCETON-workshop-2010\teikninger\teikning_vannl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5"/>
            <a:ext cx="68407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31" y="5301208"/>
            <a:ext cx="745610" cy="406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5365271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ompletely given by boundary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Heterogeneity permeability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Large uncertainty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smtClean="0">
                <a:solidFill>
                  <a:srgbClr val="FF0000"/>
                </a:solidFill>
              </a:rPr>
              <a:t>gain?</a:t>
            </a:r>
            <a:endParaRPr lang="en-US" dirty="0">
              <a:solidFill>
                <a:srgbClr val="FF0000"/>
              </a:solidFill>
            </a:endParaRP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Transport ( DG?)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Splitting to transport problem?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Explicit methods excluded, need to be implicit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022650"/>
              </p:ext>
            </p:extLst>
          </p:nvPr>
        </p:nvGraphicFramePr>
        <p:xfrm>
          <a:off x="3923928" y="1772816"/>
          <a:ext cx="4431001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Acrobat Document" r:id="rId3" imgW="4209840" imgH="1914525" progId="AcroExch.Document.11">
                  <p:embed/>
                </p:oleObj>
              </mc:Choice>
              <mc:Fallback>
                <p:oleObj name="Acrobat Document" r:id="rId3" imgW="4209840" imgH="1914525" progId="AcroExch.Document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772816"/>
                        <a:ext cx="4431001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31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Pressure equation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Problematic for aspect ratio: </a:t>
            </a:r>
            <a:r>
              <a:rPr lang="en-US" dirty="0" smtClean="0"/>
              <a:t>anisotropy  (MPFA/mimetic(?))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More expensive :</a:t>
            </a:r>
            <a:r>
              <a:rPr lang="en-US" dirty="0" smtClean="0"/>
              <a:t> (Mimic </a:t>
            </a:r>
            <a:r>
              <a:rPr lang="en-US" dirty="0" smtClean="0"/>
              <a:t>3 times </a:t>
            </a:r>
            <a:r>
              <a:rPr lang="en-US" dirty="0" err="1" smtClean="0"/>
              <a:t>dof</a:t>
            </a:r>
            <a:r>
              <a:rPr lang="en-US" dirty="0" smtClean="0"/>
              <a:t>,  2 times </a:t>
            </a:r>
            <a:r>
              <a:rPr lang="en-US" dirty="0" smtClean="0"/>
              <a:t>bandwidth)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Limited experience:  Nonlinear methods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Coupled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Formulation ? (Mixed, mimetic,…)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Stability </a:t>
            </a:r>
            <a:r>
              <a:rPr lang="en-US" dirty="0" smtClean="0"/>
              <a:t>for hyperbolic part: </a:t>
            </a:r>
            <a:r>
              <a:rPr lang="en-US" dirty="0" err="1" smtClean="0"/>
              <a:t>Upwinding</a:t>
            </a:r>
            <a:r>
              <a:rPr lang="en-US" dirty="0" smtClean="0"/>
              <a:t> ?, numerical flux 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Physical effects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Gravity, Capillary pressure, </a:t>
            </a:r>
            <a:r>
              <a:rPr lang="en-US" dirty="0" smtClean="0"/>
              <a:t> wells and dissolution</a:t>
            </a:r>
            <a:endParaRPr lang="en-US" dirty="0" smtClean="0"/>
          </a:p>
          <a:p>
            <a:pPr marL="457200" lvl="1" indent="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MIMETIC,  </a:t>
            </a:r>
            <a:r>
              <a:rPr lang="en-US" dirty="0" smtClean="0"/>
              <a:t>MPFA,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696793"/>
              </p:ext>
            </p:extLst>
          </p:nvPr>
        </p:nvGraphicFramePr>
        <p:xfrm>
          <a:off x="5292080" y="2348880"/>
          <a:ext cx="3096344" cy="105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Acrobat Document" r:id="rId3" imgW="4209840" imgH="1914525" progId="AcroExch.Document.11">
                  <p:embed/>
                </p:oleObj>
              </mc:Choice>
              <mc:Fallback>
                <p:oleObj name="Acrobat Document" r:id="rId3" imgW="4209840" imgH="1914525" progId="AcroExch.Document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348880"/>
                        <a:ext cx="3096344" cy="1053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:\Users\hnil\Documents\BITBUCKET\sim-presentations\figs\grid\NorwegianSea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32014"/>
            <a:ext cx="2952328" cy="7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Parallelization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Communication costs due to need for implicit solver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Difficulty of partitioning due to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Channelized flow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Long horizontal Wells, give  nonlocal connections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Methods using simplexes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Aspect ration imply to </a:t>
            </a:r>
            <a:r>
              <a:rPr lang="en-US" dirty="0" smtClean="0"/>
              <a:t>many</a:t>
            </a:r>
            <a:r>
              <a:rPr lang="en-US" dirty="0" smtClean="0"/>
              <a:t> </a:t>
            </a:r>
            <a:r>
              <a:rPr lang="en-US" dirty="0" smtClean="0"/>
              <a:t>grids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5" name="Picture 4" descr="C:\Users\hnil\Documents\BITBUCKET\sim-presentations\figs\grid\NorwegianSea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49184"/>
            <a:ext cx="4762879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nil\Documents\BITBUCKET\sim-presentations\figs\grid\NorwegianSea-detail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4612"/>
            <a:ext cx="1584176" cy="170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hnil\Documents\BITBUCKET\sim-presentations\figs\grid\saigup-033-K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45948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>
          <a:xfrm>
            <a:off x="323528" y="836712"/>
            <a:ext cx="8431200" cy="51845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Large aspect ratio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Reservoirs: 10 km laterally , 50-200 m vertically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Discontinuities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Permeability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Relative </a:t>
            </a:r>
            <a:r>
              <a:rPr lang="en-US" dirty="0"/>
              <a:t>permeability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apillary </a:t>
            </a:r>
            <a:r>
              <a:rPr lang="en-US" dirty="0"/>
              <a:t>pressure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Grid and model parameter </a:t>
            </a:r>
            <a:r>
              <a:rPr lang="en-US" dirty="0" smtClean="0"/>
              <a:t>are </a:t>
            </a:r>
            <a:r>
              <a:rPr lang="en-US" dirty="0" smtClean="0"/>
              <a:t>strongly </a:t>
            </a:r>
            <a:r>
              <a:rPr lang="en-US" dirty="0"/>
              <a:t>connected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strange </a:t>
            </a:r>
            <a:r>
              <a:rPr lang="en-US" dirty="0"/>
              <a:t>grids, general polyhedral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Coarse </a:t>
            </a:r>
            <a:r>
              <a:rPr lang="en-US" dirty="0" smtClean="0"/>
              <a:t>grid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Grid cells typically 100m laterally , 4  m  vertically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ransport </a:t>
            </a:r>
            <a:r>
              <a:rPr lang="en-US" dirty="0"/>
              <a:t>hyperbolic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Strong coupling between "elliptic" and "hyperbolic" </a:t>
            </a:r>
            <a:r>
              <a:rPr lang="en-US" dirty="0" smtClean="0"/>
              <a:t>variables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Large scale:  gravity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Smaller scale: capillary pressure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Non local connections: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Wells or fast flowing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Parallelization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9684" cy="720080"/>
          </a:xfrm>
        </p:spPr>
        <p:txBody>
          <a:bodyPr/>
          <a:lstStyle/>
          <a:p>
            <a:r>
              <a:rPr lang="en-US" b="1" dirty="0"/>
              <a:t>Our view on specific challenges for reservoir </a:t>
            </a:r>
            <a:r>
              <a:rPr lang="en-US" b="1" dirty="0" smtClean="0"/>
              <a:t>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industry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Upscaling </a:t>
            </a:r>
            <a:r>
              <a:rPr lang="en-US" dirty="0" smtClean="0"/>
              <a:t>using</a:t>
            </a:r>
            <a:r>
              <a:rPr lang="en-US" dirty="0"/>
              <a:t> </a:t>
            </a:r>
            <a:r>
              <a:rPr lang="en-US" dirty="0" smtClean="0"/>
              <a:t>mimetic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Ideas from </a:t>
            </a:r>
            <a:r>
              <a:rPr lang="en-US" dirty="0" err="1"/>
              <a:t>multiscale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 err="1" smtClean="0"/>
              <a:t>Reseroir</a:t>
            </a:r>
            <a:r>
              <a:rPr lang="en-US" dirty="0" smtClean="0"/>
              <a:t> Simulation Toolbox (MRST)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Access to industry </a:t>
            </a:r>
            <a:r>
              <a:rPr lang="en-US" dirty="0" smtClean="0"/>
              <a:t>grids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Simple unstructured grid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Coarsening strategies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Fast </a:t>
            </a:r>
            <a:r>
              <a:rPr lang="en-US" dirty="0"/>
              <a:t>prototyping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used </a:t>
            </a:r>
            <a:r>
              <a:rPr lang="en-US" dirty="0" smtClean="0"/>
              <a:t>from </a:t>
            </a:r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>
          <a:xfrm>
            <a:off x="323528" y="764704"/>
            <a:ext cx="8431200" cy="48965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Research should focus 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Methods </a:t>
            </a:r>
            <a:r>
              <a:rPr lang="en-US" sz="1400" dirty="0"/>
              <a:t>for general </a:t>
            </a:r>
            <a:r>
              <a:rPr lang="en-US" sz="1400" dirty="0" smtClean="0"/>
              <a:t>challenging grid with generic implementation 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M</a:t>
            </a:r>
            <a:r>
              <a:rPr lang="en-US" sz="1400" dirty="0" smtClean="0"/>
              <a:t>ethods which  work for  </a:t>
            </a:r>
            <a:r>
              <a:rPr lang="en-US" sz="1400" dirty="0"/>
              <a:t>elliptic</a:t>
            </a:r>
            <a:r>
              <a:rPr lang="en-US" sz="1400" dirty="0" smtClean="0"/>
              <a:t>, parabolic </a:t>
            </a:r>
            <a:r>
              <a:rPr lang="en-US" sz="1400" dirty="0"/>
              <a:t>and hyperbolic </a:t>
            </a:r>
            <a:r>
              <a:rPr lang="en-US" sz="1400" dirty="0" smtClean="0"/>
              <a:t>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Methods for strongly coupled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Tensor </a:t>
            </a:r>
            <a:r>
              <a:rPr lang="en-US" sz="1400" dirty="0" err="1" smtClean="0"/>
              <a:t>Mobilities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Specific purpose </a:t>
            </a:r>
            <a:r>
              <a:rPr lang="en-US" sz="1400" dirty="0" smtClean="0"/>
              <a:t>simulators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Codes using modern methods for correctly simplified systems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Accept for </a:t>
            </a:r>
            <a:r>
              <a:rPr lang="en-US" sz="1400" dirty="0" smtClean="0"/>
              <a:t>simplifications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In reservoir simulation an fully implicit solve using TPFA and mobility </a:t>
            </a:r>
            <a:r>
              <a:rPr lang="en-US" sz="1400" dirty="0" err="1" smtClean="0"/>
              <a:t>upwinding</a:t>
            </a:r>
            <a:r>
              <a:rPr lang="en-US" sz="1400" dirty="0" smtClean="0"/>
              <a:t> is </a:t>
            </a:r>
            <a:r>
              <a:rPr lang="en-US" sz="1400" dirty="0" err="1" smtClean="0"/>
              <a:t>ofhen</a:t>
            </a:r>
            <a:r>
              <a:rPr lang="en-US" sz="1400" dirty="0" smtClean="0"/>
              <a:t> assumed to be the truth.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Work flows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Simple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Numerical </a:t>
            </a:r>
            <a:r>
              <a:rPr lang="en-US" sz="1400" dirty="0" smtClean="0"/>
              <a:t>(specific) </a:t>
            </a:r>
            <a:r>
              <a:rPr lang="en-US" sz="1400" dirty="0" err="1"/>
              <a:t>upscaled</a:t>
            </a:r>
            <a:r>
              <a:rPr lang="en-US" sz="1400" dirty="0"/>
              <a:t>/reduced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Trusted simulations/"Full physics simulations</a:t>
            </a:r>
            <a:r>
              <a:rPr lang="en-US" sz="1400" dirty="0" smtClean="0"/>
              <a:t>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Open source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Simulators to challenge industry simulators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Implementations of current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Open Data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Real reservoir models as benchmark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9684" cy="720080"/>
          </a:xfrm>
        </p:spPr>
        <p:txBody>
          <a:bodyPr/>
          <a:lstStyle/>
          <a:p>
            <a:r>
              <a:rPr lang="en-US" dirty="0" smtClean="0"/>
              <a:t>Conclusion: What is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862" y="4638679"/>
            <a:ext cx="8231509" cy="1463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440738" cy="914400"/>
          </a:xfrm>
        </p:spPr>
        <p:txBody>
          <a:bodyPr/>
          <a:lstStyle/>
          <a:p>
            <a:pPr eaLnBrk="1" hangingPunct="1"/>
            <a:r>
              <a:rPr lang="en-US" altLang="nb-NO" sz="3200" b="1" noProof="0" dirty="0" err="1" smtClean="0">
                <a:solidFill>
                  <a:srgbClr val="002060"/>
                </a:solidFill>
              </a:rPr>
              <a:t>Matlab</a:t>
            </a:r>
            <a:r>
              <a:rPr lang="en-US" altLang="nb-NO" sz="3200" b="1" noProof="0" dirty="0" smtClean="0">
                <a:solidFill>
                  <a:srgbClr val="002060"/>
                </a:solidFill>
              </a:rPr>
              <a:t> Reservoir Simulation Toolbox - MRST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313" y="1052513"/>
            <a:ext cx="405616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sz="1200" kern="0" dirty="0">
                <a:solidFill>
                  <a:srgbClr val="002060"/>
                </a:solidFill>
                <a:latin typeface="+mn-lt"/>
              </a:rPr>
              <a:t>An </a:t>
            </a:r>
            <a:r>
              <a:rPr lang="nb-NO" sz="1200" i="1" kern="0" dirty="0" err="1">
                <a:solidFill>
                  <a:srgbClr val="002060"/>
                </a:solidFill>
                <a:latin typeface="+mn-lt"/>
              </a:rPr>
              <a:t>open</a:t>
            </a:r>
            <a:r>
              <a:rPr lang="nb-NO" sz="1200" i="1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nb-NO" sz="1200" i="1" kern="0" dirty="0" err="1">
                <a:solidFill>
                  <a:srgbClr val="002060"/>
                </a:solidFill>
                <a:latin typeface="+mn-lt"/>
              </a:rPr>
              <a:t>source</a:t>
            </a:r>
            <a:r>
              <a:rPr lang="nb-NO" sz="1200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nb-NO" sz="1200" kern="0" dirty="0" err="1">
                <a:solidFill>
                  <a:srgbClr val="002060"/>
                </a:solidFill>
                <a:latin typeface="+mn-lt"/>
              </a:rPr>
              <a:t>comprehensive</a:t>
            </a:r>
            <a:r>
              <a:rPr lang="nb-NO" sz="1200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nb-NO" sz="1200" kern="0" dirty="0" err="1">
                <a:solidFill>
                  <a:srgbClr val="002060"/>
                </a:solidFill>
                <a:latin typeface="+mn-lt"/>
              </a:rPr>
              <a:t>set</a:t>
            </a:r>
            <a:r>
              <a:rPr lang="nb-NO" sz="1200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nb-NO" sz="1200" kern="0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nb-NO" sz="1200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nb-NO" sz="1200" kern="0" dirty="0" err="1">
                <a:solidFill>
                  <a:srgbClr val="002060"/>
                </a:solidFill>
                <a:latin typeface="+mn-lt"/>
              </a:rPr>
              <a:t>routines</a:t>
            </a:r>
            <a:r>
              <a:rPr lang="nb-NO" sz="1200" kern="0" dirty="0">
                <a:solidFill>
                  <a:srgbClr val="002060"/>
                </a:solidFill>
                <a:latin typeface="+mn-lt"/>
              </a:rPr>
              <a:t> for </a:t>
            </a:r>
            <a:r>
              <a:rPr lang="nb-NO" sz="1200" kern="0" dirty="0" err="1">
                <a:solidFill>
                  <a:srgbClr val="002060"/>
                </a:solidFill>
                <a:latin typeface="+mn-lt"/>
              </a:rPr>
              <a:t>reading</a:t>
            </a:r>
            <a:r>
              <a:rPr lang="nb-NO" sz="1200" kern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nb-NO" sz="1200" kern="0" dirty="0" err="1">
                <a:solidFill>
                  <a:srgbClr val="002060"/>
                </a:solidFill>
                <a:latin typeface="+mn-lt"/>
              </a:rPr>
              <a:t>visualising</a:t>
            </a:r>
            <a:r>
              <a:rPr lang="nb-NO" sz="1200" kern="0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nb-NO" sz="1200" kern="0" dirty="0" err="1">
                <a:solidFill>
                  <a:srgbClr val="002060"/>
                </a:solidFill>
                <a:latin typeface="+mn-lt"/>
              </a:rPr>
              <a:t>running</a:t>
            </a:r>
            <a:r>
              <a:rPr lang="nb-NO" sz="1200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nb-NO" sz="1200" kern="0" dirty="0" err="1">
                <a:solidFill>
                  <a:srgbClr val="002060"/>
                </a:solidFill>
                <a:latin typeface="+mn-lt"/>
              </a:rPr>
              <a:t>numerical</a:t>
            </a:r>
            <a:r>
              <a:rPr lang="nb-NO" sz="1200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nb-NO" sz="1200" kern="0" dirty="0" err="1">
                <a:solidFill>
                  <a:srgbClr val="002060"/>
                </a:solidFill>
                <a:latin typeface="+mn-lt"/>
              </a:rPr>
              <a:t>simulations</a:t>
            </a:r>
            <a:r>
              <a:rPr lang="nb-NO" sz="1200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nb-NO" sz="1200" kern="0" dirty="0" err="1">
                <a:solidFill>
                  <a:srgbClr val="002060"/>
                </a:solidFill>
                <a:latin typeface="+mn-lt"/>
              </a:rPr>
              <a:t>on</a:t>
            </a:r>
            <a:r>
              <a:rPr lang="nb-NO" sz="1200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nb-NO" sz="1200" kern="0" dirty="0" err="1">
                <a:solidFill>
                  <a:srgbClr val="002060"/>
                </a:solidFill>
                <a:latin typeface="+mn-lt"/>
              </a:rPr>
              <a:t>reservoir</a:t>
            </a:r>
            <a:r>
              <a:rPr lang="nb-NO" sz="1200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nb-NO" sz="1200" kern="0" dirty="0" err="1">
                <a:solidFill>
                  <a:srgbClr val="002060"/>
                </a:solidFill>
                <a:latin typeface="+mn-lt"/>
              </a:rPr>
              <a:t>models</a:t>
            </a:r>
            <a:r>
              <a:rPr lang="nb-NO" sz="1200" kern="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sz="1200" kern="0" dirty="0" err="1">
                <a:solidFill>
                  <a:srgbClr val="002060"/>
                </a:solidFill>
                <a:latin typeface="+mn-lt"/>
              </a:rPr>
              <a:t>Developed</a:t>
            </a:r>
            <a:r>
              <a:rPr lang="nb-NO" sz="1200" kern="0" dirty="0">
                <a:solidFill>
                  <a:srgbClr val="002060"/>
                </a:solidFill>
                <a:latin typeface="+mn-lt"/>
              </a:rPr>
              <a:t> at SINTEF Applied </a:t>
            </a:r>
            <a:r>
              <a:rPr lang="nb-NO" sz="1200" kern="0" dirty="0" err="1">
                <a:solidFill>
                  <a:srgbClr val="002060"/>
                </a:solidFill>
                <a:latin typeface="+mn-lt"/>
              </a:rPr>
              <a:t>Mathematics</a:t>
            </a:r>
            <a:r>
              <a:rPr lang="nb-NO" sz="1200" kern="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sz="1200" kern="0" dirty="0" smtClean="0">
                <a:solidFill>
                  <a:srgbClr val="002060"/>
                </a:solidFill>
              </a:rPr>
              <a:t>MRST </a:t>
            </a:r>
            <a:r>
              <a:rPr lang="nb-NO" sz="1200" kern="0" dirty="0" err="1" smtClean="0">
                <a:solidFill>
                  <a:srgbClr val="002060"/>
                </a:solidFill>
              </a:rPr>
              <a:t>core</a:t>
            </a:r>
            <a:r>
              <a:rPr lang="nb-NO" sz="1200" kern="0" dirty="0" smtClean="0">
                <a:solidFill>
                  <a:srgbClr val="002060"/>
                </a:solidFill>
              </a:rPr>
              <a:t>: grid + </a:t>
            </a:r>
            <a:r>
              <a:rPr lang="nb-NO" sz="1200" kern="0" dirty="0" err="1" smtClean="0">
                <a:solidFill>
                  <a:srgbClr val="002060"/>
                </a:solidFill>
              </a:rPr>
              <a:t>basic</a:t>
            </a:r>
            <a:r>
              <a:rPr lang="nb-NO" sz="1200" kern="0" dirty="0" smtClean="0">
                <a:solidFill>
                  <a:srgbClr val="002060"/>
                </a:solidFill>
              </a:rPr>
              <a:t> </a:t>
            </a:r>
            <a:r>
              <a:rPr lang="nb-NO" sz="1200" kern="0" dirty="0" err="1" smtClean="0">
                <a:solidFill>
                  <a:srgbClr val="002060"/>
                </a:solidFill>
              </a:rPr>
              <a:t>functionality</a:t>
            </a:r>
            <a:endParaRPr lang="nb-NO" sz="1200" kern="0" dirty="0" smtClean="0">
              <a:solidFill>
                <a:srgbClr val="002060"/>
              </a:solidFill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sz="1200" kern="0" dirty="0" err="1" smtClean="0">
                <a:solidFill>
                  <a:srgbClr val="002060"/>
                </a:solidFill>
              </a:rPr>
              <a:t>Add</a:t>
            </a:r>
            <a:r>
              <a:rPr lang="nb-NO" sz="1200" kern="0" dirty="0" err="1">
                <a:solidFill>
                  <a:srgbClr val="002060"/>
                </a:solidFill>
              </a:rPr>
              <a:t>-</a:t>
            </a:r>
            <a:r>
              <a:rPr lang="nb-NO" sz="1200" kern="0" dirty="0" err="1" smtClean="0">
                <a:solidFill>
                  <a:srgbClr val="002060"/>
                </a:solidFill>
              </a:rPr>
              <a:t>on</a:t>
            </a:r>
            <a:r>
              <a:rPr lang="nb-NO" sz="1200" kern="0" dirty="0" smtClean="0">
                <a:solidFill>
                  <a:srgbClr val="002060"/>
                </a:solidFill>
              </a:rPr>
              <a:t> </a:t>
            </a:r>
            <a:r>
              <a:rPr lang="nb-NO" sz="1200" kern="0" dirty="0" err="1" smtClean="0">
                <a:solidFill>
                  <a:srgbClr val="002060"/>
                </a:solidFill>
              </a:rPr>
              <a:t>modules</a:t>
            </a:r>
            <a:r>
              <a:rPr lang="nb-NO" sz="1200" kern="0" dirty="0" smtClean="0">
                <a:solidFill>
                  <a:srgbClr val="002060"/>
                </a:solidFill>
              </a:rPr>
              <a:t>: </a:t>
            </a:r>
            <a:r>
              <a:rPr lang="nb-NO" sz="1200" kern="0" dirty="0" err="1" smtClean="0">
                <a:solidFill>
                  <a:srgbClr val="002060"/>
                </a:solidFill>
              </a:rPr>
              <a:t>discretizations</a:t>
            </a:r>
            <a:r>
              <a:rPr lang="nb-NO" sz="1200" kern="0" dirty="0" smtClean="0">
                <a:solidFill>
                  <a:srgbClr val="002060"/>
                </a:solidFill>
              </a:rPr>
              <a:t> (TPFA, MPFA, </a:t>
            </a:r>
            <a:r>
              <a:rPr lang="nb-NO" sz="1200" kern="0" dirty="0" err="1" smtClean="0">
                <a:solidFill>
                  <a:srgbClr val="002060"/>
                </a:solidFill>
              </a:rPr>
              <a:t>mimetic</a:t>
            </a:r>
            <a:r>
              <a:rPr lang="nb-NO" sz="1200" kern="0" dirty="0" smtClean="0">
                <a:solidFill>
                  <a:srgbClr val="002060"/>
                </a:solidFill>
              </a:rPr>
              <a:t>), </a:t>
            </a:r>
            <a:r>
              <a:rPr lang="nb-NO" sz="1200" kern="0" dirty="0" err="1" smtClean="0">
                <a:solidFill>
                  <a:srgbClr val="002060"/>
                </a:solidFill>
              </a:rPr>
              <a:t>black</a:t>
            </a:r>
            <a:r>
              <a:rPr lang="nb-NO" sz="1200" kern="0" dirty="0" smtClean="0">
                <a:solidFill>
                  <a:srgbClr val="002060"/>
                </a:solidFill>
              </a:rPr>
              <a:t> </a:t>
            </a:r>
            <a:r>
              <a:rPr lang="nb-NO" sz="1200" kern="0" dirty="0" err="1" smtClean="0">
                <a:solidFill>
                  <a:srgbClr val="002060"/>
                </a:solidFill>
              </a:rPr>
              <a:t>oil</a:t>
            </a:r>
            <a:r>
              <a:rPr lang="nb-NO" sz="1200" kern="0" dirty="0" smtClean="0">
                <a:solidFill>
                  <a:srgbClr val="002060"/>
                </a:solidFill>
              </a:rPr>
              <a:t>, </a:t>
            </a:r>
            <a:r>
              <a:rPr lang="nb-NO" sz="1200" kern="0" dirty="0" err="1" smtClean="0">
                <a:solidFill>
                  <a:srgbClr val="002060"/>
                </a:solidFill>
              </a:rPr>
              <a:t>thermal</a:t>
            </a:r>
            <a:r>
              <a:rPr lang="nb-NO" sz="1200" kern="0" dirty="0" smtClean="0">
                <a:solidFill>
                  <a:srgbClr val="002060"/>
                </a:solidFill>
              </a:rPr>
              <a:t>, </a:t>
            </a:r>
            <a:r>
              <a:rPr lang="nb-NO" sz="1200" kern="0" dirty="0" err="1" smtClean="0">
                <a:solidFill>
                  <a:srgbClr val="002060"/>
                </a:solidFill>
              </a:rPr>
              <a:t>upscaling</a:t>
            </a:r>
            <a:r>
              <a:rPr lang="nb-NO" sz="1200" kern="0" dirty="0" smtClean="0">
                <a:solidFill>
                  <a:srgbClr val="002060"/>
                </a:solidFill>
              </a:rPr>
              <a:t>, </a:t>
            </a:r>
            <a:r>
              <a:rPr lang="nb-NO" sz="1200" kern="0" dirty="0" err="1" smtClean="0">
                <a:solidFill>
                  <a:srgbClr val="002060"/>
                </a:solidFill>
              </a:rPr>
              <a:t>coarsening</a:t>
            </a:r>
            <a:r>
              <a:rPr lang="nb-NO" sz="1200" kern="0" dirty="0" smtClean="0">
                <a:solidFill>
                  <a:srgbClr val="002060"/>
                </a:solidFill>
              </a:rPr>
              <a:t>, </a:t>
            </a:r>
            <a:r>
              <a:rPr lang="nb-NO" sz="1200" kern="0" dirty="0" err="1" smtClean="0">
                <a:solidFill>
                  <a:srgbClr val="002060"/>
                </a:solidFill>
              </a:rPr>
              <a:t>multiscale</a:t>
            </a:r>
            <a:r>
              <a:rPr lang="nb-NO" sz="1200" kern="0" dirty="0" smtClean="0">
                <a:solidFill>
                  <a:srgbClr val="002060"/>
                </a:solidFill>
              </a:rPr>
              <a:t>, </a:t>
            </a:r>
            <a:r>
              <a:rPr lang="nb-NO" sz="1200" kern="0" dirty="0" err="1" smtClean="0">
                <a:solidFill>
                  <a:srgbClr val="002060"/>
                </a:solidFill>
              </a:rPr>
              <a:t>flow</a:t>
            </a:r>
            <a:r>
              <a:rPr lang="nb-NO" sz="1200" kern="0" dirty="0" smtClean="0">
                <a:solidFill>
                  <a:srgbClr val="002060"/>
                </a:solidFill>
              </a:rPr>
              <a:t> </a:t>
            </a:r>
            <a:r>
              <a:rPr lang="nb-NO" sz="1200" kern="0" dirty="0" err="1" smtClean="0">
                <a:solidFill>
                  <a:srgbClr val="002060"/>
                </a:solidFill>
              </a:rPr>
              <a:t>diagnostics</a:t>
            </a:r>
            <a:r>
              <a:rPr lang="nb-NO" sz="1200" kern="0" dirty="0" smtClean="0">
                <a:solidFill>
                  <a:srgbClr val="002060"/>
                </a:solidFill>
              </a:rPr>
              <a:t>, CO2 </a:t>
            </a:r>
            <a:r>
              <a:rPr lang="nb-NO" sz="1200" kern="0" dirty="0" err="1" smtClean="0">
                <a:solidFill>
                  <a:srgbClr val="002060"/>
                </a:solidFill>
              </a:rPr>
              <a:t>laboratory</a:t>
            </a:r>
            <a:r>
              <a:rPr lang="nb-NO" sz="1200" kern="0" dirty="0" smtClean="0">
                <a:solidFill>
                  <a:srgbClr val="002060"/>
                </a:solidFill>
              </a:rPr>
              <a:t>,….</a:t>
            </a:r>
            <a:endParaRPr lang="nb-NO" sz="1200" kern="0" dirty="0" smtClean="0">
              <a:solidFill>
                <a:srgbClr val="002060"/>
              </a:solidFill>
              <a:latin typeface="+mn-lt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nb-NO" sz="1200" kern="0" dirty="0" smtClean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defRPr/>
            </a:pPr>
            <a:r>
              <a:rPr lang="nb-NO" sz="1200" b="1" kern="0" dirty="0" err="1">
                <a:solidFill>
                  <a:srgbClr val="002060"/>
                </a:solidFill>
              </a:rPr>
              <a:t>Statistics</a:t>
            </a:r>
            <a:r>
              <a:rPr lang="nb-NO" sz="1200" kern="0" dirty="0">
                <a:solidFill>
                  <a:srgbClr val="002060"/>
                </a:solidFill>
              </a:rPr>
              <a:t>: (</a:t>
            </a:r>
            <a:r>
              <a:rPr lang="nb-NO" sz="1200" kern="0" dirty="0" err="1">
                <a:solidFill>
                  <a:srgbClr val="002060"/>
                </a:solidFill>
              </a:rPr>
              <a:t>release</a:t>
            </a:r>
            <a:r>
              <a:rPr lang="nb-NO" sz="1200" kern="0" dirty="0">
                <a:solidFill>
                  <a:srgbClr val="002060"/>
                </a:solidFill>
              </a:rPr>
              <a:t> 2013b)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sz="1200" kern="0" dirty="0" err="1">
                <a:solidFill>
                  <a:srgbClr val="002060"/>
                </a:solidFill>
              </a:rPr>
              <a:t>Number</a:t>
            </a:r>
            <a:r>
              <a:rPr lang="nb-NO" sz="1200" kern="0" dirty="0">
                <a:solidFill>
                  <a:srgbClr val="002060"/>
                </a:solidFill>
              </a:rPr>
              <a:t> of </a:t>
            </a:r>
            <a:r>
              <a:rPr lang="nb-NO" sz="1200" kern="0" dirty="0" err="1">
                <a:solidFill>
                  <a:srgbClr val="002060"/>
                </a:solidFill>
              </a:rPr>
              <a:t>downloads</a:t>
            </a:r>
            <a:r>
              <a:rPr lang="nb-NO" sz="1200" kern="0" dirty="0">
                <a:solidFill>
                  <a:srgbClr val="002060"/>
                </a:solidFill>
              </a:rPr>
              <a:t>:  ~3000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sz="1200" kern="0" dirty="0" err="1">
                <a:solidFill>
                  <a:srgbClr val="002060"/>
                </a:solidFill>
              </a:rPr>
              <a:t>Number</a:t>
            </a:r>
            <a:r>
              <a:rPr lang="nb-NO" sz="1200" kern="0" dirty="0">
                <a:solidFill>
                  <a:srgbClr val="002060"/>
                </a:solidFill>
              </a:rPr>
              <a:t> of </a:t>
            </a:r>
            <a:r>
              <a:rPr lang="nb-NO" sz="1200" kern="0" dirty="0" err="1">
                <a:solidFill>
                  <a:srgbClr val="002060"/>
                </a:solidFill>
              </a:rPr>
              <a:t>countries</a:t>
            </a:r>
            <a:r>
              <a:rPr lang="nb-NO" sz="1200" kern="0" dirty="0">
                <a:solidFill>
                  <a:srgbClr val="002060"/>
                </a:solidFill>
              </a:rPr>
              <a:t>:     ~120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sz="1200" kern="0" dirty="0" err="1">
                <a:solidFill>
                  <a:srgbClr val="002060"/>
                </a:solidFill>
              </a:rPr>
              <a:t>Number</a:t>
            </a:r>
            <a:r>
              <a:rPr lang="nb-NO" sz="1200" kern="0" dirty="0">
                <a:solidFill>
                  <a:srgbClr val="002060"/>
                </a:solidFill>
              </a:rPr>
              <a:t> og </a:t>
            </a:r>
            <a:r>
              <a:rPr lang="nb-NO" sz="1200" kern="0" dirty="0" err="1">
                <a:solidFill>
                  <a:srgbClr val="002060"/>
                </a:solidFill>
              </a:rPr>
              <a:t>institutions</a:t>
            </a:r>
            <a:r>
              <a:rPr lang="nb-NO" sz="1200" kern="0" dirty="0">
                <a:solidFill>
                  <a:srgbClr val="002060"/>
                </a:solidFill>
              </a:rPr>
              <a:t>: ~</a:t>
            </a:r>
            <a:r>
              <a:rPr lang="nb-NO" sz="1200" kern="0" dirty="0" smtClean="0">
                <a:solidFill>
                  <a:srgbClr val="002060"/>
                </a:solidFill>
              </a:rPr>
              <a:t>1080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nb-NO" sz="1200" kern="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defRPr/>
            </a:pPr>
            <a:endParaRPr lang="nb-NO" sz="1200" kern="0" dirty="0">
              <a:solidFill>
                <a:srgbClr val="002060"/>
              </a:solidFill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1200" dirty="0">
              <a:solidFill>
                <a:srgbClr val="002060"/>
              </a:solidFill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nb-NO" sz="1200" kern="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defRPr/>
            </a:pPr>
            <a:endParaRPr lang="nb-NO" sz="2000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8888" r="15469"/>
          <a:stretch>
            <a:fillRect/>
          </a:stretch>
        </p:blipFill>
        <p:spPr bwMode="auto">
          <a:xfrm>
            <a:off x="4788023" y="1052513"/>
            <a:ext cx="3911799" cy="3456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673299" y="4053335"/>
            <a:ext cx="26611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6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b-NO" sz="1600" dirty="0">
                <a:solidFill>
                  <a:schemeClr val="tx1"/>
                </a:solidFill>
                <a:latin typeface="Arial" charset="0"/>
                <a:hlinkClick r:id="rId4"/>
              </a:rPr>
              <a:t>http://www.sintef.no/MRST/</a:t>
            </a:r>
            <a:endParaRPr lang="en-US" altLang="nb-NO" sz="16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2045" y="5109065"/>
            <a:ext cx="7561262" cy="1008063"/>
            <a:chOff x="611188" y="4149725"/>
            <a:chExt cx="7561262" cy="1023938"/>
          </a:xfrm>
        </p:grpSpPr>
        <p:sp>
          <p:nvSpPr>
            <p:cNvPr id="9" name="Right Arrow 1"/>
            <p:cNvSpPr>
              <a:spLocks noChangeArrowheads="1"/>
            </p:cNvSpPr>
            <p:nvPr/>
          </p:nvSpPr>
          <p:spPr bwMode="auto">
            <a:xfrm>
              <a:off x="679450" y="4737100"/>
              <a:ext cx="7418388" cy="195263"/>
            </a:xfrm>
            <a:prstGeom prst="rightArrow">
              <a:avLst>
                <a:gd name="adj1" fmla="val 50000"/>
                <a:gd name="adj2" fmla="val 82667"/>
              </a:avLst>
            </a:prstGeom>
            <a:solidFill>
              <a:srgbClr val="008000"/>
            </a:solidFill>
            <a:ln w="12700" algn="ctr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611188" y="4149725"/>
              <a:ext cx="2160587" cy="53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nb-NO" sz="1400" b="0" u="none" dirty="0" err="1"/>
                <a:t>Light</a:t>
              </a:r>
              <a:r>
                <a:rPr lang="nb-NO" sz="1400" b="0" u="none" dirty="0"/>
                <a:t> </a:t>
              </a:r>
              <a:r>
                <a:rPr lang="nb-NO" sz="1400" b="0" u="none" dirty="0" err="1"/>
                <a:t>weight</a:t>
              </a:r>
              <a:r>
                <a:rPr lang="nb-NO" sz="1400" b="0" u="none" dirty="0"/>
                <a:t>/</a:t>
              </a:r>
            </a:p>
            <a:p>
              <a:pPr eaLnBrk="1" hangingPunct="1"/>
              <a:r>
                <a:rPr lang="nb-NO" sz="1400" b="0" u="none" dirty="0" err="1"/>
                <a:t>special</a:t>
              </a:r>
              <a:r>
                <a:rPr lang="nb-NO" sz="1400" b="0" u="none" dirty="0"/>
                <a:t> purpose</a:t>
              </a:r>
              <a:endParaRPr lang="en-US" sz="1400" b="0" u="none" dirty="0"/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011863" y="4165600"/>
              <a:ext cx="2160587" cy="53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nb-NO" sz="1400" b="0" u="none" dirty="0"/>
                <a:t>Black </a:t>
              </a:r>
              <a:r>
                <a:rPr lang="nb-NO" sz="1400" b="0" u="none" dirty="0" err="1"/>
                <a:t>box</a:t>
              </a:r>
              <a:r>
                <a:rPr lang="nb-NO" sz="1400" b="0" u="none" dirty="0"/>
                <a:t>/</a:t>
              </a:r>
            </a:p>
            <a:p>
              <a:pPr eaLnBrk="1" hangingPunct="1"/>
              <a:r>
                <a:rPr lang="nb-NO" sz="1400" b="0" u="none" dirty="0"/>
                <a:t>general purpose</a:t>
              </a:r>
              <a:endParaRPr lang="en-US" sz="1400" b="0" u="none" dirty="0"/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2411413" y="4835525"/>
              <a:ext cx="38893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nb-NO" sz="1600" b="0" u="none" dirty="0" err="1">
                  <a:solidFill>
                    <a:srgbClr val="008000"/>
                  </a:solidFill>
                </a:rPr>
                <a:t>complexity</a:t>
              </a:r>
              <a:r>
                <a:rPr lang="nb-NO" sz="1600" b="0" u="none" dirty="0">
                  <a:solidFill>
                    <a:srgbClr val="008000"/>
                  </a:solidFill>
                </a:rPr>
                <a:t>/ </a:t>
              </a:r>
              <a:r>
                <a:rPr lang="nb-NO" sz="1600" b="0" u="none" dirty="0" err="1">
                  <a:solidFill>
                    <a:srgbClr val="008000"/>
                  </a:solidFill>
                </a:rPr>
                <a:t>computational</a:t>
              </a:r>
              <a:r>
                <a:rPr lang="nb-NO" sz="1600" b="0" u="none" dirty="0">
                  <a:solidFill>
                    <a:srgbClr val="008000"/>
                  </a:solidFill>
                </a:rPr>
                <a:t> </a:t>
              </a:r>
              <a:r>
                <a:rPr lang="nb-NO" sz="1600" b="0" u="none" dirty="0" err="1">
                  <a:solidFill>
                    <a:srgbClr val="008000"/>
                  </a:solidFill>
                </a:rPr>
                <a:t>complexity</a:t>
              </a:r>
              <a:endParaRPr lang="nb-NO" sz="1600" b="0" u="none" dirty="0">
                <a:solidFill>
                  <a:srgbClr val="008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9552" y="4638679"/>
            <a:ext cx="424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Main idea:</a:t>
            </a:r>
            <a:r>
              <a:rPr lang="en-GB" dirty="0" smtClean="0"/>
              <a:t>  flexibility and rapid prototyping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1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advanced operator splitting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3845CBB-5B46-4C91-A6EC-11DC3F51AB9B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97" y="1694249"/>
            <a:ext cx="4884611" cy="12601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07798"/>
            <a:ext cx="2450021" cy="5606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6" y="4915393"/>
            <a:ext cx="2628329" cy="5606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10" y="4913779"/>
            <a:ext cx="1788224" cy="560642"/>
          </a:xfrm>
          <a:prstGeom prst="rect">
            <a:avLst/>
          </a:prstGeom>
        </p:spPr>
      </p:pic>
      <p:pic>
        <p:nvPicPr>
          <p:cNvPr id="7170" name="Picture 2" descr="C:\Users\hnil\Documents\SVN\simlatex_foredrag\PRINCETON-workshop-2010\figs\advectiv_ve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03" y="3391126"/>
            <a:ext cx="1341437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nil\Documents\SVN\simlatex_foredrag\PRINCETON-workshop-2010\figs\convection_ve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79" y="3432968"/>
            <a:ext cx="1322387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nil\Documents\SVN\simlatex_foredrag\PRINCETON-workshop-2010\figs\total_ve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13" y="3436144"/>
            <a:ext cx="1316037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Vertical equilibrium calculations: inventory</a:t>
            </a:r>
            <a:endParaRPr lang="en-US" noProof="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1"/>
            <a:ext cx="5064124" cy="491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06571" y="1124744"/>
            <a:ext cx="331236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Phase model: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i</a:t>
            </a:r>
            <a:r>
              <a:rPr lang="en-GB" sz="1600" dirty="0" smtClean="0"/>
              <a:t>ncompressible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compressible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dissolution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Relative permeability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harp interface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capillary fringe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d</a:t>
            </a:r>
            <a:r>
              <a:rPr lang="en-GB" sz="1600" dirty="0" smtClean="0"/>
              <a:t>etailed hysteric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u</a:t>
            </a:r>
            <a:r>
              <a:rPr lang="en-GB" sz="1600" dirty="0" err="1" smtClean="0"/>
              <a:t>pscaling</a:t>
            </a:r>
            <a:r>
              <a:rPr lang="en-GB" sz="1600" dirty="0" smtClean="0"/>
              <a:t> of subscale variations</a:t>
            </a:r>
            <a:endParaRPr lang="en-GB" sz="1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53" y="3726160"/>
            <a:ext cx="3018234" cy="232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98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6415088"/>
            <a:ext cx="5143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A6F6F65-AB49-4618-84AC-C5C0F010971E}" type="slidenum">
              <a:rPr lang="en-GB" altLang="en-US" smtClean="0">
                <a:solidFill>
                  <a:srgbClr val="FFFFFF"/>
                </a:solidFill>
                <a:latin typeface="SINTEF" pitchFamily="2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altLang="en-US" smtClean="0">
              <a:solidFill>
                <a:srgbClr val="FFFFFF"/>
              </a:solidFill>
              <a:latin typeface="SINTEF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276324" y="4725144"/>
            <a:ext cx="5951860" cy="1224136"/>
          </a:xfrm>
          <a:solidFill>
            <a:schemeClr val="accent4">
              <a:lumMod val="20000"/>
              <a:lumOff val="80000"/>
            </a:schemeClr>
          </a:solidFill>
          <a:ln cmpd="dbl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indent="-2571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noProof="0" dirty="0" smtClean="0"/>
              <a:t>Depth-integrated models are highly efficient and sufficiently accurate to predict long-term plume migration</a:t>
            </a:r>
          </a:p>
          <a:p>
            <a:pPr indent="-2571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noProof="0" dirty="0" smtClean="0"/>
              <a:t>Often more accurate than unresolved 3D simulations</a:t>
            </a:r>
          </a:p>
          <a:p>
            <a:pPr indent="-257175">
              <a:buFont typeface="Arial" pitchFamily="34" charset="0"/>
              <a:buChar char="•"/>
              <a:defRPr/>
            </a:pPr>
            <a:r>
              <a:rPr lang="en-US" altLang="en-US" noProof="0" dirty="0">
                <a:solidFill>
                  <a:srgbClr val="00447C"/>
                </a:solidFill>
              </a:rPr>
              <a:t>Gravity dominated flow highly sensitive to small changes in top surface </a:t>
            </a:r>
          </a:p>
          <a:p>
            <a:pPr indent="-2571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noProof="0" dirty="0" smtClean="0"/>
          </a:p>
        </p:txBody>
      </p:sp>
      <p:pic>
        <p:nvPicPr>
          <p:cNvPr id="11269" name="Picture 9" descr="sleipner-seism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979613"/>
            <a:ext cx="10541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sleipner-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92150"/>
            <a:ext cx="1116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Sleipner-simul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908050"/>
            <a:ext cx="72882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itle 7"/>
          <p:cNvSpPr>
            <a:spLocks noGrp="1"/>
          </p:cNvSpPr>
          <p:nvPr>
            <p:ph type="title" idx="4294967295"/>
          </p:nvPr>
        </p:nvSpPr>
        <p:spPr>
          <a:xfrm>
            <a:off x="322462" y="188640"/>
            <a:ext cx="7453113" cy="648072"/>
          </a:xfrm>
        </p:spPr>
        <p:txBody>
          <a:bodyPr/>
          <a:lstStyle/>
          <a:p>
            <a:pPr eaLnBrk="1" hangingPunct="1"/>
            <a:r>
              <a:rPr lang="en-US" altLang="en-US" b="1" noProof="0" dirty="0" smtClean="0"/>
              <a:t>Simulation of </a:t>
            </a:r>
            <a:r>
              <a:rPr lang="en-US" altLang="en-US" b="1" noProof="0" dirty="0" err="1" smtClean="0"/>
              <a:t>Sleipner</a:t>
            </a:r>
            <a:r>
              <a:rPr lang="en-US" altLang="en-US" b="1" noProof="0" dirty="0" smtClean="0"/>
              <a:t> Layer 9</a:t>
            </a:r>
            <a:endParaRPr lang="en-US" altLang="en-US" noProof="0" dirty="0" smtClean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300733" y="4218806"/>
            <a:ext cx="1462956" cy="4175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cmpd="dbl">
            <a:solidFill>
              <a:schemeClr val="tx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defRPr/>
            </a:pPr>
            <a:r>
              <a:rPr lang="en-US" sz="2000" dirty="0" smtClean="0"/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3506457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369344" y="1412776"/>
            <a:ext cx="84312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  <a:defRPr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  <a:defRPr sz="12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  <a:defRPr sz="12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Relperm</a:t>
            </a:r>
            <a:r>
              <a:rPr lang="en-GB" dirty="0" smtClean="0"/>
              <a:t> </a:t>
            </a:r>
            <a:r>
              <a:rPr lang="en-GB" dirty="0" err="1" smtClean="0"/>
              <a:t>upscaling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D138C4E9-EE12-4CE0-8FBD-03B9D8F66FA8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4" y="1412776"/>
            <a:ext cx="8001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2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idx="22"/>
          </p:nvPr>
        </p:nvSpPr>
        <p:spPr>
          <a:xfrm>
            <a:off x="357188" y="188913"/>
            <a:ext cx="8429625" cy="642937"/>
          </a:xfrm>
        </p:spPr>
        <p:txBody>
          <a:bodyPr/>
          <a:lstStyle/>
          <a:p>
            <a:r>
              <a:rPr lang="nb-NO" sz="3200" b="1" dirty="0" smtClean="0"/>
              <a:t> </a:t>
            </a:r>
            <a:r>
              <a:rPr lang="nb-NO" sz="3200" b="1" dirty="0" err="1" smtClean="0"/>
              <a:t>Fully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implicit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code</a:t>
            </a:r>
            <a:endParaRPr lang="en-US" sz="3200" b="1" dirty="0" smtClean="0"/>
          </a:p>
        </p:txBody>
      </p:sp>
      <p:sp>
        <p:nvSpPr>
          <p:cNvPr id="18441" name="Rectangle 28"/>
          <p:cNvSpPr>
            <a:spLocks noChangeArrowheads="1"/>
          </p:cNvSpPr>
          <p:nvPr/>
        </p:nvSpPr>
        <p:spPr bwMode="auto">
          <a:xfrm>
            <a:off x="344488" y="836613"/>
            <a:ext cx="57404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sz="2000" dirty="0" err="1">
                <a:solidFill>
                  <a:srgbClr val="00447C"/>
                </a:solidFill>
                <a:latin typeface="SINTEF"/>
              </a:rPr>
              <a:t>Based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 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on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 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automatic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 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differentiation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 for 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autoamtic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 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generation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 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of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 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Jacobians</a:t>
            </a:r>
            <a:endParaRPr lang="nb-NO" sz="2000" dirty="0">
              <a:solidFill>
                <a:srgbClr val="00447C"/>
              </a:solidFill>
              <a:latin typeface="SINTEF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sz="2000" dirty="0">
                <a:solidFill>
                  <a:srgbClr val="00447C"/>
                </a:solidFill>
                <a:latin typeface="SINTEF"/>
              </a:rPr>
              <a:t>Gradients 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obtained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 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through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 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adjoint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 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simulations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 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sz="2000" dirty="0" err="1">
                <a:solidFill>
                  <a:srgbClr val="00447C"/>
                </a:solidFill>
                <a:latin typeface="SINTEF"/>
              </a:rPr>
              <a:t>Current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 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models</a:t>
            </a:r>
            <a:endParaRPr lang="nb-NO" sz="2000" dirty="0">
              <a:solidFill>
                <a:srgbClr val="00447C"/>
              </a:solidFill>
              <a:latin typeface="SINTEF"/>
            </a:endParaRPr>
          </a:p>
          <a:p>
            <a:pPr marL="638175" lvl="1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sz="2000" dirty="0">
                <a:solidFill>
                  <a:srgbClr val="00447C"/>
                </a:solidFill>
                <a:latin typeface="SINTEF"/>
              </a:rPr>
              <a:t>Oil/water (+ polymer/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surfactant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)</a:t>
            </a:r>
          </a:p>
          <a:p>
            <a:pPr marL="638175" lvl="1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sz="2000" dirty="0">
                <a:solidFill>
                  <a:srgbClr val="00447C"/>
                </a:solidFill>
                <a:latin typeface="SINTEF"/>
              </a:rPr>
              <a:t>Oil/gas </a:t>
            </a:r>
          </a:p>
          <a:p>
            <a:pPr marL="638175" lvl="1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sz="2000" dirty="0">
                <a:solidFill>
                  <a:srgbClr val="00447C"/>
                </a:solidFill>
                <a:latin typeface="SINTEF"/>
              </a:rPr>
              <a:t>3-phase 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black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 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oil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 (live </a:t>
            </a:r>
            <a:r>
              <a:rPr lang="nb-NO" sz="2000" dirty="0" err="1">
                <a:solidFill>
                  <a:srgbClr val="00447C"/>
                </a:solidFill>
                <a:latin typeface="SINTEF"/>
              </a:rPr>
              <a:t>oil</a:t>
            </a:r>
            <a:r>
              <a:rPr lang="nb-NO" sz="2000" dirty="0">
                <a:solidFill>
                  <a:srgbClr val="00447C"/>
                </a:solidFill>
                <a:latin typeface="SINTEF"/>
              </a:rPr>
              <a:t>/dry gas)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defRPr/>
            </a:pPr>
            <a:r>
              <a:rPr lang="nb-NO" sz="2000" dirty="0">
                <a:solidFill>
                  <a:srgbClr val="00447C"/>
                </a:solidFill>
                <a:latin typeface="SINTEF"/>
              </a:rPr>
              <a:t>	</a:t>
            </a:r>
          </a:p>
        </p:txBody>
      </p:sp>
      <p:sp>
        <p:nvSpPr>
          <p:cNvPr id="12292" name="Rounded Rectangle 3"/>
          <p:cNvSpPr>
            <a:spLocks noChangeArrowheads="1"/>
          </p:cNvSpPr>
          <p:nvPr/>
        </p:nvSpPr>
        <p:spPr bwMode="auto">
          <a:xfrm>
            <a:off x="323850" y="771525"/>
            <a:ext cx="5329238" cy="2613025"/>
          </a:xfrm>
          <a:prstGeom prst="roundRect">
            <a:avLst>
              <a:gd name="adj" fmla="val 6139"/>
            </a:avLst>
          </a:prstGeom>
          <a:noFill/>
          <a:ln w="19050" algn="ctr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>
              <a:solidFill>
                <a:srgbClr val="000000"/>
              </a:solidFill>
              <a:latin typeface="SINTEF" pitchFamily="2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3850" y="-674688"/>
            <a:ext cx="9001125" cy="6884988"/>
            <a:chOff x="323528" y="-675456"/>
            <a:chExt cx="9001447" cy="6886104"/>
          </a:xfrm>
        </p:grpSpPr>
        <p:pic>
          <p:nvPicPr>
            <p:cNvPr id="61442" name="Picture 2" descr="C:\Documents and Settings\steink\My Documents\data\MODELO_VOADOR_ECLIPSE\model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357" r="22031" b="20654"/>
            <a:stretch/>
          </p:blipFill>
          <p:spPr bwMode="auto">
            <a:xfrm>
              <a:off x="5256067" y="-675456"/>
              <a:ext cx="3924440" cy="43599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298" name="Group 1"/>
            <p:cNvGrpSpPr>
              <a:grpSpLocks/>
            </p:cNvGrpSpPr>
            <p:nvPr/>
          </p:nvGrpSpPr>
          <p:grpSpPr bwMode="auto">
            <a:xfrm>
              <a:off x="323528" y="3975965"/>
              <a:ext cx="3096344" cy="1685283"/>
              <a:chOff x="323850" y="3251410"/>
              <a:chExt cx="2879725" cy="1633538"/>
            </a:xfrm>
          </p:grpSpPr>
          <p:sp>
            <p:nvSpPr>
              <p:cNvPr id="32" name="Rounded Rectangle 3"/>
              <p:cNvSpPr>
                <a:spLocks noChangeArrowheads="1"/>
              </p:cNvSpPr>
              <p:nvPr/>
            </p:nvSpPr>
            <p:spPr bwMode="auto">
              <a:xfrm>
                <a:off x="323850" y="3252097"/>
                <a:ext cx="2879160" cy="1632886"/>
              </a:xfrm>
              <a:prstGeom prst="roundRect">
                <a:avLst>
                  <a:gd name="adj" fmla="val 481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9050" algn="ctr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rgbClr val="000000"/>
                  </a:solidFill>
                  <a:latin typeface="SINTEF"/>
                </a:endParaRPr>
              </a:p>
            </p:txBody>
          </p:sp>
          <p:sp>
            <p:nvSpPr>
              <p:cNvPr id="12320" name="Rectangle 28"/>
              <p:cNvSpPr>
                <a:spLocks noChangeArrowheads="1"/>
              </p:cNvSpPr>
              <p:nvPr/>
            </p:nvSpPr>
            <p:spPr bwMode="auto">
              <a:xfrm>
                <a:off x="323850" y="3336925"/>
                <a:ext cx="2879725" cy="1402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180975" indent="-180975">
                  <a:lnSpc>
                    <a:spcPct val="80000"/>
                  </a:lnSpc>
                  <a:spcBef>
                    <a:spcPct val="20000"/>
                  </a:spcBef>
                  <a:buClr>
                    <a:srgbClr val="FF9900"/>
                  </a:buClr>
                  <a:buFont typeface="Wingdings" pitchFamily="2" charset="2"/>
                  <a:buChar char="§"/>
                </a:pPr>
                <a:r>
                  <a:rPr lang="nb-NO" sz="2000">
                    <a:solidFill>
                      <a:srgbClr val="00447C"/>
                    </a:solidFill>
                    <a:latin typeface="SINTEF" pitchFamily="2" charset="0"/>
                  </a:rPr>
                  <a:t>Benchmarked against commercial simulator on real field black oil model</a:t>
                </a:r>
              </a:p>
              <a:p>
                <a:pPr marL="180975" indent="-180975">
                  <a:lnSpc>
                    <a:spcPct val="80000"/>
                  </a:lnSpc>
                  <a:spcBef>
                    <a:spcPct val="20000"/>
                  </a:spcBef>
                  <a:buClr>
                    <a:srgbClr val="FF9900"/>
                  </a:buClr>
                  <a:buFont typeface="Wingdings" pitchFamily="2" charset="2"/>
                  <a:buChar char="§"/>
                </a:pPr>
                <a:r>
                  <a:rPr lang="nb-NO" sz="2000">
                    <a:solidFill>
                      <a:srgbClr val="00447C"/>
                    </a:solidFill>
                    <a:latin typeface="SINTEF" pitchFamily="2" charset="0"/>
                  </a:rPr>
                  <a:t>~20 years of historic data</a:t>
                </a:r>
              </a:p>
              <a:p>
                <a:pPr marL="180975" indent="-180975">
                  <a:lnSpc>
                    <a:spcPct val="80000"/>
                  </a:lnSpc>
                  <a:spcBef>
                    <a:spcPct val="20000"/>
                  </a:spcBef>
                  <a:buClr>
                    <a:srgbClr val="FF9900"/>
                  </a:buClr>
                  <a:buFont typeface="Wingdings" pitchFamily="2" charset="2"/>
                  <a:buChar char="§"/>
                </a:pPr>
                <a:r>
                  <a:rPr lang="nb-NO" sz="2000">
                    <a:solidFill>
                      <a:srgbClr val="00447C"/>
                    </a:solidFill>
                    <a:latin typeface="SINTEF" pitchFamily="2" charset="0"/>
                  </a:rPr>
                  <a:t>Virtually identical results </a:t>
                </a:r>
              </a:p>
            </p:txBody>
          </p:sp>
        </p:grpSp>
        <p:grpSp>
          <p:nvGrpSpPr>
            <p:cNvPr id="12299" name="Group 5"/>
            <p:cNvGrpSpPr>
              <a:grpSpLocks/>
            </p:cNvGrpSpPr>
            <p:nvPr/>
          </p:nvGrpSpPr>
          <p:grpSpPr bwMode="auto">
            <a:xfrm>
              <a:off x="3492500" y="3573016"/>
              <a:ext cx="5832475" cy="2637632"/>
              <a:chOff x="3492500" y="3384550"/>
              <a:chExt cx="5832475" cy="2637632"/>
            </a:xfrm>
          </p:grpSpPr>
          <p:pic>
            <p:nvPicPr>
              <p:cNvPr id="12300" name="Picture 4" descr="C:\Documents and Settings\steink\My Documents\MATLAB\projects\voador\Presentation\pbhp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97" r="4286" b="46606"/>
              <a:stretch>
                <a:fillRect/>
              </a:stretch>
            </p:blipFill>
            <p:spPr bwMode="auto">
              <a:xfrm>
                <a:off x="3636963" y="3384550"/>
                <a:ext cx="5688012" cy="2564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1" name="Picture 5" descr="C:\Documents and Settings\steink\My Documents\MATLAB\projects\voador\Presentation\pbhp3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150" y="3392488"/>
                <a:ext cx="2471738" cy="1116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7956501" y="3645310"/>
                <a:ext cx="504843" cy="1444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956501" y="4724985"/>
                <a:ext cx="504843" cy="1444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956501" y="5733210"/>
                <a:ext cx="504843" cy="1444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003645" y="3500824"/>
                <a:ext cx="504843" cy="1444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48113" y="4724985"/>
                <a:ext cx="504843" cy="1444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148113" y="5733210"/>
                <a:ext cx="504843" cy="1444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480073" y="3797735"/>
                <a:ext cx="323862" cy="5509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480073" y="4894875"/>
                <a:ext cx="323862" cy="5509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480073" y="5342622"/>
                <a:ext cx="323862" cy="5509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671685" y="5342622"/>
                <a:ext cx="323862" cy="5509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833616" y="4847242"/>
                <a:ext cx="166693" cy="5509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779639" y="3716759"/>
                <a:ext cx="166693" cy="5509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4" name="TextBox 4"/>
              <p:cNvSpPr txBox="1">
                <a:spLocks noChangeArrowheads="1"/>
              </p:cNvSpPr>
              <p:nvPr/>
            </p:nvSpPr>
            <p:spPr bwMode="auto">
              <a:xfrm rot="-5400000">
                <a:off x="3183731" y="4571207"/>
                <a:ext cx="1139825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NTEF" pitchFamily="2" charset="0"/>
                    <a:cs typeface="SINTEF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NTEF" pitchFamily="2" charset="0"/>
                    <a:cs typeface="SINTEF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NTEF" pitchFamily="2" charset="0"/>
                    <a:cs typeface="SINTEF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NTEF" pitchFamily="2" charset="0"/>
                    <a:cs typeface="SINTEF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NTEF" pitchFamily="2" charset="0"/>
                    <a:cs typeface="SINTEF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NTEF" pitchFamily="2" charset="0"/>
                    <a:cs typeface="SINTEF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NTEF" pitchFamily="2" charset="0"/>
                    <a:cs typeface="SINTEF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NTEF" pitchFamily="2" charset="0"/>
                    <a:cs typeface="SINTEF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NTEF" pitchFamily="2" charset="0"/>
                    <a:cs typeface="SINTEF" pitchFamily="2" charset="0"/>
                  </a:defRPr>
                </a:lvl9pPr>
              </a:lstStyle>
              <a:p>
                <a:pPr eaLnBrk="1" hangingPunct="1"/>
                <a:r>
                  <a:rPr lang="nb-NO" sz="1400">
                    <a:solidFill>
                      <a:srgbClr val="000000"/>
                    </a:solidFill>
                  </a:rPr>
                  <a:t>Commercial</a:t>
                </a:r>
              </a:p>
              <a:p>
                <a:pPr eaLnBrk="1" hangingPunct="1"/>
                <a:r>
                  <a:rPr lang="nb-NO" sz="1400">
                    <a:solidFill>
                      <a:srgbClr val="000000"/>
                    </a:solidFill>
                  </a:rPr>
                  <a:t>MRST</a:t>
                </a:r>
                <a:endParaRPr lang="en-US" sz="14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315" name="Straight Connector 13"/>
              <p:cNvCxnSpPr>
                <a:cxnSpLocks noChangeShapeType="1"/>
              </p:cNvCxnSpPr>
              <p:nvPr/>
            </p:nvCxnSpPr>
            <p:spPr bwMode="auto">
              <a:xfrm flipV="1">
                <a:off x="3871913" y="5376863"/>
                <a:ext cx="0" cy="2682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3655810" y="5361675"/>
                <a:ext cx="0" cy="26674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33" name="Rectangle 32"/>
              <p:cNvSpPr/>
              <p:nvPr/>
            </p:nvSpPr>
            <p:spPr>
              <a:xfrm>
                <a:off x="3779639" y="5733210"/>
                <a:ext cx="215908" cy="2889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588027" y="5806247"/>
                <a:ext cx="215908" cy="2159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784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2"/>
          <p:cNvSpPr>
            <a:spLocks noGrp="1"/>
          </p:cNvSpPr>
          <p:nvPr>
            <p:ph type="body" idx="22"/>
          </p:nvPr>
        </p:nvSpPr>
        <p:spPr>
          <a:xfrm>
            <a:off x="357188" y="188913"/>
            <a:ext cx="8429625" cy="642937"/>
          </a:xfrm>
        </p:spPr>
        <p:txBody>
          <a:bodyPr/>
          <a:lstStyle/>
          <a:p>
            <a:r>
              <a:rPr lang="nb-NO" altLang="en-US" b="1" smtClean="0"/>
              <a:t>Numerical Example (Black oil)</a:t>
            </a:r>
            <a:endParaRPr lang="en-US" altLang="en-US" b="1" smtClean="0"/>
          </a:p>
        </p:txBody>
      </p:sp>
      <p:sp>
        <p:nvSpPr>
          <p:cNvPr id="18441" name="Rectangle 28"/>
          <p:cNvSpPr>
            <a:spLocks noChangeArrowheads="1"/>
          </p:cNvSpPr>
          <p:nvPr/>
        </p:nvSpPr>
        <p:spPr bwMode="auto">
          <a:xfrm>
            <a:off x="344488" y="836613"/>
            <a:ext cx="516413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5725">
              <a:spcBef>
                <a:spcPct val="20000"/>
              </a:spcBef>
              <a:buClr>
                <a:srgbClr val="00ADEF"/>
              </a:buClr>
              <a:defRPr/>
            </a:pPr>
            <a:r>
              <a:rPr lang="nb-NO" b="1" dirty="0">
                <a:solidFill>
                  <a:srgbClr val="00447C"/>
                </a:solidFill>
                <a:latin typeface="SINTEF" pitchFamily="2" charset="0"/>
              </a:rPr>
              <a:t>SPE9 – 3 </a:t>
            </a:r>
            <a:r>
              <a:rPr lang="nb-NO" b="1" dirty="0" err="1">
                <a:solidFill>
                  <a:srgbClr val="00447C"/>
                </a:solidFill>
                <a:latin typeface="SINTEF" pitchFamily="2" charset="0"/>
              </a:rPr>
              <a:t>phase</a:t>
            </a:r>
            <a:r>
              <a:rPr lang="nb-NO" b="1" dirty="0">
                <a:solidFill>
                  <a:srgbClr val="00447C"/>
                </a:solidFill>
                <a:latin typeface="SINTEF" pitchFamily="2" charset="0"/>
              </a:rPr>
              <a:t> black-</a:t>
            </a:r>
            <a:r>
              <a:rPr lang="nb-NO" b="1" dirty="0" err="1">
                <a:solidFill>
                  <a:srgbClr val="00447C"/>
                </a:solidFill>
                <a:latin typeface="SINTEF" pitchFamily="2" charset="0"/>
              </a:rPr>
              <a:t>oil</a:t>
            </a:r>
            <a:endParaRPr lang="nb-NO" b="1" dirty="0">
              <a:solidFill>
                <a:srgbClr val="00447C"/>
              </a:solidFill>
              <a:latin typeface="SINTEF"/>
              <a:sym typeface="Wingdings 3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dirty="0">
                <a:solidFill>
                  <a:srgbClr val="00447C"/>
                </a:solidFill>
                <a:latin typeface="SINTEF"/>
              </a:rPr>
              <a:t>1 water </a:t>
            </a:r>
            <a:r>
              <a:rPr lang="nb-NO" dirty="0" err="1">
                <a:solidFill>
                  <a:srgbClr val="00447C"/>
                </a:solidFill>
                <a:latin typeface="SINTEF"/>
              </a:rPr>
              <a:t>injector</a:t>
            </a:r>
            <a:r>
              <a:rPr lang="nb-NO" dirty="0">
                <a:solidFill>
                  <a:srgbClr val="00447C"/>
                </a:solidFill>
                <a:latin typeface="SINTEF"/>
              </a:rPr>
              <a:t>, rate-</a:t>
            </a:r>
            <a:r>
              <a:rPr lang="nb-NO" dirty="0" err="1">
                <a:solidFill>
                  <a:srgbClr val="00447C"/>
                </a:solidFill>
                <a:latin typeface="SINTEF"/>
              </a:rPr>
              <a:t>controlled</a:t>
            </a:r>
            <a:r>
              <a:rPr lang="nb-NO" dirty="0">
                <a:solidFill>
                  <a:srgbClr val="00447C"/>
                </a:solidFill>
                <a:latin typeface="SINTEF"/>
              </a:rPr>
              <a:t> – </a:t>
            </a:r>
            <a:r>
              <a:rPr lang="nb-NO" dirty="0" err="1">
                <a:solidFill>
                  <a:srgbClr val="00447C"/>
                </a:solidFill>
                <a:latin typeface="SINTEF"/>
              </a:rPr>
              <a:t>switches</a:t>
            </a:r>
            <a:r>
              <a:rPr lang="nb-NO" dirty="0">
                <a:solidFill>
                  <a:srgbClr val="00447C"/>
                </a:solidFill>
                <a:latin typeface="SINTEF"/>
              </a:rPr>
              <a:t> to </a:t>
            </a:r>
            <a:r>
              <a:rPr lang="nb-NO" dirty="0" err="1">
                <a:solidFill>
                  <a:srgbClr val="00447C"/>
                </a:solidFill>
                <a:latin typeface="SINTEF"/>
              </a:rPr>
              <a:t>bhp</a:t>
            </a:r>
            <a:endParaRPr lang="nb-NO" dirty="0">
              <a:solidFill>
                <a:srgbClr val="00447C"/>
              </a:solidFill>
              <a:latin typeface="SINTEF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dirty="0">
                <a:solidFill>
                  <a:srgbClr val="00447C"/>
                </a:solidFill>
                <a:latin typeface="SINTEF"/>
              </a:rPr>
              <a:t> 25 producers, oil-rate </a:t>
            </a:r>
            <a:r>
              <a:rPr lang="nb-NO" dirty="0" err="1">
                <a:solidFill>
                  <a:srgbClr val="00447C"/>
                </a:solidFill>
                <a:latin typeface="SINTEF"/>
              </a:rPr>
              <a:t>controlled</a:t>
            </a:r>
            <a:r>
              <a:rPr lang="nb-NO" dirty="0">
                <a:solidFill>
                  <a:srgbClr val="00447C"/>
                </a:solidFill>
                <a:latin typeface="SINTEF"/>
              </a:rPr>
              <a:t> – most </a:t>
            </a:r>
            <a:r>
              <a:rPr lang="nb-NO" dirty="0" err="1">
                <a:solidFill>
                  <a:srgbClr val="00447C"/>
                </a:solidFill>
                <a:latin typeface="SINTEF"/>
              </a:rPr>
              <a:t>switch</a:t>
            </a:r>
            <a:r>
              <a:rPr lang="nb-NO" dirty="0">
                <a:solidFill>
                  <a:srgbClr val="00447C"/>
                </a:solidFill>
                <a:latin typeface="SINTEF"/>
              </a:rPr>
              <a:t> to </a:t>
            </a:r>
            <a:r>
              <a:rPr lang="nb-NO" dirty="0" err="1">
                <a:solidFill>
                  <a:srgbClr val="00447C"/>
                </a:solidFill>
                <a:latin typeface="SINTEF"/>
              </a:rPr>
              <a:t>bhp</a:t>
            </a:r>
            <a:endParaRPr lang="nb-NO" dirty="0">
              <a:solidFill>
                <a:srgbClr val="00447C"/>
              </a:solidFill>
              <a:latin typeface="SINTEF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dirty="0" err="1">
                <a:solidFill>
                  <a:srgbClr val="00447C"/>
                </a:solidFill>
                <a:latin typeface="SINTEF"/>
              </a:rPr>
              <a:t>Appearance</a:t>
            </a:r>
            <a:r>
              <a:rPr lang="nb-NO" dirty="0">
                <a:solidFill>
                  <a:srgbClr val="00447C"/>
                </a:solidFill>
                <a:latin typeface="SINTEF"/>
              </a:rPr>
              <a:t> </a:t>
            </a:r>
            <a:r>
              <a:rPr lang="nb-NO" dirty="0" err="1">
                <a:solidFill>
                  <a:srgbClr val="00447C"/>
                </a:solidFill>
                <a:latin typeface="SINTEF"/>
              </a:rPr>
              <a:t>of</a:t>
            </a:r>
            <a:r>
              <a:rPr lang="nb-NO" dirty="0">
                <a:solidFill>
                  <a:srgbClr val="00447C"/>
                </a:solidFill>
                <a:latin typeface="SINTEF"/>
              </a:rPr>
              <a:t> </a:t>
            </a:r>
            <a:r>
              <a:rPr lang="nb-NO" dirty="0" err="1">
                <a:solidFill>
                  <a:srgbClr val="00447C"/>
                </a:solidFill>
                <a:latin typeface="SINTEF"/>
              </a:rPr>
              <a:t>free</a:t>
            </a:r>
            <a:r>
              <a:rPr lang="nb-NO" dirty="0">
                <a:solidFill>
                  <a:srgbClr val="00447C"/>
                </a:solidFill>
                <a:latin typeface="SINTEF"/>
              </a:rPr>
              <a:t> gas due to </a:t>
            </a:r>
            <a:r>
              <a:rPr lang="nb-NO" dirty="0" err="1">
                <a:solidFill>
                  <a:srgbClr val="00447C"/>
                </a:solidFill>
                <a:latin typeface="SINTEF"/>
              </a:rPr>
              <a:t>pressure</a:t>
            </a:r>
            <a:r>
              <a:rPr lang="nb-NO" dirty="0">
                <a:solidFill>
                  <a:srgbClr val="00447C"/>
                </a:solidFill>
                <a:latin typeface="SINTEF"/>
              </a:rPr>
              <a:t> </a:t>
            </a:r>
            <a:r>
              <a:rPr lang="nb-NO" dirty="0" err="1">
                <a:solidFill>
                  <a:srgbClr val="00447C"/>
                </a:solidFill>
                <a:latin typeface="SINTEF"/>
              </a:rPr>
              <a:t>drop</a:t>
            </a:r>
            <a:endParaRPr lang="nb-NO" dirty="0">
              <a:solidFill>
                <a:srgbClr val="00447C"/>
              </a:solidFill>
              <a:latin typeface="SINTEF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dirty="0" err="1">
                <a:solidFill>
                  <a:srgbClr val="00447C"/>
                </a:solidFill>
                <a:latin typeface="SINTEF"/>
              </a:rPr>
              <a:t>Almost</a:t>
            </a:r>
            <a:r>
              <a:rPr lang="nb-NO" dirty="0">
                <a:solidFill>
                  <a:srgbClr val="00447C"/>
                </a:solidFill>
                <a:latin typeface="SINTEF"/>
              </a:rPr>
              <a:t> </a:t>
            </a:r>
            <a:r>
              <a:rPr lang="nb-NO" dirty="0" err="1">
                <a:solidFill>
                  <a:srgbClr val="00447C"/>
                </a:solidFill>
                <a:latin typeface="SINTEF"/>
              </a:rPr>
              <a:t>perfect</a:t>
            </a:r>
            <a:r>
              <a:rPr lang="nb-NO" dirty="0">
                <a:solidFill>
                  <a:srgbClr val="00447C"/>
                </a:solidFill>
                <a:latin typeface="SINTEF"/>
              </a:rPr>
              <a:t> match </a:t>
            </a:r>
            <a:r>
              <a:rPr lang="nb-NO" dirty="0" err="1">
                <a:solidFill>
                  <a:srgbClr val="00447C"/>
                </a:solidFill>
                <a:latin typeface="SINTEF"/>
              </a:rPr>
              <a:t>between</a:t>
            </a:r>
            <a:r>
              <a:rPr lang="nb-NO" dirty="0">
                <a:solidFill>
                  <a:srgbClr val="00447C"/>
                </a:solidFill>
                <a:latin typeface="SINTEF"/>
              </a:rPr>
              <a:t> MRST and </a:t>
            </a:r>
            <a:r>
              <a:rPr lang="nb-NO" dirty="0" err="1">
                <a:solidFill>
                  <a:srgbClr val="00447C"/>
                </a:solidFill>
                <a:latin typeface="SINTEF"/>
              </a:rPr>
              <a:t>commercial</a:t>
            </a:r>
            <a:r>
              <a:rPr lang="nb-NO" dirty="0">
                <a:solidFill>
                  <a:srgbClr val="00447C"/>
                </a:solidFill>
                <a:latin typeface="SINTEF"/>
              </a:rPr>
              <a:t> simulator</a:t>
            </a:r>
          </a:p>
        </p:txBody>
      </p:sp>
      <p:sp>
        <p:nvSpPr>
          <p:cNvPr id="49" name="Rounded Rectangle 3"/>
          <p:cNvSpPr>
            <a:spLocks noChangeArrowheads="1"/>
          </p:cNvSpPr>
          <p:nvPr/>
        </p:nvSpPr>
        <p:spPr bwMode="auto">
          <a:xfrm>
            <a:off x="323850" y="771525"/>
            <a:ext cx="5184775" cy="1763713"/>
          </a:xfrm>
          <a:prstGeom prst="roundRect">
            <a:avLst>
              <a:gd name="adj" fmla="val 6139"/>
            </a:avLst>
          </a:prstGeom>
          <a:noFill/>
          <a:ln w="19050" algn="ctr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2533" name="Picture 3" descr="C:\Documents and Settings\steink\My Documents\MATLAB\MRST\modules\ad-fi\examples\experimental\SPE9\model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-26988"/>
            <a:ext cx="446405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C:\Documents and Settings\steink\My Documents\MATLAB\MRST\modules\ad-fi\examples\experimental\SPE9\ORAT - PROD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3500438"/>
            <a:ext cx="3576638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C:\Documents and Settings\steink\My Documents\MATLAB\MRST\modules\ad-fi\examples\experimental\SPE9\ORAT - PROD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3500438"/>
            <a:ext cx="35512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5" descr="C:\Documents and Settings\steink\My Documents\MATLAB\MRST\modules\ad-fi\examples\experimental\SPE9\ORAT - PROD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500438"/>
            <a:ext cx="3576638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1"/>
          <p:cNvSpPr>
            <a:spLocks noChangeArrowheads="1"/>
          </p:cNvSpPr>
          <p:nvPr/>
        </p:nvSpPr>
        <p:spPr bwMode="auto">
          <a:xfrm>
            <a:off x="323850" y="3132138"/>
            <a:ext cx="3140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/>
            <a:r>
              <a:rPr lang="nb-NO" altLang="en-US" b="1">
                <a:solidFill>
                  <a:srgbClr val="00447C"/>
                </a:solidFill>
                <a:latin typeface="SINTEF" pitchFamily="2" charset="0"/>
              </a:rPr>
              <a:t>Oil rates at producers 1, 3 and 4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727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323850" y="692150"/>
            <a:ext cx="280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/>
            <a:r>
              <a:rPr lang="nb-NO" altLang="en-US" b="1">
                <a:solidFill>
                  <a:srgbClr val="00447C"/>
                </a:solidFill>
                <a:latin typeface="SINTEF" pitchFamily="2" charset="0"/>
              </a:rPr>
              <a:t>GOR at a producer 1, 3 and 4</a:t>
            </a:r>
            <a:endParaRPr lang="en-US" altLang="en-US" b="1"/>
          </a:p>
        </p:txBody>
      </p:sp>
      <p:pic>
        <p:nvPicPr>
          <p:cNvPr id="23555" name="Picture 2" descr="C:\Documents and Settings\steink\My Documents\MATLAB\MRST\modules\ad-fi\examples\experimental\SPE9\GOR - PROD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028700"/>
            <a:ext cx="33909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C:\Documents and Settings\steink\My Documents\MATLAB\MRST\modules\ad-fi\examples\experimental\SPE9\GOR - PROD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028700"/>
            <a:ext cx="3430587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:\Documents and Settings\steink\My Documents\MATLAB\MRST\modules\ad-fi\examples\experimental\SPE9\GOR - PROD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16000"/>
            <a:ext cx="342423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323850" y="3419475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/>
            <a:r>
              <a:rPr lang="nb-NO" altLang="en-US" b="1">
                <a:solidFill>
                  <a:srgbClr val="00447C"/>
                </a:solidFill>
                <a:latin typeface="SINTEF" pitchFamily="2" charset="0"/>
              </a:rPr>
              <a:t>BHP at producers 1, 3 and 4</a:t>
            </a:r>
            <a:endParaRPr lang="en-US" altLang="en-US" b="1"/>
          </a:p>
        </p:txBody>
      </p:sp>
      <p:pic>
        <p:nvPicPr>
          <p:cNvPr id="23559" name="Picture 6" descr="C:\Documents and Settings\steink\My Documents\MATLAB\MRST\modules\ad-fi\examples\experimental\SPE9\WBHP - PROD2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716338"/>
            <a:ext cx="3363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 descr="C:\Documents and Settings\steink\My Documents\MATLAB\MRST\modules\ad-fi\examples\experimental\SPE9\WBHP - PROD4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3714750"/>
            <a:ext cx="3363913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 descr="C:\Documents and Settings\steink\My Documents\MATLAB\MRST\modules\ad-fi\examples\experimental\SPE9\WBHP - PROD5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721100"/>
            <a:ext cx="3354388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Placeholder 2"/>
          <p:cNvSpPr txBox="1">
            <a:spLocks/>
          </p:cNvSpPr>
          <p:nvPr/>
        </p:nvSpPr>
        <p:spPr bwMode="auto">
          <a:xfrm>
            <a:off x="357188" y="188913"/>
            <a:ext cx="84296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lang="nb-NO" altLang="en-US" sz="2800" b="1">
                <a:solidFill>
                  <a:srgbClr val="00447C"/>
                </a:solidFill>
                <a:latin typeface="SINTEF" pitchFamily="2" charset="0"/>
              </a:rPr>
              <a:t>Numerical Example (Black oil)</a:t>
            </a:r>
            <a:endParaRPr lang="en-US" altLang="en-US" sz="2800" b="1">
              <a:solidFill>
                <a:srgbClr val="00447C"/>
              </a:solidFill>
              <a:latin typeface="SINT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ChangeArrowheads="1"/>
          </p:cNvSpPr>
          <p:nvPr/>
        </p:nvSpPr>
        <p:spPr bwMode="auto">
          <a:xfrm>
            <a:off x="4643438" y="3013075"/>
            <a:ext cx="431800" cy="1239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Rectangle 15"/>
          <p:cNvSpPr>
            <a:spLocks noChangeArrowheads="1"/>
          </p:cNvSpPr>
          <p:nvPr/>
        </p:nvSpPr>
        <p:spPr bwMode="auto">
          <a:xfrm>
            <a:off x="7667625" y="2901950"/>
            <a:ext cx="1152525" cy="550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6350"/>
            <a:ext cx="8440738" cy="914400"/>
          </a:xfrm>
        </p:spPr>
        <p:txBody>
          <a:bodyPr/>
          <a:lstStyle/>
          <a:p>
            <a:pPr eaLnBrk="1" hangingPunct="1"/>
            <a:r>
              <a:rPr lang="nb-NO" b="1" dirty="0" err="1" smtClean="0"/>
              <a:t>Background</a:t>
            </a:r>
            <a:r>
              <a:rPr lang="nb-NO" b="1" dirty="0" smtClean="0"/>
              <a:t>: time-</a:t>
            </a:r>
            <a:r>
              <a:rPr lang="nb-NO" b="1" dirty="0" err="1" smtClean="0"/>
              <a:t>of</a:t>
            </a:r>
            <a:r>
              <a:rPr lang="nb-NO" b="1" dirty="0" smtClean="0"/>
              <a:t>-</a:t>
            </a:r>
            <a:r>
              <a:rPr lang="nb-NO" b="1" dirty="0" err="1" smtClean="0"/>
              <a:t>flight</a:t>
            </a:r>
            <a:r>
              <a:rPr lang="nb-NO" b="1" dirty="0" smtClean="0"/>
              <a:t> (TOF) and tracer </a:t>
            </a:r>
            <a:r>
              <a:rPr lang="nb-NO" b="1" dirty="0" err="1" smtClean="0"/>
              <a:t>equations</a:t>
            </a:r>
            <a:endParaRPr lang="en-US" b="1" i="1" dirty="0" smtClean="0"/>
          </a:p>
        </p:txBody>
      </p:sp>
      <p:sp>
        <p:nvSpPr>
          <p:cNvPr id="16389" name="Rounded Rectangle 3"/>
          <p:cNvSpPr>
            <a:spLocks noChangeArrowheads="1"/>
          </p:cNvSpPr>
          <p:nvPr/>
        </p:nvSpPr>
        <p:spPr bwMode="auto">
          <a:xfrm>
            <a:off x="395288" y="1628775"/>
            <a:ext cx="4032250" cy="4200525"/>
          </a:xfrm>
          <a:prstGeom prst="roundRect">
            <a:avLst>
              <a:gd name="adj" fmla="val 3352"/>
            </a:avLst>
          </a:prstGeom>
          <a:noFill/>
          <a:ln w="19050" algn="ctr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323850" y="692150"/>
            <a:ext cx="8424863" cy="1368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 eaLnBrk="1" hangingPunct="1">
              <a:buFontTx/>
              <a:buNone/>
              <a:defRPr/>
            </a:pPr>
            <a:r>
              <a:rPr lang="nb-NO" kern="0" dirty="0" smtClean="0">
                <a:solidFill>
                  <a:srgbClr val="00447C"/>
                </a:solidFill>
              </a:rPr>
              <a:t>In </a:t>
            </a:r>
            <a:r>
              <a:rPr lang="nb-NO" kern="0" dirty="0" err="1" smtClean="0">
                <a:solidFill>
                  <a:srgbClr val="00447C"/>
                </a:solidFill>
              </a:rPr>
              <a:t>this</a:t>
            </a:r>
            <a:r>
              <a:rPr lang="nb-NO" kern="0" dirty="0" smtClean="0">
                <a:solidFill>
                  <a:srgbClr val="00447C"/>
                </a:solidFill>
              </a:rPr>
              <a:t> </a:t>
            </a:r>
            <a:r>
              <a:rPr lang="nb-NO" kern="0" dirty="0" err="1" smtClean="0">
                <a:solidFill>
                  <a:srgbClr val="00447C"/>
                </a:solidFill>
              </a:rPr>
              <a:t>context</a:t>
            </a:r>
            <a:r>
              <a:rPr lang="nb-NO" kern="0" dirty="0" smtClean="0">
                <a:solidFill>
                  <a:srgbClr val="00447C"/>
                </a:solidFill>
              </a:rPr>
              <a:t>: TOF and </a:t>
            </a:r>
            <a:r>
              <a:rPr lang="nb-NO" kern="0" dirty="0" err="1">
                <a:solidFill>
                  <a:srgbClr val="00447C"/>
                </a:solidFill>
              </a:rPr>
              <a:t>stationary</a:t>
            </a:r>
            <a:r>
              <a:rPr lang="nb-NO" kern="0" dirty="0">
                <a:solidFill>
                  <a:srgbClr val="00447C"/>
                </a:solidFill>
              </a:rPr>
              <a:t> </a:t>
            </a:r>
            <a:r>
              <a:rPr lang="nb-NO" kern="0" dirty="0" smtClean="0">
                <a:solidFill>
                  <a:srgbClr val="00447C"/>
                </a:solidFill>
              </a:rPr>
              <a:t>tracer </a:t>
            </a:r>
            <a:r>
              <a:rPr lang="nb-NO" kern="0" dirty="0" err="1" smtClean="0">
                <a:solidFill>
                  <a:srgbClr val="00447C"/>
                </a:solidFill>
              </a:rPr>
              <a:t>equations</a:t>
            </a:r>
            <a:r>
              <a:rPr lang="nb-NO" kern="0" dirty="0" smtClean="0">
                <a:solidFill>
                  <a:srgbClr val="00447C"/>
                </a:solidFill>
              </a:rPr>
              <a:t> </a:t>
            </a:r>
            <a:r>
              <a:rPr lang="nb-NO" kern="0" dirty="0" err="1" smtClean="0">
                <a:solidFill>
                  <a:srgbClr val="00447C"/>
                </a:solidFill>
              </a:rPr>
              <a:t>are</a:t>
            </a:r>
            <a:r>
              <a:rPr lang="nb-NO" kern="0" dirty="0" smtClean="0">
                <a:solidFill>
                  <a:srgbClr val="00447C"/>
                </a:solidFill>
              </a:rPr>
              <a:t> </a:t>
            </a:r>
            <a:r>
              <a:rPr lang="nb-NO" kern="0" dirty="0" err="1" smtClean="0">
                <a:solidFill>
                  <a:srgbClr val="00447C"/>
                </a:solidFill>
              </a:rPr>
              <a:t>solved</a:t>
            </a:r>
            <a:r>
              <a:rPr lang="nb-NO" kern="0" dirty="0" smtClean="0">
                <a:solidFill>
                  <a:srgbClr val="00447C"/>
                </a:solidFill>
              </a:rPr>
              <a:t> </a:t>
            </a:r>
            <a:r>
              <a:rPr lang="nb-NO" kern="0" dirty="0" err="1" smtClean="0">
                <a:solidFill>
                  <a:srgbClr val="00447C"/>
                </a:solidFill>
              </a:rPr>
              <a:t>efficiently</a:t>
            </a:r>
            <a:r>
              <a:rPr lang="nb-NO" kern="0" dirty="0" smtClean="0">
                <a:solidFill>
                  <a:srgbClr val="00447C"/>
                </a:solidFill>
              </a:rPr>
              <a:t> </a:t>
            </a:r>
            <a:r>
              <a:rPr lang="nb-NO" kern="0" dirty="0" err="1" smtClean="0">
                <a:solidFill>
                  <a:srgbClr val="00447C"/>
                </a:solidFill>
              </a:rPr>
              <a:t>after</a:t>
            </a:r>
            <a:r>
              <a:rPr lang="nb-NO" kern="0" dirty="0" smtClean="0">
                <a:solidFill>
                  <a:srgbClr val="00447C"/>
                </a:solidFill>
              </a:rPr>
              <a:t> a single </a:t>
            </a:r>
            <a:r>
              <a:rPr lang="nb-NO" kern="0" dirty="0" err="1" smtClean="0">
                <a:solidFill>
                  <a:srgbClr val="00447C"/>
                </a:solidFill>
              </a:rPr>
              <a:t>flow</a:t>
            </a:r>
            <a:r>
              <a:rPr lang="nb-NO" kern="0" dirty="0" smtClean="0">
                <a:solidFill>
                  <a:srgbClr val="00447C"/>
                </a:solidFill>
              </a:rPr>
              <a:t> (</a:t>
            </a:r>
            <a:r>
              <a:rPr lang="nb-NO" kern="0" dirty="0" err="1" smtClean="0">
                <a:solidFill>
                  <a:srgbClr val="00447C"/>
                </a:solidFill>
              </a:rPr>
              <a:t>pressure</a:t>
            </a:r>
            <a:r>
              <a:rPr lang="nb-NO" kern="0" dirty="0" smtClean="0">
                <a:solidFill>
                  <a:srgbClr val="00447C"/>
                </a:solidFill>
              </a:rPr>
              <a:t>) </a:t>
            </a:r>
            <a:r>
              <a:rPr lang="nb-NO" kern="0" dirty="0" err="1" smtClean="0">
                <a:solidFill>
                  <a:srgbClr val="00447C"/>
                </a:solidFill>
              </a:rPr>
              <a:t>solve</a:t>
            </a:r>
            <a:r>
              <a:rPr lang="nb-NO" kern="0" dirty="0" smtClean="0">
                <a:solidFill>
                  <a:srgbClr val="00447C"/>
                </a:solidFill>
              </a:rPr>
              <a:t>:</a:t>
            </a:r>
            <a:endParaRPr lang="en-US" kern="0" dirty="0" smtClean="0">
              <a:solidFill>
                <a:srgbClr val="00447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" y="1628775"/>
            <a:ext cx="39322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">
              <a:defRPr/>
            </a:pPr>
            <a:r>
              <a:rPr lang="nb-NO" kern="0" dirty="0">
                <a:solidFill>
                  <a:srgbClr val="00447C"/>
                </a:solidFill>
                <a:latin typeface="+mn-lt"/>
              </a:rPr>
              <a:t>TOF: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the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times it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takes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for a </a:t>
            </a:r>
            <a:r>
              <a:rPr lang="nb-NO" i="1" kern="0" dirty="0" err="1">
                <a:solidFill>
                  <a:srgbClr val="00447C"/>
                </a:solidFill>
                <a:latin typeface="+mn-lt"/>
              </a:rPr>
              <a:t>particle</a:t>
            </a:r>
            <a:r>
              <a:rPr lang="nb-NO" i="1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to travel from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kern="0" dirty="0" err="1">
                <a:solidFill>
                  <a:srgbClr val="00447C"/>
                </a:solidFill>
                <a:latin typeface="+mn-lt"/>
              </a:rPr>
              <a:t>injector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to a given location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kern="0" dirty="0">
                <a:solidFill>
                  <a:srgbClr val="00447C"/>
                </a:solidFill>
                <a:latin typeface="+mn-lt"/>
              </a:rPr>
              <a:t>a given location to a producer </a:t>
            </a:r>
            <a:endParaRPr lang="en-US" dirty="0">
              <a:solidFill>
                <a:srgbClr val="00447C"/>
              </a:solidFill>
              <a:latin typeface="+mn-lt"/>
            </a:endParaRPr>
          </a:p>
        </p:txBody>
      </p:sp>
      <p:sp>
        <p:nvSpPr>
          <p:cNvPr id="16392" name="Rounded Rectangle 3"/>
          <p:cNvSpPr>
            <a:spLocks noChangeArrowheads="1"/>
          </p:cNvSpPr>
          <p:nvPr/>
        </p:nvSpPr>
        <p:spPr bwMode="auto">
          <a:xfrm>
            <a:off x="4787900" y="1628775"/>
            <a:ext cx="4032250" cy="4200525"/>
          </a:xfrm>
          <a:prstGeom prst="roundRect">
            <a:avLst>
              <a:gd name="adj" fmla="val 3352"/>
            </a:avLst>
          </a:prstGeom>
          <a:noFill/>
          <a:ln w="19050" algn="ctr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Rectangle 14"/>
          <p:cNvSpPr/>
          <p:nvPr/>
        </p:nvSpPr>
        <p:spPr>
          <a:xfrm>
            <a:off x="4887913" y="1628775"/>
            <a:ext cx="39322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">
              <a:defRPr/>
            </a:pPr>
            <a:r>
              <a:rPr lang="nb-NO" kern="0" dirty="0" err="1">
                <a:solidFill>
                  <a:srgbClr val="00447C"/>
                </a:solidFill>
                <a:latin typeface="+mn-lt"/>
              </a:rPr>
              <a:t>Stationary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tracer: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portion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of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volume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that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i="1" kern="0" dirty="0" err="1">
                <a:solidFill>
                  <a:srgbClr val="00447C"/>
                </a:solidFill>
                <a:latin typeface="+mn-lt"/>
              </a:rPr>
              <a:t>eventually</a:t>
            </a:r>
            <a:r>
              <a:rPr lang="nb-NO" i="1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will</a:t>
            </a:r>
            <a:endParaRPr lang="nb-NO" kern="0" dirty="0">
              <a:solidFill>
                <a:srgbClr val="00447C"/>
              </a:solidFill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kern="0" dirty="0" err="1">
                <a:solidFill>
                  <a:srgbClr val="00447C"/>
                </a:solidFill>
                <a:latin typeface="+mn-lt"/>
              </a:rPr>
              <a:t>arrive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at a given producer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kern="0" dirty="0" err="1">
                <a:solidFill>
                  <a:srgbClr val="00447C"/>
                </a:solidFill>
                <a:latin typeface="+mn-lt"/>
              </a:rPr>
              <a:t>come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from a given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injector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</a:t>
            </a:r>
            <a:endParaRPr lang="en-US" dirty="0">
              <a:solidFill>
                <a:srgbClr val="00447C"/>
              </a:solidFill>
              <a:latin typeface="+mn-lt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3203575" y="5205413"/>
            <a:ext cx="1152525" cy="55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7596188" y="5181600"/>
            <a:ext cx="1152525" cy="55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6" name="Picture 2" descr="C:\Documents and Settings\steink\Desktop\Norne ATW\lfigs\gullfaks-tof-bw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14638"/>
            <a:ext cx="3148012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" descr="C:\Documents and Settings\steink\Desktop\Norne ATW\lfigs\gullfaks-floode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2852738"/>
            <a:ext cx="32194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9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450"/>
            <a:ext cx="8440738" cy="914400"/>
          </a:xfrm>
        </p:spPr>
        <p:txBody>
          <a:bodyPr/>
          <a:lstStyle/>
          <a:p>
            <a:pPr eaLnBrk="1" hangingPunct="1"/>
            <a:r>
              <a:rPr lang="nb-NO" b="1" dirty="0" smtClean="0"/>
              <a:t>Diagnostics </a:t>
            </a:r>
            <a:r>
              <a:rPr lang="nb-NO" b="1" dirty="0" err="1" smtClean="0"/>
              <a:t>based</a:t>
            </a:r>
            <a:r>
              <a:rPr lang="nb-NO" b="1" dirty="0" smtClean="0"/>
              <a:t> </a:t>
            </a:r>
            <a:r>
              <a:rPr lang="nb-NO" b="1" dirty="0" err="1" smtClean="0"/>
              <a:t>on</a:t>
            </a:r>
            <a:r>
              <a:rPr lang="nb-NO" b="1" dirty="0" smtClean="0"/>
              <a:t> time-</a:t>
            </a:r>
            <a:r>
              <a:rPr lang="nb-NO" b="1" dirty="0" err="1" smtClean="0"/>
              <a:t>of</a:t>
            </a:r>
            <a:r>
              <a:rPr lang="nb-NO" b="1" dirty="0" smtClean="0"/>
              <a:t>-</a:t>
            </a:r>
            <a:r>
              <a:rPr lang="nb-NO" b="1" dirty="0" err="1" smtClean="0"/>
              <a:t>flight</a:t>
            </a:r>
            <a:r>
              <a:rPr lang="nb-NO" b="1" dirty="0" smtClean="0"/>
              <a:t> (TOF) and </a:t>
            </a:r>
            <a:r>
              <a:rPr lang="nb-NO" b="1" dirty="0" err="1" smtClean="0"/>
              <a:t>tracers</a:t>
            </a:r>
            <a:endParaRPr lang="en-US" b="1" i="1" dirty="0" smtClean="0"/>
          </a:p>
        </p:txBody>
      </p:sp>
      <p:sp>
        <p:nvSpPr>
          <p:cNvPr id="15363" name="Rounded Rectangle 3"/>
          <p:cNvSpPr>
            <a:spLocks noChangeArrowheads="1"/>
          </p:cNvSpPr>
          <p:nvPr/>
        </p:nvSpPr>
        <p:spPr bwMode="auto">
          <a:xfrm>
            <a:off x="395288" y="908050"/>
            <a:ext cx="8497887" cy="1296988"/>
          </a:xfrm>
          <a:prstGeom prst="roundRect">
            <a:avLst>
              <a:gd name="adj" fmla="val 8218"/>
            </a:avLst>
          </a:prstGeom>
          <a:noFill/>
          <a:ln w="19050" algn="ctr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8313" y="908050"/>
            <a:ext cx="6407150" cy="1230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 eaLnBrk="1" hangingPunct="1">
              <a:buFontTx/>
              <a:buNone/>
              <a:defRPr/>
            </a:pPr>
            <a:r>
              <a:rPr lang="en-US" b="1" kern="0" dirty="0" smtClean="0">
                <a:solidFill>
                  <a:srgbClr val="00447C"/>
                </a:solidFill>
              </a:rPr>
              <a:t>Efficient ranking of </a:t>
            </a:r>
            <a:r>
              <a:rPr lang="en-US" b="1" kern="0" dirty="0" err="1" smtClean="0">
                <a:solidFill>
                  <a:srgbClr val="00447C"/>
                </a:solidFill>
              </a:rPr>
              <a:t>geomodels</a:t>
            </a:r>
            <a:endParaRPr lang="en-US" b="1" kern="0" dirty="0" smtClean="0">
              <a:solidFill>
                <a:srgbClr val="00447C"/>
              </a:solidFill>
            </a:endParaRPr>
          </a:p>
          <a:p>
            <a:pPr marL="180975" indent="-180975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kern="0" dirty="0" err="1" smtClean="0">
                <a:solidFill>
                  <a:srgbClr val="00447C"/>
                </a:solidFill>
              </a:rPr>
              <a:t>Reduce</a:t>
            </a:r>
            <a:r>
              <a:rPr lang="nb-NO" kern="0" dirty="0" smtClean="0">
                <a:solidFill>
                  <a:srgbClr val="00447C"/>
                </a:solidFill>
              </a:rPr>
              <a:t> </a:t>
            </a:r>
            <a:r>
              <a:rPr lang="nb-NO" kern="0" dirty="0" err="1" smtClean="0">
                <a:solidFill>
                  <a:srgbClr val="00447C"/>
                </a:solidFill>
              </a:rPr>
              <a:t>ensamble</a:t>
            </a:r>
            <a:r>
              <a:rPr lang="nb-NO" kern="0" dirty="0" smtClean="0">
                <a:solidFill>
                  <a:srgbClr val="00447C"/>
                </a:solidFill>
              </a:rPr>
              <a:t> prior to (</a:t>
            </a:r>
            <a:r>
              <a:rPr lang="nb-NO" kern="0" dirty="0" err="1" smtClean="0">
                <a:solidFill>
                  <a:srgbClr val="00447C"/>
                </a:solidFill>
              </a:rPr>
              <a:t>upscaling</a:t>
            </a:r>
            <a:r>
              <a:rPr lang="nb-NO" kern="0" dirty="0" smtClean="0">
                <a:solidFill>
                  <a:srgbClr val="00447C"/>
                </a:solidFill>
              </a:rPr>
              <a:t> and) full </a:t>
            </a:r>
            <a:r>
              <a:rPr lang="nb-NO" kern="0" dirty="0" err="1" smtClean="0">
                <a:solidFill>
                  <a:srgbClr val="00447C"/>
                </a:solidFill>
              </a:rPr>
              <a:t>simulation</a:t>
            </a:r>
            <a:endParaRPr lang="nb-NO" kern="0" dirty="0" smtClean="0">
              <a:solidFill>
                <a:srgbClr val="00447C"/>
              </a:solidFill>
            </a:endParaRPr>
          </a:p>
          <a:p>
            <a:pPr marL="180975" indent="-180975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kern="0" dirty="0" err="1" smtClean="0">
                <a:solidFill>
                  <a:srgbClr val="00447C"/>
                </a:solidFill>
              </a:rPr>
              <a:t>Need</a:t>
            </a:r>
            <a:r>
              <a:rPr lang="nb-NO" kern="0" dirty="0" smtClean="0">
                <a:solidFill>
                  <a:srgbClr val="00447C"/>
                </a:solidFill>
              </a:rPr>
              <a:t> </a:t>
            </a:r>
            <a:r>
              <a:rPr lang="nb-NO" kern="0" dirty="0" err="1" smtClean="0">
                <a:solidFill>
                  <a:srgbClr val="00447C"/>
                </a:solidFill>
              </a:rPr>
              <a:t>measures</a:t>
            </a:r>
            <a:r>
              <a:rPr lang="nb-NO" kern="0" dirty="0" smtClean="0">
                <a:solidFill>
                  <a:srgbClr val="00447C"/>
                </a:solidFill>
              </a:rPr>
              <a:t> </a:t>
            </a:r>
            <a:r>
              <a:rPr lang="nb-NO" kern="0" dirty="0" err="1" smtClean="0">
                <a:solidFill>
                  <a:srgbClr val="00447C"/>
                </a:solidFill>
              </a:rPr>
              <a:t>that</a:t>
            </a:r>
            <a:r>
              <a:rPr lang="nb-NO" kern="0" dirty="0" smtClean="0">
                <a:solidFill>
                  <a:srgbClr val="00447C"/>
                </a:solidFill>
              </a:rPr>
              <a:t> </a:t>
            </a:r>
            <a:r>
              <a:rPr lang="nb-NO" kern="0" dirty="0" err="1" smtClean="0">
                <a:solidFill>
                  <a:srgbClr val="00447C"/>
                </a:solidFill>
              </a:rPr>
              <a:t>correlate</a:t>
            </a:r>
            <a:r>
              <a:rPr lang="nb-NO" kern="0" dirty="0" smtClean="0">
                <a:solidFill>
                  <a:srgbClr val="00447C"/>
                </a:solidFill>
              </a:rPr>
              <a:t> </a:t>
            </a:r>
            <a:r>
              <a:rPr lang="nb-NO" kern="0" dirty="0" err="1" smtClean="0">
                <a:solidFill>
                  <a:srgbClr val="00447C"/>
                </a:solidFill>
              </a:rPr>
              <a:t>well</a:t>
            </a:r>
            <a:r>
              <a:rPr lang="nb-NO" kern="0" dirty="0" smtClean="0">
                <a:solidFill>
                  <a:srgbClr val="00447C"/>
                </a:solidFill>
              </a:rPr>
              <a:t> </a:t>
            </a:r>
            <a:r>
              <a:rPr lang="nb-NO" kern="0" dirty="0" err="1" smtClean="0">
                <a:solidFill>
                  <a:srgbClr val="00447C"/>
                </a:solidFill>
              </a:rPr>
              <a:t>with</a:t>
            </a:r>
            <a:r>
              <a:rPr lang="nb-NO" kern="0" dirty="0" smtClean="0">
                <a:solidFill>
                  <a:srgbClr val="00447C"/>
                </a:solidFill>
              </a:rPr>
              <a:t> e.g., </a:t>
            </a:r>
            <a:r>
              <a:rPr lang="nb-NO" kern="0" dirty="0" err="1" smtClean="0">
                <a:solidFill>
                  <a:srgbClr val="00447C"/>
                </a:solidFill>
              </a:rPr>
              <a:t>receovery</a:t>
            </a:r>
            <a:r>
              <a:rPr lang="nb-NO" kern="0" dirty="0" smtClean="0">
                <a:solidFill>
                  <a:srgbClr val="00447C"/>
                </a:solidFill>
              </a:rPr>
              <a:t> </a:t>
            </a:r>
            <a:r>
              <a:rPr lang="nb-NO" kern="0" dirty="0" err="1" smtClean="0">
                <a:solidFill>
                  <a:srgbClr val="00447C"/>
                </a:solidFill>
              </a:rPr>
              <a:t>prediction</a:t>
            </a:r>
            <a:r>
              <a:rPr lang="nb-NO" kern="0" dirty="0" smtClean="0">
                <a:solidFill>
                  <a:srgbClr val="00447C"/>
                </a:solidFill>
              </a:rPr>
              <a:t> </a:t>
            </a:r>
            <a:endParaRPr lang="en-US" kern="0" dirty="0" smtClean="0">
              <a:solidFill>
                <a:srgbClr val="00447C"/>
              </a:solidFill>
            </a:endParaRP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981075"/>
            <a:ext cx="1531937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366" name="Group 1"/>
          <p:cNvGrpSpPr>
            <a:grpSpLocks/>
          </p:cNvGrpSpPr>
          <p:nvPr/>
        </p:nvGrpSpPr>
        <p:grpSpPr bwMode="auto">
          <a:xfrm>
            <a:off x="7099300" y="3524250"/>
            <a:ext cx="1720850" cy="1182688"/>
            <a:chOff x="6688138" y="2624138"/>
            <a:chExt cx="1890738" cy="1407492"/>
          </a:xfrm>
        </p:grpSpPr>
        <p:pic>
          <p:nvPicPr>
            <p:cNvPr id="15375" name="Picture 4" descr="C:\Documents and Settings\steink\Desktop\KOGT_2109\interact_D_2H_F_1H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8138" y="2624138"/>
              <a:ext cx="1452562" cy="990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6" name="Picture 5" descr="C:\Documents and Settings\steink\Desktop\KOGT_2109\interact_D_2H_C_1H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313" y="3041030"/>
              <a:ext cx="1452563" cy="990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4868863"/>
            <a:ext cx="15478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346325"/>
            <a:ext cx="134778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8313" y="2422525"/>
            <a:ext cx="62642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">
              <a:defRPr/>
            </a:pPr>
            <a:r>
              <a:rPr lang="nb-NO" sz="2000" b="1" kern="0" dirty="0" err="1">
                <a:solidFill>
                  <a:srgbClr val="00447C"/>
                </a:solidFill>
                <a:latin typeface="+mn-lt"/>
              </a:rPr>
              <a:t>Validation</a:t>
            </a:r>
            <a:r>
              <a:rPr lang="nb-NO" sz="2000" b="1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sz="2000" b="1" kern="0" dirty="0" err="1">
                <a:solidFill>
                  <a:srgbClr val="00447C"/>
                </a:solidFill>
                <a:latin typeface="+mn-lt"/>
              </a:rPr>
              <a:t>of</a:t>
            </a:r>
            <a:r>
              <a:rPr lang="nb-NO" sz="2000" b="1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sz="2000" b="1" kern="0" dirty="0" err="1">
                <a:solidFill>
                  <a:srgbClr val="00447C"/>
                </a:solidFill>
                <a:latin typeface="+mn-lt"/>
              </a:rPr>
              <a:t>upscaling</a:t>
            </a:r>
            <a:endParaRPr lang="nb-NO" sz="2000" b="1" kern="0" dirty="0">
              <a:solidFill>
                <a:srgbClr val="00447C"/>
              </a:solidFill>
            </a:endParaRPr>
          </a:p>
          <a:p>
            <a:pPr marL="180975" indent="-180975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sz="2000" kern="0" dirty="0" err="1">
                <a:solidFill>
                  <a:srgbClr val="00447C"/>
                </a:solidFill>
                <a:latin typeface="+mn-lt"/>
              </a:rPr>
              <a:t>Use</a:t>
            </a:r>
            <a:r>
              <a:rPr lang="nb-NO" sz="2000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sz="2000" kern="0" dirty="0" err="1">
                <a:solidFill>
                  <a:srgbClr val="00447C"/>
                </a:solidFill>
                <a:latin typeface="+mn-lt"/>
              </a:rPr>
              <a:t>allocation</a:t>
            </a:r>
            <a:r>
              <a:rPr lang="nb-NO" sz="2000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sz="2000" kern="0" dirty="0" err="1">
                <a:solidFill>
                  <a:srgbClr val="00447C"/>
                </a:solidFill>
                <a:latin typeface="+mn-lt"/>
              </a:rPr>
              <a:t>factors</a:t>
            </a:r>
            <a:r>
              <a:rPr lang="nb-NO" sz="2000" kern="0" dirty="0">
                <a:solidFill>
                  <a:srgbClr val="00447C"/>
                </a:solidFill>
                <a:latin typeface="+mn-lt"/>
              </a:rPr>
              <a:t> for </a:t>
            </a:r>
            <a:r>
              <a:rPr lang="nb-NO" sz="2000" kern="0" dirty="0" err="1">
                <a:solidFill>
                  <a:srgbClr val="00447C"/>
                </a:solidFill>
                <a:latin typeface="+mn-lt"/>
              </a:rPr>
              <a:t>assessing</a:t>
            </a:r>
            <a:r>
              <a:rPr lang="nb-NO" sz="2000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sz="2000" kern="0" dirty="0" err="1">
                <a:solidFill>
                  <a:srgbClr val="00447C"/>
                </a:solidFill>
                <a:latin typeface="+mn-lt"/>
              </a:rPr>
              <a:t>quality</a:t>
            </a:r>
            <a:r>
              <a:rPr lang="nb-NO" sz="2000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sz="2000" kern="0" dirty="0" err="1">
                <a:solidFill>
                  <a:srgbClr val="00447C"/>
                </a:solidFill>
                <a:latin typeface="+mn-lt"/>
              </a:rPr>
              <a:t>of</a:t>
            </a:r>
            <a:r>
              <a:rPr lang="nb-NO" sz="2000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sz="2000" kern="0" dirty="0" err="1">
                <a:solidFill>
                  <a:srgbClr val="00447C"/>
                </a:solidFill>
                <a:latin typeface="+mn-lt"/>
              </a:rPr>
              <a:t>upscaling</a:t>
            </a:r>
            <a:endParaRPr lang="en-US" sz="2000" kern="0" dirty="0">
              <a:solidFill>
                <a:srgbClr val="00447C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800" y="3524250"/>
            <a:ext cx="669290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">
              <a:defRPr/>
            </a:pPr>
            <a:r>
              <a:rPr lang="en-US" b="1" kern="0" dirty="0">
                <a:solidFill>
                  <a:srgbClr val="00447C"/>
                </a:solidFill>
                <a:latin typeface="+mn-lt"/>
              </a:rPr>
              <a:t>Visualization</a:t>
            </a:r>
            <a:endParaRPr lang="nb-NO" b="1" kern="0" dirty="0">
              <a:solidFill>
                <a:srgbClr val="00447C"/>
              </a:solidFill>
            </a:endParaRPr>
          </a:p>
          <a:p>
            <a:pPr marL="180975" indent="-180975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kern="0" dirty="0">
                <a:solidFill>
                  <a:srgbClr val="00447C"/>
                </a:solidFill>
                <a:latin typeface="+mn-lt"/>
              </a:rPr>
              <a:t>See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flow-paths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, regions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of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influence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,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interaction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regions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etc</a:t>
            </a:r>
            <a:endParaRPr lang="nb-NO" kern="0" dirty="0">
              <a:solidFill>
                <a:srgbClr val="00447C"/>
              </a:solidFill>
              <a:latin typeface="+mn-lt"/>
            </a:endParaRPr>
          </a:p>
          <a:p>
            <a:pPr marL="180975" indent="-180975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447C"/>
                </a:solidFill>
                <a:latin typeface="+mn-lt"/>
              </a:rPr>
              <a:t>Immediately see effect of new well-placements, model updates etc.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1800" y="4941888"/>
            <a:ext cx="6751638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">
              <a:defRPr/>
            </a:pPr>
            <a:r>
              <a:rPr lang="en-US" b="1" kern="0" dirty="0">
                <a:solidFill>
                  <a:srgbClr val="00447C"/>
                </a:solidFill>
                <a:latin typeface="+mn-lt"/>
              </a:rPr>
              <a:t>Optimization</a:t>
            </a:r>
            <a:endParaRPr lang="nb-NO" b="1" kern="0" dirty="0">
              <a:solidFill>
                <a:srgbClr val="00447C"/>
              </a:solidFill>
            </a:endParaRPr>
          </a:p>
          <a:p>
            <a:pPr marL="180975" indent="-180975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kern="0" dirty="0" err="1">
                <a:solidFill>
                  <a:srgbClr val="00447C"/>
                </a:solidFill>
                <a:latin typeface="+mn-lt"/>
              </a:rPr>
              <a:t>Use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as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proxies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in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optimization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to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find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good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initial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guesses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.</a:t>
            </a:r>
          </a:p>
          <a:p>
            <a:pPr marL="180975" indent="-180975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nb-NO" kern="0" dirty="0" err="1">
                <a:solidFill>
                  <a:srgbClr val="00447C"/>
                </a:solidFill>
                <a:latin typeface="+mn-lt"/>
              </a:rPr>
              <a:t>Need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measures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that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correlate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well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to 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objective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 (</a:t>
            </a:r>
            <a:r>
              <a:rPr lang="nb-NO" kern="0" dirty="0" err="1">
                <a:solidFill>
                  <a:srgbClr val="00447C"/>
                </a:solidFill>
                <a:latin typeface="+mn-lt"/>
              </a:rPr>
              <a:t>e.g</a:t>
            </a:r>
            <a:r>
              <a:rPr lang="nb-NO" kern="0" dirty="0">
                <a:solidFill>
                  <a:srgbClr val="00447C"/>
                </a:solidFill>
                <a:latin typeface="+mn-lt"/>
              </a:rPr>
              <a:t>, NPV)</a:t>
            </a:r>
          </a:p>
        </p:txBody>
      </p:sp>
      <p:sp>
        <p:nvSpPr>
          <p:cNvPr id="15372" name="Rounded Rectangle 3"/>
          <p:cNvSpPr>
            <a:spLocks noChangeArrowheads="1"/>
          </p:cNvSpPr>
          <p:nvPr/>
        </p:nvSpPr>
        <p:spPr bwMode="auto">
          <a:xfrm>
            <a:off x="395288" y="2349500"/>
            <a:ext cx="8497887" cy="1008063"/>
          </a:xfrm>
          <a:prstGeom prst="roundRect">
            <a:avLst>
              <a:gd name="adj" fmla="val 8218"/>
            </a:avLst>
          </a:prstGeom>
          <a:noFill/>
          <a:ln w="19050" algn="ctr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373" name="Rounded Rectangle 3"/>
          <p:cNvSpPr>
            <a:spLocks noChangeArrowheads="1"/>
          </p:cNvSpPr>
          <p:nvPr/>
        </p:nvSpPr>
        <p:spPr bwMode="auto">
          <a:xfrm>
            <a:off x="395288" y="4868863"/>
            <a:ext cx="8497887" cy="1152525"/>
          </a:xfrm>
          <a:prstGeom prst="roundRect">
            <a:avLst>
              <a:gd name="adj" fmla="val 8218"/>
            </a:avLst>
          </a:prstGeom>
          <a:noFill/>
          <a:ln w="19050" algn="ctr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374" name="Rounded Rectangle 3"/>
          <p:cNvSpPr>
            <a:spLocks noChangeArrowheads="1"/>
          </p:cNvSpPr>
          <p:nvPr/>
        </p:nvSpPr>
        <p:spPr bwMode="auto">
          <a:xfrm>
            <a:off x="395288" y="3489325"/>
            <a:ext cx="8497887" cy="1235075"/>
          </a:xfrm>
          <a:prstGeom prst="roundRect">
            <a:avLst>
              <a:gd name="adj" fmla="val 8218"/>
            </a:avLst>
          </a:prstGeom>
          <a:noFill/>
          <a:ln w="19050" algn="ctr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085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 noChangeArrowheads="1"/>
          </p:cNvSpPr>
          <p:nvPr/>
        </p:nvSpPr>
        <p:spPr bwMode="auto">
          <a:xfrm>
            <a:off x="307975" y="66675"/>
            <a:ext cx="8440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/>
            <a:r>
              <a:rPr lang="nb-NO" sz="3200" b="1">
                <a:solidFill>
                  <a:srgbClr val="002060"/>
                </a:solidFill>
                <a:latin typeface="SINTEF" pitchFamily="2" charset="0"/>
              </a:rPr>
              <a:t>MRST add-on modules </a:t>
            </a:r>
            <a:endParaRPr lang="en-US" sz="3200" b="1">
              <a:solidFill>
                <a:srgbClr val="002060"/>
              </a:solidFill>
              <a:latin typeface="SINTEF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504" y="836712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 err="1"/>
              <a:t>Fully</a:t>
            </a:r>
            <a:r>
              <a:rPr lang="nb-NO" sz="1600" dirty="0"/>
              <a:t> </a:t>
            </a:r>
            <a:r>
              <a:rPr lang="nb-NO" sz="1600" dirty="0" err="1"/>
              <a:t>implicit</a:t>
            </a:r>
            <a:r>
              <a:rPr lang="nb-NO" sz="1600" dirty="0"/>
              <a:t> </a:t>
            </a:r>
            <a:r>
              <a:rPr lang="nb-NO" sz="1600" dirty="0" err="1"/>
              <a:t>solvers</a:t>
            </a:r>
            <a:endParaRPr lang="nb-NO" sz="1600" dirty="0"/>
          </a:p>
          <a:p>
            <a:pPr algn="ctr">
              <a:defRPr/>
            </a:pPr>
            <a:r>
              <a:rPr lang="nb-NO" sz="1600" dirty="0"/>
              <a:t>(AD and gradients)</a:t>
            </a:r>
            <a:endParaRPr lang="en-US" sz="1600" dirty="0"/>
          </a:p>
        </p:txBody>
      </p:sp>
      <p:pic>
        <p:nvPicPr>
          <p:cNvPr id="9222" name="Picture 2" descr="C:\Documents and Settings\steink\Desktop\SIAM GS\figs\adjointWithPolymerExample_0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6"/>
          <a:stretch>
            <a:fillRect/>
          </a:stretch>
        </p:blipFill>
        <p:spPr bwMode="auto">
          <a:xfrm>
            <a:off x="34925" y="893763"/>
            <a:ext cx="17748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1907704" y="836712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IMPES black-</a:t>
            </a:r>
            <a:r>
              <a:rPr lang="nb-NO" sz="1600" dirty="0" err="1"/>
              <a:t>oil</a:t>
            </a:r>
            <a:r>
              <a:rPr lang="nb-NO" sz="1600" dirty="0"/>
              <a:t> </a:t>
            </a:r>
            <a:r>
              <a:rPr lang="nb-NO" sz="1600" dirty="0" err="1"/>
              <a:t>solvers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3708096" y="836712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 err="1"/>
              <a:t>Discrete</a:t>
            </a:r>
            <a:r>
              <a:rPr lang="nb-NO" sz="1600" dirty="0"/>
              <a:t> </a:t>
            </a:r>
            <a:r>
              <a:rPr lang="nb-NO" sz="1600" dirty="0" err="1"/>
              <a:t>fracture</a:t>
            </a:r>
            <a:r>
              <a:rPr lang="nb-NO" sz="1600" dirty="0"/>
              <a:t> </a:t>
            </a:r>
            <a:r>
              <a:rPr lang="nb-NO" sz="1600" dirty="0" err="1"/>
              <a:t>models</a:t>
            </a:r>
            <a:r>
              <a:rPr lang="nb-NO" sz="1600" dirty="0"/>
              <a:t> 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5508296" y="836712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 err="1"/>
              <a:t>Adjoint</a:t>
            </a:r>
            <a:r>
              <a:rPr lang="nb-NO" sz="1600" dirty="0"/>
              <a:t> </a:t>
            </a:r>
            <a:r>
              <a:rPr lang="nb-NO" sz="1600" dirty="0" err="1"/>
              <a:t>methods</a:t>
            </a:r>
            <a:endParaRPr lang="nb-NO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7308496" y="836712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MPFA </a:t>
            </a:r>
            <a:r>
              <a:rPr lang="nb-NO" sz="1600" dirty="0" err="1"/>
              <a:t>methods</a:t>
            </a:r>
            <a:endParaRPr lang="nb-NO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08075" y="26371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 err="1"/>
              <a:t>Multiscale</a:t>
            </a:r>
            <a:r>
              <a:rPr lang="nb-NO" sz="1600" dirty="0"/>
              <a:t> </a:t>
            </a:r>
            <a:r>
              <a:rPr lang="nb-NO" sz="1600" dirty="0" err="1"/>
              <a:t>mixed</a:t>
            </a:r>
            <a:r>
              <a:rPr lang="nb-NO" sz="1600" dirty="0"/>
              <a:t> </a:t>
            </a:r>
            <a:r>
              <a:rPr lang="nb-NO" sz="1600" dirty="0" err="1"/>
              <a:t>finite</a:t>
            </a:r>
            <a:r>
              <a:rPr lang="nb-NO" sz="1600" dirty="0"/>
              <a:t> elements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1908275" y="26371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 err="1"/>
              <a:t>Multiscale</a:t>
            </a:r>
            <a:r>
              <a:rPr lang="nb-NO" sz="1600" dirty="0"/>
              <a:t> </a:t>
            </a:r>
            <a:r>
              <a:rPr lang="nb-NO" sz="1600" dirty="0" err="1"/>
              <a:t>finite</a:t>
            </a:r>
            <a:r>
              <a:rPr lang="nb-NO" sz="1600" dirty="0"/>
              <a:t> </a:t>
            </a:r>
            <a:r>
              <a:rPr lang="nb-NO" sz="1600" dirty="0" err="1"/>
              <a:t>volumes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3708667" y="26371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Single and </a:t>
            </a:r>
            <a:r>
              <a:rPr lang="nb-NO" sz="1600" dirty="0" err="1"/>
              <a:t>two-phase</a:t>
            </a:r>
            <a:r>
              <a:rPr lang="nb-NO" sz="1600" dirty="0"/>
              <a:t> </a:t>
            </a:r>
            <a:r>
              <a:rPr lang="nb-NO" sz="1600" dirty="0" err="1"/>
              <a:t>upscaling</a:t>
            </a:r>
            <a:endParaRPr lang="nb-NO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5508867" y="26371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Grid </a:t>
            </a:r>
            <a:r>
              <a:rPr lang="nb-NO" sz="1600" dirty="0" err="1"/>
              <a:t>coarsening</a:t>
            </a:r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7309067" y="26371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 err="1"/>
              <a:t>Ensamble</a:t>
            </a:r>
            <a:r>
              <a:rPr lang="nb-NO" sz="1600" dirty="0"/>
              <a:t> </a:t>
            </a:r>
            <a:r>
              <a:rPr lang="nb-NO" sz="1600" dirty="0" err="1"/>
              <a:t>Kalman</a:t>
            </a:r>
            <a:r>
              <a:rPr lang="nb-NO" sz="1600" dirty="0"/>
              <a:t> filter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108075" y="44373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CO2 </a:t>
            </a:r>
            <a:r>
              <a:rPr lang="nb-NO" sz="1600" dirty="0" err="1"/>
              <a:t>laboratory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1908275" y="44373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 err="1"/>
              <a:t>Flow</a:t>
            </a:r>
            <a:r>
              <a:rPr lang="nb-NO" sz="1600" dirty="0"/>
              <a:t> </a:t>
            </a:r>
            <a:r>
              <a:rPr lang="nb-NO" sz="1600" dirty="0" err="1"/>
              <a:t>diagnostics</a:t>
            </a:r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3708667" y="44373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Data </a:t>
            </a:r>
            <a:r>
              <a:rPr lang="nb-NO" sz="1600" dirty="0" err="1"/>
              <a:t>sets</a:t>
            </a:r>
            <a:r>
              <a:rPr lang="nb-NO" sz="1600" dirty="0"/>
              <a:t> </a:t>
            </a:r>
          </a:p>
          <a:p>
            <a:pPr algn="ctr">
              <a:defRPr/>
            </a:pPr>
            <a:r>
              <a:rPr lang="nb-NO" sz="1600" dirty="0"/>
              <a:t>(e.g. SPE 10)</a:t>
            </a:r>
            <a:endParaRPr 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5508867" y="44373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Industry standard input formats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7309067" y="44373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C-</a:t>
            </a:r>
            <a:r>
              <a:rPr lang="nb-NO" sz="1600" dirty="0" err="1"/>
              <a:t>accelerated</a:t>
            </a:r>
            <a:r>
              <a:rPr lang="nb-NO" sz="1600" dirty="0"/>
              <a:t> </a:t>
            </a:r>
            <a:r>
              <a:rPr lang="nb-NO" sz="1600" dirty="0" err="1"/>
              <a:t>routines</a:t>
            </a:r>
            <a:endParaRPr lang="en-US" sz="1600" dirty="0"/>
          </a:p>
        </p:txBody>
      </p:sp>
      <p:pic>
        <p:nvPicPr>
          <p:cNvPr id="926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15779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08050"/>
            <a:ext cx="12954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950913"/>
            <a:ext cx="151288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8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771525"/>
            <a:ext cx="17462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90788"/>
            <a:ext cx="19113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0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28900"/>
            <a:ext cx="15128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1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2593975"/>
            <a:ext cx="1600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2" name="Picture 1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25713"/>
            <a:ext cx="19351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3" name="Picture 1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2636838"/>
            <a:ext cx="1379537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4" name="Picture 2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724400"/>
            <a:ext cx="18938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5" name="Picture 2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437063"/>
            <a:ext cx="1881188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6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21188"/>
            <a:ext cx="15589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7" name="Picture 2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508500"/>
            <a:ext cx="15176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8" name="Picture 2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37063"/>
            <a:ext cx="12176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3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 noChangeArrowheads="1"/>
          </p:cNvSpPr>
          <p:nvPr/>
        </p:nvSpPr>
        <p:spPr bwMode="auto">
          <a:xfrm>
            <a:off x="307975" y="66675"/>
            <a:ext cx="8440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/>
            <a:r>
              <a:rPr lang="nb-NO" sz="3200" b="1">
                <a:solidFill>
                  <a:srgbClr val="002060"/>
                </a:solidFill>
                <a:latin typeface="SINTEF" pitchFamily="2" charset="0"/>
              </a:rPr>
              <a:t>MRST add-on modules </a:t>
            </a:r>
            <a:endParaRPr lang="en-US" sz="3200" b="1">
              <a:solidFill>
                <a:srgbClr val="002060"/>
              </a:solidFill>
              <a:latin typeface="SINTEF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504" y="836712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 err="1"/>
              <a:t>Fully</a:t>
            </a:r>
            <a:r>
              <a:rPr lang="nb-NO" sz="1600" dirty="0"/>
              <a:t> </a:t>
            </a:r>
            <a:r>
              <a:rPr lang="nb-NO" sz="1600" dirty="0" err="1"/>
              <a:t>implicit</a:t>
            </a:r>
            <a:r>
              <a:rPr lang="nb-NO" sz="1600" dirty="0"/>
              <a:t> </a:t>
            </a:r>
            <a:r>
              <a:rPr lang="nb-NO" sz="1600" dirty="0" err="1"/>
              <a:t>solvers</a:t>
            </a:r>
            <a:endParaRPr lang="nb-NO" sz="1600" dirty="0"/>
          </a:p>
          <a:p>
            <a:pPr algn="ctr">
              <a:defRPr/>
            </a:pPr>
            <a:r>
              <a:rPr lang="nb-NO" sz="1600" dirty="0"/>
              <a:t>(AD and gradients)</a:t>
            </a:r>
            <a:endParaRPr lang="en-US" sz="1600" dirty="0"/>
          </a:p>
        </p:txBody>
      </p:sp>
      <p:pic>
        <p:nvPicPr>
          <p:cNvPr id="9222" name="Picture 2" descr="C:\Documents and Settings\steink\Desktop\SIAM GS\figs\adjointWithPolymerExample_0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6"/>
          <a:stretch>
            <a:fillRect/>
          </a:stretch>
        </p:blipFill>
        <p:spPr bwMode="auto">
          <a:xfrm>
            <a:off x="34925" y="893763"/>
            <a:ext cx="17748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1907704" y="836712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IMPES black-</a:t>
            </a:r>
            <a:r>
              <a:rPr lang="nb-NO" sz="1600" dirty="0" err="1"/>
              <a:t>oil</a:t>
            </a:r>
            <a:r>
              <a:rPr lang="nb-NO" sz="1600" dirty="0"/>
              <a:t> </a:t>
            </a:r>
            <a:r>
              <a:rPr lang="nb-NO" sz="1600" dirty="0" err="1"/>
              <a:t>solvers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3708096" y="836712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 err="1"/>
              <a:t>Discrete</a:t>
            </a:r>
            <a:r>
              <a:rPr lang="nb-NO" sz="1600" dirty="0"/>
              <a:t> </a:t>
            </a:r>
            <a:r>
              <a:rPr lang="nb-NO" sz="1600" dirty="0" err="1"/>
              <a:t>fracture</a:t>
            </a:r>
            <a:r>
              <a:rPr lang="nb-NO" sz="1600" dirty="0"/>
              <a:t> </a:t>
            </a:r>
            <a:r>
              <a:rPr lang="nb-NO" sz="1600" dirty="0" err="1"/>
              <a:t>models</a:t>
            </a:r>
            <a:r>
              <a:rPr lang="nb-NO" sz="1600" dirty="0"/>
              <a:t> 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5508296" y="836712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 err="1"/>
              <a:t>Adjoint</a:t>
            </a:r>
            <a:r>
              <a:rPr lang="nb-NO" sz="1600" dirty="0"/>
              <a:t> </a:t>
            </a:r>
            <a:r>
              <a:rPr lang="nb-NO" sz="1600" dirty="0" err="1"/>
              <a:t>methods</a:t>
            </a:r>
            <a:endParaRPr lang="nb-NO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7308496" y="836712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MPFA </a:t>
            </a:r>
            <a:r>
              <a:rPr lang="nb-NO" sz="1600" dirty="0" err="1"/>
              <a:t>methods</a:t>
            </a:r>
            <a:endParaRPr lang="nb-NO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08075" y="26371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 err="1"/>
              <a:t>Multiscale</a:t>
            </a:r>
            <a:r>
              <a:rPr lang="nb-NO" sz="1600" dirty="0"/>
              <a:t> </a:t>
            </a:r>
            <a:r>
              <a:rPr lang="nb-NO" sz="1600" dirty="0" err="1"/>
              <a:t>mixed</a:t>
            </a:r>
            <a:r>
              <a:rPr lang="nb-NO" sz="1600" dirty="0"/>
              <a:t> </a:t>
            </a:r>
            <a:r>
              <a:rPr lang="nb-NO" sz="1600" dirty="0" err="1"/>
              <a:t>finite</a:t>
            </a:r>
            <a:r>
              <a:rPr lang="nb-NO" sz="1600" dirty="0"/>
              <a:t> elements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1908275" y="26371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 err="1"/>
              <a:t>Multiscale</a:t>
            </a:r>
            <a:r>
              <a:rPr lang="nb-NO" sz="1600" dirty="0"/>
              <a:t> </a:t>
            </a:r>
            <a:r>
              <a:rPr lang="nb-NO" sz="1600" dirty="0" err="1"/>
              <a:t>finite</a:t>
            </a:r>
            <a:r>
              <a:rPr lang="nb-NO" sz="1600" dirty="0"/>
              <a:t> </a:t>
            </a:r>
            <a:r>
              <a:rPr lang="nb-NO" sz="1600" dirty="0" err="1"/>
              <a:t>volumes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3708667" y="26371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Single and </a:t>
            </a:r>
            <a:r>
              <a:rPr lang="nb-NO" sz="1600" dirty="0" err="1"/>
              <a:t>two-phase</a:t>
            </a:r>
            <a:r>
              <a:rPr lang="nb-NO" sz="1600" dirty="0"/>
              <a:t> </a:t>
            </a:r>
            <a:r>
              <a:rPr lang="nb-NO" sz="1600" dirty="0" err="1"/>
              <a:t>upscaling</a:t>
            </a:r>
            <a:endParaRPr lang="nb-NO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5508867" y="26371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Grid </a:t>
            </a:r>
            <a:r>
              <a:rPr lang="nb-NO" sz="1600" dirty="0" err="1"/>
              <a:t>coarsening</a:t>
            </a:r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7309067" y="26371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 err="1"/>
              <a:t>Ensamble</a:t>
            </a:r>
            <a:r>
              <a:rPr lang="nb-NO" sz="1600" dirty="0"/>
              <a:t> </a:t>
            </a:r>
            <a:r>
              <a:rPr lang="nb-NO" sz="1600" dirty="0" err="1"/>
              <a:t>Kalman</a:t>
            </a:r>
            <a:r>
              <a:rPr lang="nb-NO" sz="1600" dirty="0"/>
              <a:t> filter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108075" y="44373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CO2 </a:t>
            </a:r>
            <a:r>
              <a:rPr lang="nb-NO" sz="1600" dirty="0" err="1"/>
              <a:t>laboratory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1908275" y="44373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 err="1"/>
              <a:t>Flow</a:t>
            </a:r>
            <a:r>
              <a:rPr lang="nb-NO" sz="1600" dirty="0"/>
              <a:t> </a:t>
            </a:r>
            <a:r>
              <a:rPr lang="nb-NO" sz="1600" dirty="0" err="1"/>
              <a:t>diagnostics</a:t>
            </a:r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3708667" y="44373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Data </a:t>
            </a:r>
            <a:r>
              <a:rPr lang="nb-NO" sz="1600" dirty="0" err="1"/>
              <a:t>sets</a:t>
            </a:r>
            <a:r>
              <a:rPr lang="nb-NO" sz="1600" dirty="0"/>
              <a:t> </a:t>
            </a:r>
          </a:p>
          <a:p>
            <a:pPr algn="ctr">
              <a:defRPr/>
            </a:pPr>
            <a:r>
              <a:rPr lang="nb-NO" sz="1600" dirty="0"/>
              <a:t>(e.g. SPE 10)</a:t>
            </a:r>
            <a:endParaRPr 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5508867" y="44373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Industry standard input formats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7309067" y="4437304"/>
            <a:ext cx="1728000" cy="1728000"/>
          </a:xfrm>
          <a:prstGeom prst="roundRect">
            <a:avLst>
              <a:gd name="adj" fmla="val 9391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outerShdw blurRad="50800" dist="50800" dir="1920000" sx="1000" sy="1000" algn="ctr" rotWithShape="0">
              <a:schemeClr val="tx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nb-NO" sz="1600" dirty="0"/>
              <a:t>C-</a:t>
            </a:r>
            <a:r>
              <a:rPr lang="nb-NO" sz="1600" dirty="0" err="1"/>
              <a:t>accelerated</a:t>
            </a:r>
            <a:r>
              <a:rPr lang="nb-NO" sz="1600" dirty="0"/>
              <a:t> </a:t>
            </a:r>
            <a:r>
              <a:rPr lang="nb-NO" sz="1600" dirty="0" err="1"/>
              <a:t>routines</a:t>
            </a:r>
            <a:endParaRPr lang="en-US" sz="1600" dirty="0"/>
          </a:p>
        </p:txBody>
      </p:sp>
      <p:pic>
        <p:nvPicPr>
          <p:cNvPr id="926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15779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08050"/>
            <a:ext cx="12954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950913"/>
            <a:ext cx="151288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8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771525"/>
            <a:ext cx="17462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90788"/>
            <a:ext cx="19113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0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28900"/>
            <a:ext cx="15128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1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2593975"/>
            <a:ext cx="1600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2" name="Picture 1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25713"/>
            <a:ext cx="19351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3" name="Picture 1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2636838"/>
            <a:ext cx="1379537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4" name="Picture 2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724400"/>
            <a:ext cx="18938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5" name="Picture 2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437063"/>
            <a:ext cx="1881188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6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21188"/>
            <a:ext cx="15589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7" name="Picture 2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508500"/>
            <a:ext cx="15176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8" name="Picture 2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37063"/>
            <a:ext cx="12176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3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6675"/>
            <a:ext cx="8440738" cy="914400"/>
          </a:xfrm>
        </p:spPr>
        <p:txBody>
          <a:bodyPr/>
          <a:lstStyle/>
          <a:p>
            <a:pPr eaLnBrk="1" hangingPunct="1"/>
            <a:r>
              <a:rPr lang="en-US" sz="3200" b="1" noProof="0" dirty="0" smtClean="0"/>
              <a:t>Fit-for-purpose reservoir simulation</a:t>
            </a:r>
            <a:endParaRPr lang="en-US" sz="3200" b="1" i="1" noProof="0" dirty="0" smtClean="0"/>
          </a:p>
        </p:txBody>
      </p:sp>
      <p:sp>
        <p:nvSpPr>
          <p:cNvPr id="10243" name="Right Arrow 1"/>
          <p:cNvSpPr>
            <a:spLocks noChangeArrowheads="1"/>
          </p:cNvSpPr>
          <p:nvPr/>
        </p:nvSpPr>
        <p:spPr bwMode="auto">
          <a:xfrm>
            <a:off x="679450" y="2788896"/>
            <a:ext cx="7708974" cy="195263"/>
          </a:xfrm>
          <a:prstGeom prst="rightArrow">
            <a:avLst>
              <a:gd name="adj1" fmla="val 50000"/>
              <a:gd name="adj2" fmla="val 82667"/>
            </a:avLst>
          </a:prstGeom>
          <a:solidFill>
            <a:srgbClr val="008000"/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1116013" y="2493963"/>
            <a:ext cx="115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/>
            <a:r>
              <a:rPr lang="nb-NO">
                <a:solidFill>
                  <a:srgbClr val="008000"/>
                </a:solidFill>
              </a:rPr>
              <a:t>seconds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73421" y="3101252"/>
            <a:ext cx="2321422" cy="402022"/>
          </a:xfrm>
          <a:prstGeom prst="roundRect">
            <a:avLst>
              <a:gd name="adj" fmla="val 32123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balanced" dir="t">
              <a:rot lat="0" lon="0" rev="0"/>
            </a:lightRig>
          </a:scene3d>
          <a:sp3d extrusionH="76200" contourW="12700" prstMaterial="metal">
            <a:bevelT/>
            <a:bevelB prst="angle"/>
            <a:extrusionClr>
              <a:schemeClr val="tx1"/>
            </a:extrusionClr>
            <a:contourClr>
              <a:schemeClr val="bg1"/>
            </a:contourClr>
          </a:sp3d>
        </p:spPr>
        <p:txBody>
          <a:bodyPr/>
          <a:lstStyle/>
          <a:p>
            <a:pPr algn="ctr">
              <a:defRPr/>
            </a:pPr>
            <a:r>
              <a:rPr lang="nb-NO" dirty="0">
                <a:solidFill>
                  <a:srgbClr val="00447C"/>
                </a:solidFill>
              </a:rPr>
              <a:t>Diagnostics/</a:t>
            </a:r>
            <a:r>
              <a:rPr lang="nb-NO" dirty="0" err="1">
                <a:solidFill>
                  <a:srgbClr val="00447C"/>
                </a:solidFill>
              </a:rPr>
              <a:t>proxies</a:t>
            </a:r>
            <a:endParaRPr lang="en-US" dirty="0">
              <a:solidFill>
                <a:srgbClr val="00447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491880" y="3069183"/>
            <a:ext cx="1728192" cy="434091"/>
          </a:xfrm>
          <a:prstGeom prst="roundRect">
            <a:avLst>
              <a:gd name="adj" fmla="val 32123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balanced" dir="t">
              <a:rot lat="0" lon="0" rev="0"/>
            </a:lightRig>
          </a:scene3d>
          <a:sp3d extrusionH="76200" contourW="12700" prstMaterial="metal">
            <a:bevelT/>
            <a:bevelB prst="angle"/>
            <a:extrusionClr>
              <a:schemeClr val="tx1"/>
            </a:extrusionClr>
            <a:contourClr>
              <a:schemeClr val="bg1"/>
            </a:contourClr>
          </a:sp3d>
        </p:spPr>
        <p:txBody>
          <a:bodyPr/>
          <a:lstStyle/>
          <a:p>
            <a:pPr algn="ctr">
              <a:defRPr/>
            </a:pPr>
            <a:r>
              <a:rPr lang="nb-NO" dirty="0" err="1" smtClean="0">
                <a:solidFill>
                  <a:srgbClr val="00447C"/>
                </a:solidFill>
              </a:rPr>
              <a:t>Upscaling</a:t>
            </a:r>
            <a:endParaRPr lang="en-US" dirty="0">
              <a:solidFill>
                <a:srgbClr val="00447C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156176" y="3069183"/>
            <a:ext cx="1728192" cy="434091"/>
          </a:xfrm>
          <a:prstGeom prst="roundRect">
            <a:avLst>
              <a:gd name="adj" fmla="val 32123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balanced" dir="t">
              <a:rot lat="0" lon="0" rev="0"/>
            </a:lightRig>
          </a:scene3d>
          <a:sp3d extrusionH="76200" contourW="12700" prstMaterial="metal">
            <a:bevelT/>
            <a:bevelB prst="angle"/>
            <a:extrusionClr>
              <a:schemeClr val="tx1"/>
            </a:extrusionClr>
            <a:contourClr>
              <a:schemeClr val="bg1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nb-NO" dirty="0" err="1">
                <a:solidFill>
                  <a:srgbClr val="00447C"/>
                </a:solidFill>
              </a:rPr>
              <a:t>Fully</a:t>
            </a:r>
            <a:r>
              <a:rPr lang="nb-NO" dirty="0">
                <a:solidFill>
                  <a:srgbClr val="00447C"/>
                </a:solidFill>
              </a:rPr>
              <a:t> </a:t>
            </a:r>
            <a:r>
              <a:rPr lang="nb-NO" dirty="0" err="1">
                <a:solidFill>
                  <a:srgbClr val="00447C"/>
                </a:solidFill>
              </a:rPr>
              <a:t>implicit</a:t>
            </a:r>
            <a:endParaRPr lang="en-US" dirty="0">
              <a:solidFill>
                <a:srgbClr val="00447C"/>
              </a:solidFill>
            </a:endParaRPr>
          </a:p>
        </p:txBody>
      </p:sp>
      <p:sp>
        <p:nvSpPr>
          <p:cNvPr id="10254" name="TextBox 7"/>
          <p:cNvSpPr txBox="1">
            <a:spLocks noChangeArrowheads="1"/>
          </p:cNvSpPr>
          <p:nvPr/>
        </p:nvSpPr>
        <p:spPr bwMode="auto">
          <a:xfrm>
            <a:off x="3779838" y="2493963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/>
            <a:r>
              <a:rPr lang="nb-NO">
                <a:solidFill>
                  <a:srgbClr val="008000"/>
                </a:solidFill>
              </a:rPr>
              <a:t>minutes</a:t>
            </a:r>
          </a:p>
        </p:txBody>
      </p:sp>
      <p:sp>
        <p:nvSpPr>
          <p:cNvPr id="10255" name="TextBox 7"/>
          <p:cNvSpPr txBox="1">
            <a:spLocks noChangeArrowheads="1"/>
          </p:cNvSpPr>
          <p:nvPr/>
        </p:nvSpPr>
        <p:spPr bwMode="auto">
          <a:xfrm>
            <a:off x="6660357" y="2419009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/>
            <a:r>
              <a:rPr lang="nb-NO" dirty="0" err="1">
                <a:solidFill>
                  <a:srgbClr val="008000"/>
                </a:solidFill>
              </a:rPr>
              <a:t>hours</a:t>
            </a:r>
            <a:endParaRPr lang="nb-NO" dirty="0">
              <a:solidFill>
                <a:srgbClr val="008000"/>
              </a:solidFill>
            </a:endParaRPr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272079" y="907709"/>
            <a:ext cx="8116345" cy="129715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 eaLnBrk="1" hangingPunct="1">
              <a:buFontTx/>
              <a:buNone/>
              <a:defRPr/>
            </a:pPr>
            <a:r>
              <a:rPr lang="en-US" kern="0" dirty="0" smtClean="0">
                <a:solidFill>
                  <a:srgbClr val="00447C"/>
                </a:solidFill>
              </a:rPr>
              <a:t>Flexible simulators that are easy to extend with new functionality and scale with the requirement for the accuracy and computational budget</a:t>
            </a:r>
          </a:p>
          <a:p>
            <a:pPr marL="0" indent="0">
              <a:lnSpc>
                <a:spcPct val="80000"/>
              </a:lnSpc>
              <a:buClr>
                <a:srgbClr val="FF9900"/>
              </a:buClr>
              <a:buNone/>
              <a:defRPr/>
            </a:pPr>
            <a:endParaRPr lang="en-US" b="1" kern="0" dirty="0" smtClean="0">
              <a:solidFill>
                <a:srgbClr val="00447C"/>
              </a:solidFill>
            </a:endParaRPr>
          </a:p>
          <a:p>
            <a:pPr marL="0" indent="0">
              <a:lnSpc>
                <a:spcPct val="80000"/>
              </a:lnSpc>
              <a:buClr>
                <a:srgbClr val="FF9900"/>
              </a:buClr>
              <a:buNone/>
              <a:defRPr/>
            </a:pPr>
            <a:r>
              <a:rPr lang="en-US" b="1" kern="0" dirty="0" smtClean="0">
                <a:solidFill>
                  <a:srgbClr val="00447C"/>
                </a:solidFill>
              </a:rPr>
              <a:t>accuracy +speed + robustness + access to gradients + model tuning</a:t>
            </a:r>
          </a:p>
        </p:txBody>
      </p:sp>
      <p:sp>
        <p:nvSpPr>
          <p:cNvPr id="25" name="Text Placeholder 5"/>
          <p:cNvSpPr txBox="1">
            <a:spLocks/>
          </p:cNvSpPr>
          <p:nvPr/>
        </p:nvSpPr>
        <p:spPr>
          <a:xfrm>
            <a:off x="539750" y="3933825"/>
            <a:ext cx="2592388" cy="1871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71475" indent="-285750" eaLnBrk="1" hangingPunct="1">
              <a:buFont typeface="Wingdings" pitchFamily="2" charset="2"/>
              <a:buChar char="q"/>
              <a:defRPr/>
            </a:pPr>
            <a:r>
              <a:rPr lang="en-US" sz="1200" kern="0" dirty="0" smtClean="0">
                <a:solidFill>
                  <a:srgbClr val="00447C"/>
                </a:solidFill>
              </a:rPr>
              <a:t>Physics.-based proxies</a:t>
            </a:r>
          </a:p>
          <a:p>
            <a:pPr marL="371475" indent="-285750" eaLnBrk="1" hangingPunct="1">
              <a:buFont typeface="Wingdings" pitchFamily="2" charset="2"/>
              <a:buChar char="q"/>
              <a:defRPr/>
            </a:pPr>
            <a:r>
              <a:rPr lang="en-US" sz="1200" kern="0" dirty="0" smtClean="0">
                <a:solidFill>
                  <a:srgbClr val="00447C"/>
                </a:solidFill>
              </a:rPr>
              <a:t>Not accurate but qualitatively correct</a:t>
            </a:r>
          </a:p>
          <a:p>
            <a:pPr marL="371475" indent="-285750" eaLnBrk="1" hangingPunct="1">
              <a:buFont typeface="Wingdings" pitchFamily="2" charset="2"/>
              <a:buChar char="q"/>
              <a:defRPr/>
            </a:pPr>
            <a:r>
              <a:rPr lang="en-US" sz="1200" kern="0" dirty="0" smtClean="0">
                <a:solidFill>
                  <a:srgbClr val="00447C"/>
                </a:solidFill>
              </a:rPr>
              <a:t>Optimization: fast response enables extensive search</a:t>
            </a:r>
          </a:p>
          <a:p>
            <a:pPr marL="371475" indent="-285750" eaLnBrk="1" hangingPunct="1">
              <a:buFont typeface="Wingdings" pitchFamily="2" charset="2"/>
              <a:buChar char="q"/>
              <a:defRPr/>
            </a:pPr>
            <a:r>
              <a:rPr lang="en-US" sz="1200" kern="0" dirty="0" smtClean="0">
                <a:solidFill>
                  <a:srgbClr val="00447C"/>
                </a:solidFill>
              </a:rPr>
              <a:t>Characterization: ranking of model ensembles</a:t>
            </a:r>
            <a:endParaRPr lang="en-US" sz="1200" kern="0" dirty="0">
              <a:solidFill>
                <a:srgbClr val="00447C"/>
              </a:solidFill>
            </a:endParaRPr>
          </a:p>
        </p:txBody>
      </p:sp>
      <p:sp>
        <p:nvSpPr>
          <p:cNvPr id="26" name="Text Placeholder 5"/>
          <p:cNvSpPr txBox="1">
            <a:spLocks/>
          </p:cNvSpPr>
          <p:nvPr/>
        </p:nvSpPr>
        <p:spPr>
          <a:xfrm>
            <a:off x="3132138" y="3933825"/>
            <a:ext cx="2735262" cy="1871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71475" indent="-285750" eaLnBrk="1" hangingPunct="1">
              <a:buFont typeface="Wingdings" pitchFamily="2" charset="2"/>
              <a:buChar char="q"/>
              <a:defRPr/>
            </a:pPr>
            <a:r>
              <a:rPr lang="en-US" sz="1200" kern="0" dirty="0" smtClean="0">
                <a:solidFill>
                  <a:srgbClr val="00447C"/>
                </a:solidFill>
              </a:rPr>
              <a:t>Traditional </a:t>
            </a:r>
            <a:r>
              <a:rPr lang="en-US" sz="1200" kern="0" dirty="0" err="1" smtClean="0">
                <a:solidFill>
                  <a:srgbClr val="00447C"/>
                </a:solidFill>
              </a:rPr>
              <a:t>upscaling</a:t>
            </a:r>
            <a:endParaRPr lang="en-US" sz="1200" kern="0" dirty="0" smtClean="0">
              <a:solidFill>
                <a:srgbClr val="00447C"/>
              </a:solidFill>
            </a:endParaRPr>
          </a:p>
          <a:p>
            <a:pPr marL="371475" indent="-285750" eaLnBrk="1" hangingPunct="1">
              <a:buFont typeface="Wingdings" pitchFamily="2" charset="2"/>
              <a:buChar char="q"/>
              <a:defRPr/>
            </a:pPr>
            <a:r>
              <a:rPr lang="en-US" sz="1200" kern="0" dirty="0" err="1" smtClean="0">
                <a:solidFill>
                  <a:srgbClr val="00447C"/>
                </a:solidFill>
              </a:rPr>
              <a:t>Mulitscale</a:t>
            </a:r>
            <a:r>
              <a:rPr lang="en-US" sz="1200" kern="0" dirty="0" smtClean="0">
                <a:solidFill>
                  <a:srgbClr val="00447C"/>
                </a:solidFill>
              </a:rPr>
              <a:t> methods</a:t>
            </a:r>
          </a:p>
          <a:p>
            <a:pPr marL="371475" indent="-285750" eaLnBrk="1" hangingPunct="1">
              <a:buFont typeface="Wingdings" pitchFamily="2" charset="2"/>
              <a:buChar char="q"/>
              <a:defRPr/>
            </a:pPr>
            <a:r>
              <a:rPr lang="en-US" sz="1200" kern="0" dirty="0" smtClean="0">
                <a:solidFill>
                  <a:srgbClr val="00447C"/>
                </a:solidFill>
              </a:rPr>
              <a:t>Model-reduction techniques</a:t>
            </a:r>
          </a:p>
          <a:p>
            <a:pPr marL="371475" indent="-285750" eaLnBrk="1" hangingPunct="1">
              <a:buFont typeface="Wingdings" pitchFamily="2" charset="2"/>
              <a:buChar char="q"/>
              <a:defRPr/>
            </a:pPr>
            <a:r>
              <a:rPr lang="en-US" sz="1200" kern="0" dirty="0" smtClean="0">
                <a:solidFill>
                  <a:srgbClr val="00447C"/>
                </a:solidFill>
              </a:rPr>
              <a:t>Training runs to calibrate </a:t>
            </a:r>
            <a:r>
              <a:rPr lang="en-US" sz="1200" kern="0" dirty="0" err="1" smtClean="0">
                <a:solidFill>
                  <a:srgbClr val="00447C"/>
                </a:solidFill>
              </a:rPr>
              <a:t>upscaling</a:t>
            </a:r>
            <a:r>
              <a:rPr lang="en-US" sz="1200" kern="0" dirty="0" smtClean="0">
                <a:solidFill>
                  <a:srgbClr val="00447C"/>
                </a:solidFill>
              </a:rPr>
              <a:t>/model reduction</a:t>
            </a:r>
          </a:p>
          <a:p>
            <a:pPr marL="371475" indent="-285750" eaLnBrk="1" hangingPunct="1">
              <a:buFont typeface="Wingdings" pitchFamily="2" charset="2"/>
              <a:buChar char="q"/>
              <a:defRPr/>
            </a:pPr>
            <a:r>
              <a:rPr lang="en-US" sz="1200" kern="0" dirty="0" smtClean="0">
                <a:solidFill>
                  <a:srgbClr val="00447C"/>
                </a:solidFill>
              </a:rPr>
              <a:t>Case-based </a:t>
            </a:r>
            <a:r>
              <a:rPr lang="en-US" sz="1200" kern="0" dirty="0" err="1" smtClean="0">
                <a:solidFill>
                  <a:srgbClr val="00447C"/>
                </a:solidFill>
              </a:rPr>
              <a:t>upscaling</a:t>
            </a:r>
            <a:r>
              <a:rPr lang="en-US" sz="1200" kern="0" dirty="0" smtClean="0">
                <a:solidFill>
                  <a:srgbClr val="00447C"/>
                </a:solidFill>
              </a:rPr>
              <a:t> enables more aggressive coarsening</a:t>
            </a:r>
            <a:endParaRPr lang="en-US" sz="1200" kern="0" dirty="0">
              <a:solidFill>
                <a:srgbClr val="00447C"/>
              </a:solidFill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5795963" y="3933825"/>
            <a:ext cx="2736850" cy="1871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71475" indent="-285750" eaLnBrk="1" hangingPunct="1">
              <a:buFont typeface="Wingdings" pitchFamily="2" charset="2"/>
              <a:buChar char="q"/>
              <a:defRPr/>
            </a:pPr>
            <a:r>
              <a:rPr lang="en-US" sz="1200" kern="0" dirty="0" smtClean="0">
                <a:solidFill>
                  <a:srgbClr val="00447C"/>
                </a:solidFill>
              </a:rPr>
              <a:t>Automatic  differentiation: rapid development of new time-consuming but robust fully-implicit simulators</a:t>
            </a:r>
          </a:p>
          <a:p>
            <a:pPr marL="371475" indent="-285750" eaLnBrk="1" hangingPunct="1">
              <a:buFont typeface="Wingdings" pitchFamily="2" charset="2"/>
              <a:buChar char="q"/>
              <a:defRPr/>
            </a:pPr>
            <a:r>
              <a:rPr lang="en-US" sz="1200" kern="0" dirty="0" smtClean="0">
                <a:solidFill>
                  <a:srgbClr val="00447C"/>
                </a:solidFill>
              </a:rPr>
              <a:t>Fast simulation methods (educated simplifications)</a:t>
            </a:r>
          </a:p>
          <a:p>
            <a:pPr marL="371475" indent="-285750" eaLnBrk="1" hangingPunct="1">
              <a:buFont typeface="Wingdings" pitchFamily="2" charset="2"/>
              <a:buChar char="q"/>
              <a:defRPr/>
            </a:pPr>
            <a:r>
              <a:rPr lang="en-US" sz="1200" kern="0" dirty="0" smtClean="0">
                <a:solidFill>
                  <a:srgbClr val="00447C"/>
                </a:solidFill>
              </a:rPr>
              <a:t>Sensitivities: </a:t>
            </a:r>
            <a:r>
              <a:rPr lang="en-US" sz="1200" kern="0" dirty="0" err="1" smtClean="0">
                <a:solidFill>
                  <a:srgbClr val="00447C"/>
                </a:solidFill>
              </a:rPr>
              <a:t>adjoint</a:t>
            </a:r>
            <a:endParaRPr lang="en-US" sz="1200" kern="0" dirty="0">
              <a:solidFill>
                <a:srgbClr val="004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2"/>
          <p:cNvSpPr>
            <a:spLocks noGrp="1"/>
          </p:cNvSpPr>
          <p:nvPr>
            <p:ph type="body" idx="22"/>
          </p:nvPr>
        </p:nvSpPr>
        <p:spPr>
          <a:xfrm>
            <a:off x="323850" y="116632"/>
            <a:ext cx="8429625" cy="642937"/>
          </a:xfrm>
        </p:spPr>
        <p:txBody>
          <a:bodyPr/>
          <a:lstStyle/>
          <a:p>
            <a:pPr>
              <a:defRPr/>
            </a:pPr>
            <a:r>
              <a:rPr lang="nb-NO" b="1" dirty="0" smtClean="0">
                <a:latin typeface="+mj-lt"/>
              </a:rPr>
              <a:t>Black-</a:t>
            </a:r>
            <a:r>
              <a:rPr lang="nb-NO" b="1" dirty="0" err="1" smtClean="0">
                <a:latin typeface="+mj-lt"/>
              </a:rPr>
              <a:t>oil</a:t>
            </a:r>
            <a:r>
              <a:rPr lang="nb-NO" b="1" dirty="0" smtClean="0">
                <a:latin typeface="+mj-lt"/>
              </a:rPr>
              <a:t> </a:t>
            </a:r>
            <a:r>
              <a:rPr lang="nb-NO" b="1" dirty="0" err="1" smtClean="0">
                <a:latin typeface="+mj-lt"/>
              </a:rPr>
              <a:t>model</a:t>
            </a:r>
            <a:endParaRPr lang="en-US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67BA1E14-6CCA-4647-AF6D-A34B3B5B2238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pic>
        <p:nvPicPr>
          <p:cNvPr id="16388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04900"/>
            <a:ext cx="32591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629761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825750"/>
            <a:ext cx="27225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051300"/>
            <a:ext cx="62595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28"/>
          <p:cNvSpPr>
            <a:spLocks noChangeArrowheads="1"/>
          </p:cNvSpPr>
          <p:nvPr/>
        </p:nvSpPr>
        <p:spPr bwMode="auto">
          <a:xfrm>
            <a:off x="250825" y="3635375"/>
            <a:ext cx="6246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6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>
              <a:buClr>
                <a:srgbClr val="00ADEF"/>
              </a:buClr>
              <a:buFontTx/>
              <a:buNone/>
            </a:pPr>
            <a:r>
              <a:rPr lang="en-US" altLang="nb-NO" dirty="0"/>
              <a:t>Water equation discretized in time: </a:t>
            </a:r>
          </a:p>
        </p:txBody>
      </p:sp>
      <p:sp>
        <p:nvSpPr>
          <p:cNvPr id="16393" name="Rectangle 3"/>
          <p:cNvSpPr>
            <a:spLocks noChangeArrowheads="1"/>
          </p:cNvSpPr>
          <p:nvPr/>
        </p:nvSpPr>
        <p:spPr bwMode="auto">
          <a:xfrm>
            <a:off x="790575" y="5354638"/>
            <a:ext cx="6911975" cy="477837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6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eqs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{2}	 = (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pv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/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dt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).*( pvMult.*bW.*sW - pvMult0.*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f.bW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(p0).*sW0 ) + 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s.div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bWvW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eqs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{2}(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wc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) 	 = 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eqs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{2}(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wc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) - 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bWqW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;</a:t>
            </a:r>
            <a:r>
              <a:rPr lang="en-US" altLang="nb-NO" sz="14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6394" name="Rectangle 41"/>
          <p:cNvSpPr>
            <a:spLocks noChangeArrowheads="1"/>
          </p:cNvSpPr>
          <p:nvPr/>
        </p:nvSpPr>
        <p:spPr bwMode="auto">
          <a:xfrm>
            <a:off x="250825" y="4797425"/>
            <a:ext cx="624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6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>
              <a:buClr>
                <a:srgbClr val="00ADEF"/>
              </a:buClr>
              <a:buFontTx/>
              <a:buNone/>
            </a:pPr>
            <a:r>
              <a:rPr lang="en-US" altLang="nb-NO"/>
              <a:t>Matlab code: </a:t>
            </a:r>
          </a:p>
        </p:txBody>
      </p:sp>
      <p:sp>
        <p:nvSpPr>
          <p:cNvPr id="12" name="Rounded Rectangle 3"/>
          <p:cNvSpPr>
            <a:spLocks noChangeArrowheads="1"/>
          </p:cNvSpPr>
          <p:nvPr/>
        </p:nvSpPr>
        <p:spPr bwMode="auto">
          <a:xfrm>
            <a:off x="323850" y="958850"/>
            <a:ext cx="8208963" cy="2541588"/>
          </a:xfrm>
          <a:prstGeom prst="roundRect">
            <a:avLst>
              <a:gd name="adj" fmla="val 3352"/>
            </a:avLst>
          </a:prstGeom>
          <a:noFill/>
          <a:ln w="19050" algn="ctr">
            <a:solidFill>
              <a:srgbClr val="FF9900"/>
            </a:solidFill>
            <a:round/>
            <a:headEnd type="none" w="sm" len="sm"/>
            <a:tailEnd type="none" w="sm" len="sm"/>
          </a:ln>
          <a:extLst/>
        </p:spPr>
        <p:txBody>
          <a:bodyPr/>
          <a:lstStyle/>
          <a:p>
            <a:pPr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14" name="Rounded Rectangle 3"/>
          <p:cNvSpPr>
            <a:spLocks noChangeArrowheads="1"/>
          </p:cNvSpPr>
          <p:nvPr/>
        </p:nvSpPr>
        <p:spPr bwMode="auto">
          <a:xfrm>
            <a:off x="323850" y="3573463"/>
            <a:ext cx="8208963" cy="1162050"/>
          </a:xfrm>
          <a:prstGeom prst="roundRect">
            <a:avLst>
              <a:gd name="adj" fmla="val 3352"/>
            </a:avLst>
          </a:prstGeom>
          <a:noFill/>
          <a:ln w="19050" algn="ctr">
            <a:solidFill>
              <a:srgbClr val="FF9900"/>
            </a:solidFill>
            <a:round/>
            <a:headEnd type="none" w="sm" len="sm"/>
            <a:tailEnd type="none" w="sm" len="sm"/>
          </a:ln>
          <a:extLst/>
        </p:spPr>
        <p:txBody>
          <a:bodyPr/>
          <a:lstStyle/>
          <a:p>
            <a:pPr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15" name="Rounded Rectangle 3"/>
          <p:cNvSpPr>
            <a:spLocks noChangeArrowheads="1"/>
          </p:cNvSpPr>
          <p:nvPr/>
        </p:nvSpPr>
        <p:spPr bwMode="auto">
          <a:xfrm>
            <a:off x="323850" y="4797425"/>
            <a:ext cx="8208963" cy="1162050"/>
          </a:xfrm>
          <a:prstGeom prst="roundRect">
            <a:avLst>
              <a:gd name="adj" fmla="val 3352"/>
            </a:avLst>
          </a:prstGeom>
          <a:noFill/>
          <a:ln w="19050" algn="ctr">
            <a:solidFill>
              <a:srgbClr val="FF9900"/>
            </a:solidFill>
            <a:round/>
            <a:headEnd type="none" w="sm" len="sm"/>
            <a:tailEnd type="none" w="sm" len="sm"/>
          </a:ln>
          <a:extLst/>
        </p:spPr>
        <p:txBody>
          <a:bodyPr/>
          <a:lstStyle/>
          <a:p>
            <a:pPr>
              <a:defRPr/>
            </a:pPr>
            <a:endParaRPr lang="en-US" sz="1600" dirty="0">
              <a:latin typeface="+mn-lt"/>
            </a:endParaRPr>
          </a:p>
        </p:txBody>
      </p:sp>
      <p:pic>
        <p:nvPicPr>
          <p:cNvPr id="16398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627188"/>
            <a:ext cx="632936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0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29625" cy="576064"/>
          </a:xfrm>
        </p:spPr>
        <p:txBody>
          <a:bodyPr>
            <a:normAutofit/>
          </a:bodyPr>
          <a:lstStyle/>
          <a:p>
            <a:r>
              <a:rPr lang="en-US" b="1" noProof="0" dirty="0" smtClean="0"/>
              <a:t>Outline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4608512" cy="3816424"/>
          </a:xfrm>
        </p:spPr>
        <p:txBody>
          <a:bodyPr/>
          <a:lstStyle/>
          <a:p>
            <a:pPr lvl="0"/>
            <a:r>
              <a:rPr lang="en-US" dirty="0" smtClean="0"/>
              <a:t>Reservoir simulation: model ,  challenges</a:t>
            </a:r>
          </a:p>
          <a:p>
            <a:pPr lvl="0"/>
            <a:r>
              <a:rPr lang="en-US" dirty="0" smtClean="0"/>
              <a:t>Fully implicit two point method's</a:t>
            </a:r>
          </a:p>
          <a:p>
            <a:pPr lvl="1"/>
            <a:r>
              <a:rPr lang="en-US" dirty="0" smtClean="0"/>
              <a:t>Problems, (Advantages)</a:t>
            </a:r>
            <a:endParaRPr lang="en-US" dirty="0"/>
          </a:p>
          <a:p>
            <a:pPr lvl="0"/>
            <a:r>
              <a:rPr lang="en-US" dirty="0" smtClean="0"/>
              <a:t>Why not (?)</a:t>
            </a:r>
            <a:endParaRPr lang="en-US" dirty="0"/>
          </a:p>
          <a:p>
            <a:pPr lvl="1"/>
            <a:r>
              <a:rPr lang="en-US" dirty="0" smtClean="0"/>
              <a:t>Higher order</a:t>
            </a:r>
          </a:p>
          <a:p>
            <a:pPr lvl="1"/>
            <a:r>
              <a:rPr lang="en-US" dirty="0" smtClean="0"/>
              <a:t>Explicit saturation</a:t>
            </a:r>
          </a:p>
          <a:p>
            <a:pPr lvl="1"/>
            <a:r>
              <a:rPr lang="en-US" dirty="0" smtClean="0"/>
              <a:t>Operator splitting based</a:t>
            </a:r>
          </a:p>
          <a:p>
            <a:pPr lvl="1"/>
            <a:r>
              <a:rPr lang="en-US" dirty="0" smtClean="0"/>
              <a:t>MPFA,  MIMETIC …</a:t>
            </a:r>
            <a:endParaRPr lang="en-US" dirty="0"/>
          </a:p>
          <a:p>
            <a:pPr lvl="0"/>
            <a:r>
              <a:rPr lang="en-US" dirty="0" smtClean="0"/>
              <a:t>Conclusion/Challenges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73394"/>
            <a:ext cx="842962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47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Question: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021" y="937490"/>
            <a:ext cx="8429684" cy="83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16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12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Why is almost all simulations of reservoirs  today using a fully implicit Two Point  Method with Mobility </a:t>
            </a:r>
            <a:r>
              <a:rPr lang="en-US" dirty="0" err="1" smtClean="0"/>
              <a:t>upwinding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45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57188" y="981075"/>
            <a:ext cx="8429625" cy="719138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3 </a:t>
            </a:r>
            <a:r>
              <a:rPr lang="nb-NO" dirty="0" err="1" smtClean="0"/>
              <a:t>component</a:t>
            </a:r>
            <a:r>
              <a:rPr lang="nb-NO" dirty="0" smtClean="0"/>
              <a:t> – 3phase </a:t>
            </a:r>
            <a:r>
              <a:rPr lang="nb-NO" dirty="0" err="1" smtClean="0"/>
              <a:t>model</a:t>
            </a:r>
            <a:endParaRPr lang="en-US" dirty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22"/>
          </p:nvPr>
        </p:nvSpPr>
        <p:spPr>
          <a:xfrm>
            <a:off x="390525" y="193675"/>
            <a:ext cx="8429625" cy="642938"/>
          </a:xfrm>
        </p:spPr>
        <p:txBody>
          <a:bodyPr/>
          <a:lstStyle/>
          <a:p>
            <a:pPr>
              <a:defRPr/>
            </a:pPr>
            <a:r>
              <a:rPr lang="nb-NO" b="1" dirty="0" smtClean="0">
                <a:latin typeface="+mj-lt"/>
              </a:rPr>
              <a:t>Model: Black-</a:t>
            </a:r>
            <a:r>
              <a:rPr lang="nb-NO" b="1" dirty="0" err="1" smtClean="0">
                <a:latin typeface="+mj-lt"/>
              </a:rPr>
              <a:t>oil</a:t>
            </a:r>
            <a:r>
              <a:rPr lang="nb-NO" b="1" dirty="0" smtClean="0">
                <a:latin typeface="+mj-lt"/>
              </a:rPr>
              <a:t> </a:t>
            </a:r>
            <a:r>
              <a:rPr lang="nb-NO" b="1" dirty="0" err="1" smtClean="0">
                <a:latin typeface="+mj-lt"/>
              </a:rPr>
              <a:t>model</a:t>
            </a:r>
            <a:endParaRPr lang="en-US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AF0B2E08-0C12-4FC7-AFEA-68822E91F2B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0113" y="1844675"/>
          <a:ext cx="2663824" cy="194468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5956"/>
                <a:gridCol w="665956"/>
                <a:gridCol w="665956"/>
                <a:gridCol w="665956"/>
              </a:tblGrid>
              <a:tr h="486172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91424" marR="91424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 dirty="0" smtClean="0">
                          <a:solidFill>
                            <a:srgbClr val="00B0F0"/>
                          </a:solidFill>
                        </a:rPr>
                        <a:t>W</a:t>
                      </a:r>
                      <a:endParaRPr lang="en-US" sz="1800" b="1" dirty="0">
                        <a:solidFill>
                          <a:srgbClr val="00B0F0"/>
                        </a:solidFill>
                      </a:endParaRPr>
                    </a:p>
                  </a:txBody>
                  <a:tcPr marL="91424" marR="9142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 dirty="0" smtClean="0">
                          <a:solidFill>
                            <a:srgbClr val="5A471C"/>
                          </a:solidFill>
                        </a:rPr>
                        <a:t>O</a:t>
                      </a:r>
                      <a:endParaRPr lang="en-US" sz="1800" b="1" dirty="0">
                        <a:solidFill>
                          <a:srgbClr val="5A471C"/>
                        </a:solidFill>
                      </a:endParaRPr>
                    </a:p>
                  </a:txBody>
                  <a:tcPr marL="91424" marR="9142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 dirty="0" smtClean="0">
                          <a:solidFill>
                            <a:srgbClr val="00B050"/>
                          </a:solidFill>
                        </a:rPr>
                        <a:t>G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24" marR="9142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1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 dirty="0" err="1" smtClean="0">
                          <a:solidFill>
                            <a:srgbClr val="00853F"/>
                          </a:solidFill>
                          <a:latin typeface="+mn-lt"/>
                        </a:rPr>
                        <a:t>X</a:t>
                      </a:r>
                      <a:endParaRPr lang="en-US" sz="1800" b="1" dirty="0">
                        <a:solidFill>
                          <a:srgbClr val="00853F"/>
                        </a:solidFill>
                        <a:latin typeface="+mn-lt"/>
                      </a:endParaRPr>
                    </a:p>
                  </a:txBody>
                  <a:tcPr marL="91424" marR="9142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1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 dirty="0" err="1" smtClean="0">
                          <a:solidFill>
                            <a:srgbClr val="00853F"/>
                          </a:solidFill>
                        </a:rPr>
                        <a:t>X</a:t>
                      </a:r>
                      <a:endParaRPr lang="en-US" sz="1800" b="1" dirty="0">
                        <a:solidFill>
                          <a:srgbClr val="00853F"/>
                        </a:solidFill>
                      </a:endParaRPr>
                    </a:p>
                  </a:txBody>
                  <a:tcPr marL="91424" marR="9142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 dirty="0" err="1" smtClean="0">
                          <a:solidFill>
                            <a:srgbClr val="00853F"/>
                          </a:solidFill>
                        </a:rPr>
                        <a:t>X</a:t>
                      </a:r>
                      <a:endParaRPr lang="en-US" sz="1800" b="1" dirty="0">
                        <a:solidFill>
                          <a:srgbClr val="00853F"/>
                        </a:solidFill>
                      </a:endParaRPr>
                    </a:p>
                  </a:txBody>
                  <a:tcPr marL="91424" marR="9142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1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err="1" smtClean="0">
                          <a:solidFill>
                            <a:srgbClr val="00853F"/>
                          </a:solidFill>
                        </a:rPr>
                        <a:t>X</a:t>
                      </a:r>
                      <a:endParaRPr lang="en-US" sz="1800" b="1" dirty="0" smtClean="0">
                        <a:solidFill>
                          <a:srgbClr val="00853F"/>
                        </a:solidFill>
                      </a:endParaRPr>
                    </a:p>
                  </a:txBody>
                  <a:tcPr marL="91424" marR="9142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 dirty="0" err="1" smtClean="0">
                          <a:solidFill>
                            <a:srgbClr val="00853F"/>
                          </a:solidFill>
                        </a:rPr>
                        <a:t>X</a:t>
                      </a:r>
                      <a:endParaRPr lang="en-US" sz="1800" b="1" dirty="0">
                        <a:solidFill>
                          <a:srgbClr val="00853F"/>
                        </a:solidFill>
                      </a:endParaRPr>
                    </a:p>
                  </a:txBody>
                  <a:tcPr marL="91424" marR="9142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643731" y="2669382"/>
            <a:ext cx="25923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b-NO" dirty="0" err="1">
                <a:latin typeface="+mn-lt"/>
              </a:rPr>
              <a:t>phases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8888" y="1412875"/>
            <a:ext cx="25923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b-NO" dirty="0" err="1">
                <a:latin typeface="+mn-lt"/>
              </a:rPr>
              <a:t>components</a:t>
            </a:r>
            <a:endParaRPr lang="en-US" dirty="0">
              <a:latin typeface="+mn-lt"/>
            </a:endParaRPr>
          </a:p>
        </p:txBody>
      </p:sp>
      <p:grpSp>
        <p:nvGrpSpPr>
          <p:cNvPr id="15390" name="Group 14"/>
          <p:cNvGrpSpPr>
            <a:grpSpLocks/>
          </p:cNvGrpSpPr>
          <p:nvPr/>
        </p:nvGrpSpPr>
        <p:grpSpPr bwMode="auto">
          <a:xfrm>
            <a:off x="6011863" y="4200525"/>
            <a:ext cx="1296987" cy="1366838"/>
            <a:chOff x="6372200" y="3825044"/>
            <a:chExt cx="1800200" cy="1764196"/>
          </a:xfrm>
        </p:grpSpPr>
        <p:sp>
          <p:nvSpPr>
            <p:cNvPr id="10" name="Rectangle 9"/>
            <p:cNvSpPr/>
            <p:nvPr/>
          </p:nvSpPr>
          <p:spPr>
            <a:xfrm>
              <a:off x="6372200" y="5013468"/>
              <a:ext cx="1800200" cy="57577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2200" y="4220503"/>
              <a:ext cx="1800200" cy="792965"/>
            </a:xfrm>
            <a:prstGeom prst="rect">
              <a:avLst/>
            </a:prstGeom>
            <a:pattFill prst="pct5">
              <a:fgClr>
                <a:srgbClr val="92D050"/>
              </a:fgClr>
              <a:bgClr>
                <a:srgbClr val="5A471C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72200" y="3825044"/>
              <a:ext cx="1800200" cy="395459"/>
            </a:xfrm>
            <a:prstGeom prst="rect">
              <a:avLst/>
            </a:prstGeom>
            <a:pattFill prst="pct5">
              <a:fgClr>
                <a:srgbClr val="5A471C"/>
              </a:fgClr>
              <a:bgClr>
                <a:srgbClr val="7AC142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Down Arrow 15"/>
          <p:cNvSpPr/>
          <p:nvPr/>
        </p:nvSpPr>
        <p:spPr>
          <a:xfrm rot="10800000">
            <a:off x="6372225" y="3213100"/>
            <a:ext cx="576263" cy="657225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5392" name="Group 16"/>
          <p:cNvGrpSpPr>
            <a:grpSpLocks/>
          </p:cNvGrpSpPr>
          <p:nvPr/>
        </p:nvGrpSpPr>
        <p:grpSpPr bwMode="auto">
          <a:xfrm>
            <a:off x="5292725" y="395288"/>
            <a:ext cx="2879725" cy="2528887"/>
            <a:chOff x="6372200" y="3825044"/>
            <a:chExt cx="1800200" cy="1764196"/>
          </a:xfrm>
        </p:grpSpPr>
        <p:sp>
          <p:nvSpPr>
            <p:cNvPr id="18" name="Rectangle 17"/>
            <p:cNvSpPr/>
            <p:nvPr/>
          </p:nvSpPr>
          <p:spPr>
            <a:xfrm>
              <a:off x="6372200" y="5431980"/>
              <a:ext cx="1800200" cy="15726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72200" y="5281364"/>
              <a:ext cx="1800200" cy="150616"/>
            </a:xfrm>
            <a:prstGeom prst="rect">
              <a:avLst/>
            </a:prstGeom>
            <a:solidFill>
              <a:srgbClr val="5A47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72200" y="3825044"/>
              <a:ext cx="1800200" cy="1456320"/>
            </a:xfrm>
            <a:prstGeom prst="rect">
              <a:avLst/>
            </a:prstGeom>
            <a:solidFill>
              <a:srgbClr val="7AC1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596188" y="4699000"/>
            <a:ext cx="11525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dirty="0" err="1">
                <a:latin typeface="+mn-lt"/>
              </a:rPr>
              <a:t>Reservoir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conditions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850" y="2927350"/>
            <a:ext cx="16557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dirty="0" err="1">
                <a:latin typeface="+mn-lt"/>
              </a:rPr>
              <a:t>Surface</a:t>
            </a:r>
            <a:r>
              <a:rPr lang="nb-NO" dirty="0">
                <a:latin typeface="+mn-lt"/>
              </a:rPr>
              <a:t> (</a:t>
            </a:r>
            <a:r>
              <a:rPr lang="nb-NO" dirty="0" err="1">
                <a:latin typeface="+mn-lt"/>
              </a:rPr>
              <a:t>reference</a:t>
            </a:r>
            <a:r>
              <a:rPr lang="nb-NO" dirty="0">
                <a:latin typeface="+mn-lt"/>
              </a:rPr>
              <a:t>) </a:t>
            </a:r>
            <a:r>
              <a:rPr lang="nb-NO" dirty="0" err="1">
                <a:latin typeface="+mn-lt"/>
              </a:rPr>
              <a:t>conditions</a:t>
            </a:r>
            <a:endParaRPr lang="en-US" dirty="0">
              <a:latin typeface="+mn-lt"/>
            </a:endParaRPr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652463" y="3990975"/>
            <a:ext cx="2919412" cy="1885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16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12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b-NO" b="1" dirty="0" err="1" smtClean="0"/>
              <a:t>Unknowns</a:t>
            </a:r>
            <a:endParaRPr lang="en-US" b="1" dirty="0" smtClean="0"/>
          </a:p>
          <a:p>
            <a:pPr indent="-2571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Phase  pressures  </a:t>
            </a:r>
          </a:p>
          <a:p>
            <a:pPr indent="-2571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Phase saturations</a:t>
            </a:r>
          </a:p>
          <a:p>
            <a:pPr indent="-2571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Gas comp. in </a:t>
            </a:r>
            <a:r>
              <a:rPr lang="nb-NO" dirty="0" err="1" smtClean="0"/>
              <a:t>oil</a:t>
            </a:r>
            <a:r>
              <a:rPr lang="nb-NO" dirty="0" smtClean="0"/>
              <a:t> </a:t>
            </a:r>
            <a:r>
              <a:rPr lang="nb-NO" dirty="0" err="1" smtClean="0"/>
              <a:t>phase</a:t>
            </a:r>
            <a:endParaRPr lang="nb-NO" dirty="0" smtClean="0"/>
          </a:p>
          <a:p>
            <a:pPr indent="-2571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Oil comp. in gas </a:t>
            </a:r>
            <a:r>
              <a:rPr lang="nb-NO" dirty="0" err="1" smtClean="0"/>
              <a:t>phase</a:t>
            </a:r>
            <a:endParaRPr lang="nb-NO" dirty="0" smtClean="0"/>
          </a:p>
        </p:txBody>
      </p:sp>
      <p:pic>
        <p:nvPicPr>
          <p:cNvPr id="15396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37063"/>
            <a:ext cx="2571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24400"/>
            <a:ext cx="2270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8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084763"/>
            <a:ext cx="1920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9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5445125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2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2"/>
          <p:cNvSpPr>
            <a:spLocks noGrp="1"/>
          </p:cNvSpPr>
          <p:nvPr>
            <p:ph type="body" idx="22"/>
          </p:nvPr>
        </p:nvSpPr>
        <p:spPr>
          <a:xfrm>
            <a:off x="323850" y="116632"/>
            <a:ext cx="8429625" cy="642937"/>
          </a:xfrm>
        </p:spPr>
        <p:txBody>
          <a:bodyPr/>
          <a:lstStyle/>
          <a:p>
            <a:pPr>
              <a:defRPr/>
            </a:pPr>
            <a:r>
              <a:rPr lang="nb-NO" b="1" dirty="0" smtClean="0">
                <a:latin typeface="+mj-lt"/>
              </a:rPr>
              <a:t>Black-</a:t>
            </a:r>
            <a:r>
              <a:rPr lang="nb-NO" b="1" dirty="0" err="1" smtClean="0">
                <a:latin typeface="+mj-lt"/>
              </a:rPr>
              <a:t>oil</a:t>
            </a:r>
            <a:r>
              <a:rPr lang="nb-NO" b="1" dirty="0" smtClean="0">
                <a:latin typeface="+mj-lt"/>
              </a:rPr>
              <a:t> </a:t>
            </a:r>
            <a:r>
              <a:rPr lang="nb-NO" b="1" dirty="0" err="1" smtClean="0">
                <a:latin typeface="+mj-lt"/>
              </a:rPr>
              <a:t>model</a:t>
            </a:r>
            <a:endParaRPr lang="en-US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67BA1E14-6CCA-4647-AF6D-A34B3B5B223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95" y="1104900"/>
            <a:ext cx="3537014" cy="471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4" y="2276475"/>
            <a:ext cx="6299073" cy="471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3" y="2825751"/>
            <a:ext cx="2722626" cy="536639"/>
          </a:xfrm>
          <a:prstGeom prst="rect">
            <a:avLst/>
          </a:prstGeom>
        </p:spPr>
      </p:pic>
      <p:sp>
        <p:nvSpPr>
          <p:cNvPr id="16392" name="Rectangle 28"/>
          <p:cNvSpPr>
            <a:spLocks noChangeArrowheads="1"/>
          </p:cNvSpPr>
          <p:nvPr/>
        </p:nvSpPr>
        <p:spPr bwMode="auto">
          <a:xfrm>
            <a:off x="560923" y="3573462"/>
            <a:ext cx="6246813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6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>
              <a:buClr>
                <a:srgbClr val="00ADEF"/>
              </a:buClr>
              <a:buFontTx/>
              <a:buNone/>
            </a:pPr>
            <a:r>
              <a:rPr lang="en-US" altLang="nb-NO" dirty="0" smtClean="0"/>
              <a:t>Primary variables: </a:t>
            </a:r>
          </a:p>
          <a:p>
            <a:pPr marL="1028700" lvl="1" eaLnBrk="1" hangingPunct="1">
              <a:buClr>
                <a:srgbClr val="00ADEF"/>
              </a:buClr>
            </a:pPr>
            <a:r>
              <a:rPr lang="en-US" altLang="nb-NO" dirty="0" smtClean="0"/>
              <a:t>Oil pressure</a:t>
            </a:r>
          </a:p>
          <a:p>
            <a:pPr marL="1028700" lvl="1" eaLnBrk="1" hangingPunct="1">
              <a:buClr>
                <a:srgbClr val="00ADEF"/>
              </a:buClr>
            </a:pPr>
            <a:r>
              <a:rPr lang="en-US" altLang="nb-NO" dirty="0" smtClean="0"/>
              <a:t>Water saturation ,  gas saturation(/dissolved gas/dissolved oil) </a:t>
            </a:r>
            <a:endParaRPr lang="en-US" altLang="nb-NO" dirty="0"/>
          </a:p>
        </p:txBody>
      </p:sp>
      <p:sp>
        <p:nvSpPr>
          <p:cNvPr id="12" name="Rounded Rectangle 3"/>
          <p:cNvSpPr>
            <a:spLocks noChangeArrowheads="1"/>
          </p:cNvSpPr>
          <p:nvPr/>
        </p:nvSpPr>
        <p:spPr bwMode="auto">
          <a:xfrm>
            <a:off x="323850" y="958850"/>
            <a:ext cx="8208963" cy="2614612"/>
          </a:xfrm>
          <a:prstGeom prst="roundRect">
            <a:avLst>
              <a:gd name="adj" fmla="val 3352"/>
            </a:avLst>
          </a:prstGeom>
          <a:noFill/>
          <a:ln w="19050" algn="ctr">
            <a:solidFill>
              <a:srgbClr val="FF9900"/>
            </a:solidFill>
            <a:round/>
            <a:headEnd type="none" w="sm" len="sm"/>
            <a:tailEnd type="none" w="sm" len="sm"/>
          </a:ln>
          <a:extLst/>
        </p:spPr>
        <p:txBody>
          <a:bodyPr/>
          <a:lstStyle/>
          <a:p>
            <a:pPr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14" name="Rounded Rectangle 3"/>
          <p:cNvSpPr>
            <a:spLocks noChangeArrowheads="1"/>
          </p:cNvSpPr>
          <p:nvPr/>
        </p:nvSpPr>
        <p:spPr bwMode="auto">
          <a:xfrm>
            <a:off x="323850" y="3573462"/>
            <a:ext cx="8208963" cy="2375817"/>
          </a:xfrm>
          <a:prstGeom prst="roundRect">
            <a:avLst>
              <a:gd name="adj" fmla="val 3352"/>
            </a:avLst>
          </a:prstGeom>
          <a:noFill/>
          <a:ln w="19050" algn="ctr">
            <a:solidFill>
              <a:srgbClr val="FF9900"/>
            </a:solidFill>
            <a:round/>
            <a:headEnd type="none" w="sm" len="sm"/>
            <a:tailEnd type="none" w="sm" len="sm"/>
          </a:ln>
          <a:extLst/>
        </p:spPr>
        <p:txBody>
          <a:bodyPr/>
          <a:lstStyle/>
          <a:p>
            <a:pPr>
              <a:defRPr/>
            </a:pPr>
            <a:endParaRPr lang="en-US" sz="16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1627188"/>
            <a:ext cx="6329934" cy="471488"/>
          </a:xfrm>
          <a:prstGeom prst="rect">
            <a:avLst/>
          </a:prstGeom>
        </p:spPr>
      </p:pic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519113" y="4761370"/>
            <a:ext cx="326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6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>
              <a:buClr>
                <a:srgbClr val="00ADEF"/>
              </a:buClr>
              <a:buFontTx/>
              <a:buNone/>
            </a:pPr>
            <a:r>
              <a:rPr lang="en-US" altLang="nb-NO" dirty="0" smtClean="0"/>
              <a:t>Two point flux mobility </a:t>
            </a:r>
            <a:r>
              <a:rPr lang="en-US" altLang="nb-NO" dirty="0" err="1" smtClean="0"/>
              <a:t>upwinding</a:t>
            </a:r>
            <a:r>
              <a:rPr lang="en-US" altLang="nb-NO" dirty="0" smtClean="0"/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94" y="4699239"/>
            <a:ext cx="3960495" cy="103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/>
          <p:cNvSpPr>
            <a:spLocks noGrp="1"/>
          </p:cNvSpPr>
          <p:nvPr>
            <p:ph type="body" idx="22"/>
          </p:nvPr>
        </p:nvSpPr>
        <p:spPr>
          <a:xfrm>
            <a:off x="357188" y="260350"/>
            <a:ext cx="8429625" cy="642938"/>
          </a:xfrm>
        </p:spPr>
        <p:txBody>
          <a:bodyPr/>
          <a:lstStyle/>
          <a:p>
            <a:r>
              <a:rPr lang="nb-NO" altLang="nb-NO" b="1" dirty="0" smtClean="0">
                <a:latin typeface="+mj-lt"/>
              </a:rPr>
              <a:t>Black-</a:t>
            </a:r>
            <a:r>
              <a:rPr lang="nb-NO" altLang="nb-NO" b="1" dirty="0" err="1" smtClean="0">
                <a:latin typeface="+mj-lt"/>
              </a:rPr>
              <a:t>oil</a:t>
            </a:r>
            <a:r>
              <a:rPr lang="nb-NO" altLang="nb-NO" b="1" dirty="0" smtClean="0">
                <a:latin typeface="+mj-lt"/>
              </a:rPr>
              <a:t> </a:t>
            </a:r>
            <a:r>
              <a:rPr lang="nb-NO" altLang="nb-NO" b="1" dirty="0" err="1" smtClean="0">
                <a:latin typeface="+mj-lt"/>
              </a:rPr>
              <a:t>model</a:t>
            </a:r>
            <a:r>
              <a:rPr lang="nb-NO" altLang="nb-NO" b="1" dirty="0" smtClean="0">
                <a:latin typeface="+mj-lt"/>
              </a:rPr>
              <a:t>: </a:t>
            </a:r>
            <a:r>
              <a:rPr lang="nb-NO" altLang="nb-NO" b="1" dirty="0" err="1" smtClean="0">
                <a:latin typeface="+mj-lt"/>
              </a:rPr>
              <a:t>wells</a:t>
            </a:r>
            <a:endParaRPr lang="en-US" altLang="nb-NO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F518D835-0A65-42A1-B2C1-AA53BC11B9D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18441" name="Rectangle 28"/>
          <p:cNvSpPr>
            <a:spLocks noChangeArrowheads="1"/>
          </p:cNvSpPr>
          <p:nvPr/>
        </p:nvSpPr>
        <p:spPr bwMode="auto">
          <a:xfrm>
            <a:off x="196850" y="836613"/>
            <a:ext cx="41592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5725">
              <a:spcBef>
                <a:spcPct val="20000"/>
              </a:spcBef>
              <a:buClr>
                <a:srgbClr val="00ADEF"/>
              </a:buClr>
              <a:defRPr/>
            </a:pPr>
            <a:r>
              <a:rPr lang="en-US" dirty="0" smtClean="0">
                <a:solidFill>
                  <a:srgbClr val="00447C"/>
                </a:solidFill>
                <a:latin typeface="+mn-lt"/>
              </a:rPr>
              <a:t>For each connection: </a:t>
            </a:r>
          </a:p>
          <a:p>
            <a:pPr marL="85725">
              <a:spcBef>
                <a:spcPct val="20000"/>
              </a:spcBef>
              <a:buClr>
                <a:srgbClr val="00ADEF"/>
              </a:buClr>
              <a:defRPr/>
            </a:pPr>
            <a:endParaRPr lang="en-US" dirty="0" smtClean="0">
              <a:solidFill>
                <a:srgbClr val="00447C"/>
              </a:solidFill>
              <a:latin typeface="+mn-lt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447C"/>
              </a:solidFill>
              <a:latin typeface="+mn-lt"/>
              <a:sym typeface="Wingdings 3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447C"/>
                </a:solidFill>
                <a:latin typeface="+mn-lt"/>
                <a:sym typeface="Wingdings 3"/>
              </a:rPr>
              <a:t>Well head computed explicitly based on phase distribution along well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447C"/>
                </a:solidFill>
                <a:latin typeface="+mn-lt"/>
                <a:sym typeface="Wingdings 3"/>
              </a:rPr>
              <a:t>For producing connection: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447C"/>
              </a:solidFill>
              <a:latin typeface="+mn-lt"/>
              <a:sym typeface="Wingdings 3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447C"/>
              </a:solidFill>
              <a:latin typeface="+mn-lt"/>
              <a:sym typeface="Wingdings 3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447C"/>
              </a:solidFill>
              <a:latin typeface="+mn-lt"/>
              <a:sym typeface="Wingdings 3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447C"/>
                </a:solidFill>
                <a:latin typeface="+mn-lt"/>
                <a:sym typeface="Wingdings 3"/>
              </a:rPr>
              <a:t>For injecting connection: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447C"/>
              </a:solidFill>
              <a:latin typeface="+mn-lt"/>
              <a:sym typeface="Wingdings 3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447C"/>
              </a:solidFill>
              <a:latin typeface="+mn-lt"/>
              <a:sym typeface="Wingdings 3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447C"/>
                </a:solidFill>
                <a:latin typeface="+mn-lt"/>
              </a:rPr>
              <a:t>         is the volume fraction of phase </a:t>
            </a:r>
            <a:r>
              <a:rPr lang="en-US" i="1" dirty="0" smtClean="0">
                <a:solidFill>
                  <a:srgbClr val="00447C"/>
                </a:solidFill>
                <a:latin typeface="+mn-lt"/>
              </a:rPr>
              <a:t>j </a:t>
            </a:r>
            <a:r>
              <a:rPr lang="en-US" dirty="0" smtClean="0">
                <a:solidFill>
                  <a:srgbClr val="00447C"/>
                </a:solidFill>
                <a:latin typeface="+mn-lt"/>
              </a:rPr>
              <a:t>in the injected mixture at connection conditions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defRPr/>
            </a:pPr>
            <a:endParaRPr lang="nb-NO" dirty="0">
              <a:solidFill>
                <a:srgbClr val="00447C"/>
              </a:solidFill>
              <a:latin typeface="SINTEF" pitchFamily="2" charset="0"/>
            </a:endParaRPr>
          </a:p>
          <a:p>
            <a:pPr marL="85725">
              <a:spcBef>
                <a:spcPct val="20000"/>
              </a:spcBef>
              <a:buClr>
                <a:srgbClr val="00ADEF"/>
              </a:buClr>
              <a:defRPr/>
            </a:pPr>
            <a:r>
              <a:rPr lang="nb-NO" dirty="0">
                <a:solidFill>
                  <a:srgbClr val="00447C"/>
                </a:solidFill>
                <a:latin typeface="SINTEF" pitchFamily="2" charset="0"/>
              </a:rPr>
              <a:t>  </a:t>
            </a:r>
            <a:endParaRPr lang="en-US" dirty="0">
              <a:solidFill>
                <a:srgbClr val="00447C"/>
              </a:solidFill>
              <a:latin typeface="SINTEF" pitchFamily="2" charset="0"/>
            </a:endParaRPr>
          </a:p>
        </p:txBody>
      </p:sp>
      <p:pic>
        <p:nvPicPr>
          <p:cNvPr id="17413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90638"/>
            <a:ext cx="28400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16200"/>
            <a:ext cx="18478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89363"/>
            <a:ext cx="2933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249738"/>
            <a:ext cx="2301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3" name="Group 10"/>
          <p:cNvGrpSpPr>
            <a:grpSpLocks/>
          </p:cNvGrpSpPr>
          <p:nvPr/>
        </p:nvGrpSpPr>
        <p:grpSpPr bwMode="auto">
          <a:xfrm>
            <a:off x="4704866" y="1034526"/>
            <a:ext cx="4033837" cy="3943350"/>
            <a:chOff x="4572000" y="1934195"/>
            <a:chExt cx="4032447" cy="3943077"/>
          </a:xfrm>
        </p:grpSpPr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4572000" y="1962768"/>
              <a:ext cx="3438927" cy="391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85725">
                <a:spcBef>
                  <a:spcPct val="20000"/>
                </a:spcBef>
                <a:buClr>
                  <a:srgbClr val="00ADEF"/>
                </a:buClr>
                <a:defRPr/>
              </a:pPr>
              <a:r>
                <a:rPr lang="en-US" b="1" dirty="0" smtClean="0">
                  <a:solidFill>
                    <a:srgbClr val="00447C"/>
                  </a:solidFill>
                  <a:latin typeface="SINTEF" pitchFamily="2" charset="0"/>
                </a:rPr>
                <a:t>Handling of </a:t>
              </a:r>
              <a:r>
                <a:rPr lang="en-US" b="1" i="1" dirty="0" smtClean="0">
                  <a:solidFill>
                    <a:srgbClr val="00447C"/>
                  </a:solidFill>
                  <a:latin typeface="SINTEF" pitchFamily="2" charset="0"/>
                </a:rPr>
                <a:t>cross-flow (implicit)</a:t>
              </a:r>
              <a:r>
                <a:rPr lang="en-US" b="1" dirty="0" smtClean="0">
                  <a:solidFill>
                    <a:srgbClr val="00447C"/>
                  </a:solidFill>
                  <a:latin typeface="SINTEF" pitchFamily="2" charset="0"/>
                </a:rPr>
                <a:t>: </a:t>
              </a:r>
              <a:endParaRPr lang="en-US" b="1" dirty="0" smtClean="0">
                <a:solidFill>
                  <a:srgbClr val="00447C"/>
                </a:solidFill>
                <a:latin typeface="SINTEF"/>
                <a:sym typeface="Wingdings 3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EE8E00"/>
                </a:buClr>
                <a:buFont typeface="+mj-lt"/>
                <a:buAutoNum type="arabicParenR"/>
                <a:defRPr/>
              </a:pPr>
              <a:r>
                <a:rPr lang="en-US" dirty="0" smtClean="0">
                  <a:solidFill>
                    <a:srgbClr val="00447C"/>
                  </a:solidFill>
                  <a:latin typeface="SINTEF"/>
                  <a:sym typeface="Wingdings 3"/>
                </a:rPr>
                <a:t>Compute inflow from producing connections (at reference conditions)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EE8E00"/>
                </a:buClr>
                <a:buFont typeface="+mj-lt"/>
                <a:buAutoNum type="arabicParenR"/>
                <a:defRPr/>
              </a:pPr>
              <a:endParaRPr lang="en-US" dirty="0" smtClean="0">
                <a:solidFill>
                  <a:srgbClr val="00447C"/>
                </a:solidFill>
                <a:latin typeface="SINTEF"/>
                <a:sym typeface="Wingdings 3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EE8E00"/>
                </a:buClr>
                <a:buFont typeface="+mj-lt"/>
                <a:buAutoNum type="arabicParenR"/>
                <a:defRPr/>
              </a:pPr>
              <a:r>
                <a:rPr lang="en-US" dirty="0" smtClean="0">
                  <a:solidFill>
                    <a:srgbClr val="00447C"/>
                  </a:solidFill>
                  <a:latin typeface="SINTEF"/>
                  <a:sym typeface="Wingdings 3"/>
                </a:rPr>
                <a:t>Compute average wellbore mixture (at reference conditions)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EE8E00"/>
                </a:buClr>
                <a:buFont typeface="+mj-lt"/>
                <a:buAutoNum type="arabicParenR"/>
                <a:defRPr/>
              </a:pPr>
              <a:endParaRPr lang="en-US" dirty="0" smtClean="0">
                <a:solidFill>
                  <a:srgbClr val="00447C"/>
                </a:solidFill>
                <a:latin typeface="SINTEF"/>
                <a:sym typeface="Wingdings 3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EE8E00"/>
                </a:buClr>
                <a:buFont typeface="+mj-lt"/>
                <a:buAutoNum type="arabicParenR"/>
                <a:defRPr/>
              </a:pPr>
              <a:r>
                <a:rPr lang="en-US" dirty="0" smtClean="0">
                  <a:solidFill>
                    <a:srgbClr val="00447C"/>
                  </a:solidFill>
                  <a:latin typeface="SINTEF"/>
                  <a:sym typeface="Wingdings 3"/>
                </a:rPr>
                <a:t>Compute average volumetric mixture at injection connection conditions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EE8E00"/>
                </a:buClr>
                <a:buFont typeface="+mj-lt"/>
                <a:buAutoNum type="arabicParenR"/>
                <a:defRPr/>
              </a:pPr>
              <a:endParaRPr lang="en-US" dirty="0" smtClean="0">
                <a:solidFill>
                  <a:srgbClr val="00447C"/>
                </a:solidFill>
                <a:latin typeface="SINTEF"/>
                <a:sym typeface="Wingdings 3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EE8E00"/>
                </a:buClr>
                <a:buFont typeface="+mj-lt"/>
                <a:buAutoNum type="arabicParenR"/>
                <a:defRPr/>
              </a:pPr>
              <a:r>
                <a:rPr lang="en-US" dirty="0" smtClean="0">
                  <a:solidFill>
                    <a:srgbClr val="00447C"/>
                  </a:solidFill>
                  <a:latin typeface="SINTEF"/>
                  <a:sym typeface="Wingdings 3"/>
                </a:rPr>
                <a:t>Compute injection connection </a:t>
              </a:r>
              <a:r>
                <a:rPr lang="en-US" dirty="0" err="1" smtClean="0">
                  <a:solidFill>
                    <a:srgbClr val="00447C"/>
                  </a:solidFill>
                  <a:latin typeface="SINTEF"/>
                  <a:sym typeface="Wingdings 3"/>
                </a:rPr>
                <a:t>mobilities</a:t>
              </a:r>
              <a:r>
                <a:rPr lang="en-US" dirty="0" smtClean="0">
                  <a:solidFill>
                    <a:srgbClr val="00447C"/>
                  </a:solidFill>
                  <a:latin typeface="SINTEF"/>
                  <a:sym typeface="Wingdings 3"/>
                </a:rPr>
                <a:t>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EE8E00"/>
                </a:buClr>
                <a:defRPr/>
              </a:pPr>
              <a:endParaRPr lang="nb-NO" dirty="0">
                <a:solidFill>
                  <a:srgbClr val="00447C"/>
                </a:solidFill>
                <a:latin typeface="SINTEF"/>
                <a:sym typeface="Wingdings 3"/>
              </a:endParaRPr>
            </a:p>
          </p:txBody>
        </p:sp>
        <p:grpSp>
          <p:nvGrpSpPr>
            <p:cNvPr id="17419" name="Group 22"/>
            <p:cNvGrpSpPr>
              <a:grpSpLocks/>
            </p:cNvGrpSpPr>
            <p:nvPr/>
          </p:nvGrpSpPr>
          <p:grpSpPr bwMode="auto">
            <a:xfrm rot="5400000">
              <a:off x="6725369" y="3653879"/>
              <a:ext cx="3184077" cy="430064"/>
              <a:chOff x="1772689" y="2564904"/>
              <a:chExt cx="4383487" cy="720080"/>
            </a:xfrm>
          </p:grpSpPr>
          <p:sp>
            <p:nvSpPr>
              <p:cNvPr id="24" name="Can 23"/>
              <p:cNvSpPr/>
              <p:nvPr/>
            </p:nvSpPr>
            <p:spPr>
              <a:xfrm rot="5400000">
                <a:off x="3024608" y="2527303"/>
                <a:ext cx="252428" cy="1260944"/>
              </a:xfrm>
              <a:prstGeom prst="can">
                <a:avLst/>
              </a:prstGeom>
              <a:solidFill>
                <a:schemeClr val="bg1">
                  <a:lumMod val="65000"/>
                  <a:alpha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Can 24"/>
              <p:cNvSpPr/>
              <p:nvPr/>
            </p:nvSpPr>
            <p:spPr>
              <a:xfrm rot="5400000">
                <a:off x="4212343" y="2528396"/>
                <a:ext cx="252428" cy="1258758"/>
              </a:xfrm>
              <a:prstGeom prst="can">
                <a:avLst/>
              </a:prstGeom>
              <a:solidFill>
                <a:schemeClr val="bg1">
                  <a:lumMod val="65000"/>
                  <a:alpha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Can 25"/>
              <p:cNvSpPr/>
              <p:nvPr/>
            </p:nvSpPr>
            <p:spPr>
              <a:xfrm rot="5400000">
                <a:off x="5400078" y="2527304"/>
                <a:ext cx="252428" cy="1260943"/>
              </a:xfrm>
              <a:prstGeom prst="can">
                <a:avLst/>
              </a:prstGeom>
              <a:solidFill>
                <a:schemeClr val="bg1">
                  <a:lumMod val="65000"/>
                  <a:alpha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Down Arrow 26"/>
              <p:cNvSpPr/>
              <p:nvPr/>
            </p:nvSpPr>
            <p:spPr>
              <a:xfrm rot="16200000">
                <a:off x="2005853" y="2761470"/>
                <a:ext cx="244455" cy="710238"/>
              </a:xfrm>
              <a:prstGeom prst="downArrow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3060131" y="2598451"/>
                <a:ext cx="216348" cy="361369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10800000">
                <a:off x="3995458" y="2741935"/>
                <a:ext cx="216348" cy="217884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10800000">
                <a:off x="5221436" y="2741935"/>
                <a:ext cx="214164" cy="217884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Down Arrow 30"/>
              <p:cNvSpPr/>
              <p:nvPr/>
            </p:nvSpPr>
            <p:spPr>
              <a:xfrm rot="10800000">
                <a:off x="4283924" y="2598451"/>
                <a:ext cx="216348" cy="361369"/>
              </a:xfrm>
              <a:prstGeom prst="downArrow">
                <a:avLst/>
              </a:prstGeom>
              <a:solidFill>
                <a:srgbClr val="0044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Down Arrow 31"/>
              <p:cNvSpPr/>
              <p:nvPr/>
            </p:nvSpPr>
            <p:spPr>
              <a:xfrm rot="10800000">
                <a:off x="5507716" y="2563906"/>
                <a:ext cx="216348" cy="433112"/>
              </a:xfrm>
              <a:prstGeom prst="downArrow">
                <a:avLst/>
              </a:prstGeom>
              <a:solidFill>
                <a:srgbClr val="0044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3" name="Rounded Rectangle 3"/>
            <p:cNvSpPr>
              <a:spLocks noChangeArrowheads="1"/>
            </p:cNvSpPr>
            <p:nvPr/>
          </p:nvSpPr>
          <p:spPr bwMode="auto">
            <a:xfrm>
              <a:off x="4572000" y="1934195"/>
              <a:ext cx="4032447" cy="3798625"/>
            </a:xfrm>
            <a:prstGeom prst="roundRect">
              <a:avLst>
                <a:gd name="adj" fmla="val 2800"/>
              </a:avLst>
            </a:prstGeom>
            <a:noFill/>
            <a:ln w="19050" algn="ctr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14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2"/>
          <p:cNvSpPr>
            <a:spLocks noGrp="1"/>
          </p:cNvSpPr>
          <p:nvPr>
            <p:ph type="body" idx="22"/>
          </p:nvPr>
        </p:nvSpPr>
        <p:spPr>
          <a:xfrm>
            <a:off x="357188" y="265113"/>
            <a:ext cx="8429625" cy="642937"/>
          </a:xfrm>
        </p:spPr>
        <p:txBody>
          <a:bodyPr/>
          <a:lstStyle/>
          <a:p>
            <a:r>
              <a:rPr lang="nb-NO" altLang="nb-NO" b="1" dirty="0" smtClean="0">
                <a:latin typeface="+mj-lt"/>
              </a:rPr>
              <a:t>Black-</a:t>
            </a:r>
            <a:r>
              <a:rPr lang="nb-NO" altLang="nb-NO" b="1" dirty="0" err="1" smtClean="0">
                <a:latin typeface="+mj-lt"/>
              </a:rPr>
              <a:t>oil</a:t>
            </a:r>
            <a:r>
              <a:rPr lang="nb-NO" altLang="nb-NO" b="1" dirty="0" smtClean="0"/>
              <a:t> </a:t>
            </a:r>
            <a:r>
              <a:rPr lang="nb-NO" altLang="nb-NO" b="1" dirty="0" err="1" smtClean="0"/>
              <a:t>model</a:t>
            </a:r>
            <a:r>
              <a:rPr lang="nb-NO" altLang="nb-NO" b="1" dirty="0" smtClean="0"/>
              <a:t>: </a:t>
            </a:r>
            <a:r>
              <a:rPr lang="nb-NO" altLang="nb-NO" b="1" dirty="0" err="1" smtClean="0"/>
              <a:t>Jacobian</a:t>
            </a:r>
            <a:endParaRPr lang="en-US" altLang="nb-NO" b="1" dirty="0" smtClean="0"/>
          </a:p>
        </p:txBody>
      </p:sp>
      <p:sp>
        <p:nvSpPr>
          <p:cNvPr id="18441" name="Rectangle 28"/>
          <p:cNvSpPr>
            <a:spLocks noChangeArrowheads="1"/>
          </p:cNvSpPr>
          <p:nvPr/>
        </p:nvSpPr>
        <p:spPr bwMode="auto">
          <a:xfrm>
            <a:off x="196850" y="836613"/>
            <a:ext cx="4230688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5725">
              <a:spcBef>
                <a:spcPct val="20000"/>
              </a:spcBef>
              <a:buClr>
                <a:srgbClr val="00ADEF"/>
              </a:buClr>
              <a:defRPr/>
            </a:pPr>
            <a:r>
              <a:rPr lang="en-US" dirty="0" smtClean="0">
                <a:solidFill>
                  <a:srgbClr val="00447C"/>
                </a:solidFill>
                <a:latin typeface="+mn-lt"/>
              </a:rPr>
              <a:t>Setting up the </a:t>
            </a:r>
            <a:r>
              <a:rPr lang="en-US" dirty="0" err="1" smtClean="0">
                <a:solidFill>
                  <a:srgbClr val="00447C"/>
                </a:solidFill>
                <a:latin typeface="+mn-lt"/>
              </a:rPr>
              <a:t>Jacobian</a:t>
            </a:r>
            <a:r>
              <a:rPr lang="en-US" dirty="0" smtClean="0">
                <a:solidFill>
                  <a:srgbClr val="00447C"/>
                </a:solidFill>
                <a:latin typeface="+mn-lt"/>
              </a:rPr>
              <a:t>: </a:t>
            </a:r>
            <a:endParaRPr lang="en-US" dirty="0" smtClean="0">
              <a:solidFill>
                <a:srgbClr val="00447C"/>
              </a:solidFill>
              <a:latin typeface="+mn-lt"/>
              <a:sym typeface="Wingdings 3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447C"/>
                </a:solidFill>
                <a:latin typeface="+mn-lt"/>
                <a:sym typeface="Wingdings 3"/>
              </a:rPr>
              <a:t>Primary variables: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defRPr/>
            </a:pPr>
            <a:endParaRPr lang="en-US" dirty="0" smtClean="0">
              <a:solidFill>
                <a:srgbClr val="00447C"/>
              </a:solidFill>
              <a:latin typeface="+mn-lt"/>
              <a:sym typeface="Wingdings 3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defRPr/>
            </a:pPr>
            <a:endParaRPr lang="en-US" dirty="0" smtClean="0">
              <a:solidFill>
                <a:srgbClr val="00447C"/>
              </a:solidFill>
              <a:latin typeface="+mn-lt"/>
              <a:sym typeface="Wingdings 3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dirty="0" smtClean="0">
                <a:solidFill>
                  <a:srgbClr val="00447C"/>
                </a:solidFill>
                <a:latin typeface="+mn-lt"/>
                <a:sym typeface="Wingdings 3"/>
              </a:rPr>
              <a:t> 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447C"/>
                </a:solidFill>
                <a:latin typeface="+mn-lt"/>
                <a:sym typeface="Wingdings 3"/>
              </a:rPr>
              <a:t>Equations:</a:t>
            </a:r>
          </a:p>
          <a:p>
            <a:pPr marL="638175" lvl="1" indent="-180975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447C"/>
                </a:solidFill>
                <a:latin typeface="+mn-lt"/>
                <a:sym typeface="Wingdings 3"/>
              </a:rPr>
              <a:t>1-3 : reservoir equations</a:t>
            </a:r>
          </a:p>
          <a:p>
            <a:pPr marL="638175" lvl="1" indent="-180975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447C"/>
                </a:solidFill>
                <a:latin typeface="+mn-lt"/>
                <a:sym typeface="Wingdings 3"/>
              </a:rPr>
              <a:t>4-6 :                   </a:t>
            </a:r>
          </a:p>
          <a:p>
            <a:pPr marL="638175" lvl="1" indent="-180975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447C"/>
                </a:solidFill>
                <a:latin typeface="+mn-lt"/>
                <a:sym typeface="Wingdings 3"/>
              </a:rPr>
              <a:t>7     : well control (phase rates, </a:t>
            </a:r>
            <a:r>
              <a:rPr lang="en-US" dirty="0" err="1" smtClean="0">
                <a:solidFill>
                  <a:srgbClr val="00447C"/>
                </a:solidFill>
                <a:latin typeface="+mn-lt"/>
                <a:sym typeface="Wingdings 3"/>
              </a:rPr>
              <a:t>bhp</a:t>
            </a:r>
            <a:r>
              <a:rPr lang="en-US" dirty="0" smtClean="0">
                <a:solidFill>
                  <a:srgbClr val="00447C"/>
                </a:solidFill>
                <a:latin typeface="+mn-lt"/>
                <a:sym typeface="Wingdings 3"/>
              </a:rPr>
              <a:t>, …) </a:t>
            </a:r>
          </a:p>
          <a:p>
            <a:pPr marL="180975" indent="-180975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nb-NO" dirty="0">
              <a:solidFill>
                <a:srgbClr val="00447C"/>
              </a:solidFill>
              <a:latin typeface="SINTEF"/>
              <a:sym typeface="Wingdings 3"/>
            </a:endParaRPr>
          </a:p>
          <a:p>
            <a:pPr marL="180975" indent="-180975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nb-NO" dirty="0">
              <a:solidFill>
                <a:srgbClr val="00447C"/>
              </a:solidFill>
              <a:latin typeface="SINTEF"/>
              <a:sym typeface="Wingdings 3"/>
            </a:endParaRPr>
          </a:p>
          <a:p>
            <a:pPr marL="180975" indent="-180975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nb-NO" dirty="0">
              <a:solidFill>
                <a:srgbClr val="00447C"/>
              </a:solidFill>
              <a:latin typeface="SINTEF"/>
              <a:sym typeface="Wingdings 3"/>
            </a:endParaRPr>
          </a:p>
        </p:txBody>
      </p:sp>
      <p:pic>
        <p:nvPicPr>
          <p:cNvPr id="18436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21209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09913"/>
            <a:ext cx="264636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5818401" y="1502909"/>
            <a:ext cx="2482850" cy="247808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4" name="Straight Connector 43"/>
          <p:cNvCxnSpPr>
            <a:stCxn id="42" idx="1"/>
          </p:cNvCxnSpPr>
          <p:nvPr/>
        </p:nvCxnSpPr>
        <p:spPr>
          <a:xfrm>
            <a:off x="8421901" y="965881"/>
            <a:ext cx="0" cy="54768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1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912938"/>
            <a:ext cx="7937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 rot="5400000">
            <a:off x="1537494" y="1315244"/>
            <a:ext cx="176213" cy="1019175"/>
          </a:xfrm>
          <a:prstGeom prst="leftBrace">
            <a:avLst>
              <a:gd name="adj1" fmla="val 44169"/>
              <a:gd name="adj2" fmla="val 50000"/>
            </a:avLst>
          </a:prstGeom>
          <a:ln>
            <a:solidFill>
              <a:srgbClr val="004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8438" name="Picture 2" descr="C:\Documents and Settings\steink\Desktop\jac.pn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t="5450" r="31577" b="31384"/>
          <a:stretch>
            <a:fillRect/>
          </a:stretch>
        </p:blipFill>
        <p:spPr bwMode="auto">
          <a:xfrm>
            <a:off x="5605676" y="1438707"/>
            <a:ext cx="269557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5"/>
          <p:cNvSpPr>
            <a:spLocks noChangeArrowheads="1"/>
          </p:cNvSpPr>
          <p:nvPr/>
        </p:nvSpPr>
        <p:spPr bwMode="auto">
          <a:xfrm>
            <a:off x="5505664" y="1707243"/>
            <a:ext cx="42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6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>
              <a:buClr>
                <a:srgbClr val="00ADEF"/>
              </a:buClr>
              <a:buFontTx/>
              <a:buNone/>
            </a:pPr>
            <a:r>
              <a:rPr lang="nb-NO" altLang="nb-NO"/>
              <a:t>1</a:t>
            </a:r>
            <a:endParaRPr lang="en-US" altLang="nb-NO"/>
          </a:p>
        </p:txBody>
      </p:sp>
      <p:pic>
        <p:nvPicPr>
          <p:cNvPr id="2" name="Pictur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89" y="880156"/>
            <a:ext cx="349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4" y="889681"/>
            <a:ext cx="38893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201" y="896031"/>
            <a:ext cx="2635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76" y="107043"/>
            <a:ext cx="19288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5470739" y="2480356"/>
            <a:ext cx="42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6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>
              <a:buClr>
                <a:srgbClr val="00ADEF"/>
              </a:buClr>
              <a:buFontTx/>
              <a:buNone/>
            </a:pPr>
            <a:r>
              <a:rPr lang="nb-NO" altLang="nb-NO"/>
              <a:t>2</a:t>
            </a:r>
            <a:endParaRPr lang="en-US" altLang="nb-NO"/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5470739" y="3334431"/>
            <a:ext cx="42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6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>
              <a:buClr>
                <a:srgbClr val="00ADEF"/>
              </a:buClr>
              <a:buFontTx/>
              <a:buNone/>
            </a:pPr>
            <a:r>
              <a:rPr lang="nb-NO" altLang="nb-NO"/>
              <a:t>3</a:t>
            </a:r>
            <a:endParaRPr lang="en-US" altLang="nb-NO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110376" y="3439206"/>
            <a:ext cx="427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6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9pPr>
          </a:lstStyle>
          <a:p>
            <a:pPr eaLnBrk="1" hangingPunct="1">
              <a:buClr>
                <a:srgbClr val="00ADEF"/>
              </a:buClr>
              <a:buFontTx/>
              <a:buNone/>
            </a:pPr>
            <a:r>
              <a:rPr lang="nb-NO" altLang="nb-NO" dirty="0"/>
              <a:t>4567</a:t>
            </a:r>
            <a:endParaRPr lang="en-US" altLang="nb-NO" dirty="0"/>
          </a:p>
        </p:txBody>
      </p:sp>
      <p:sp>
        <p:nvSpPr>
          <p:cNvPr id="42" name="Right Brace 41"/>
          <p:cNvSpPr/>
          <p:nvPr/>
        </p:nvSpPr>
        <p:spPr>
          <a:xfrm rot="5400000">
            <a:off x="7690857" y="-198550"/>
            <a:ext cx="295275" cy="2033588"/>
          </a:xfrm>
          <a:prstGeom prst="rightBrace">
            <a:avLst>
              <a:gd name="adj1" fmla="val 32744"/>
              <a:gd name="adj2" fmla="val 21259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ight Brace 66"/>
          <p:cNvSpPr/>
          <p:nvPr/>
        </p:nvSpPr>
        <p:spPr>
          <a:xfrm>
            <a:off x="5396126" y="3488418"/>
            <a:ext cx="344488" cy="1150938"/>
          </a:xfrm>
          <a:prstGeom prst="rightBrace">
            <a:avLst>
              <a:gd name="adj1" fmla="val 32744"/>
              <a:gd name="adj2" fmla="val 3891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19" y="4639356"/>
            <a:ext cx="62595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90574" y="5292212"/>
            <a:ext cx="6911975" cy="692497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6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00447C"/>
                </a:solidFill>
                <a:latin typeface="SINTEF" pitchFamily="2" charset="0"/>
                <a:ea typeface="SINTEF" pitchFamily="2" charset="0"/>
                <a:cs typeface="SINTEF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dpW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     = 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s.grad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(p-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pcOW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) - g*(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rhoWf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.*</a:t>
            </a:r>
            <a:r>
              <a:rPr lang="en-US" altLang="nb-NO" sz="1400" dirty="0" err="1" smtClean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s.grad</a:t>
            </a:r>
            <a:r>
              <a:rPr lang="en-US" altLang="nb-NO" sz="1400" dirty="0" smtClean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(z));</a:t>
            </a:r>
            <a:r>
              <a:rPr lang="en-US" altLang="nb-NO" sz="1400" dirty="0" err="1" smtClean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upc</a:t>
            </a:r>
            <a:r>
              <a:rPr lang="en-US" altLang="nb-NO" sz="1400" dirty="0" smtClean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= (double(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dpW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)&gt;=0);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nb-NO" sz="1400" dirty="0" err="1" smtClean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bWvW</a:t>
            </a:r>
            <a:r>
              <a:rPr lang="en-US" altLang="nb-NO" sz="1400" dirty="0" smtClean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= 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s.faceUpstr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upc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bW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.*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mobW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).*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s.T.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*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dpW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;</a:t>
            </a:r>
            <a:endParaRPr lang="en-US" altLang="nb-NO" sz="1400" dirty="0" smtClean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nb-NO" sz="1400" dirty="0" err="1" smtClean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eqs</a:t>
            </a:r>
            <a:r>
              <a:rPr lang="en-US" altLang="nb-NO" sz="1400" dirty="0" smtClean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{2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}	 = (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pv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/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dt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).*( pvMult.*bW.*sW - pvMult0.*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f.bW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(p0).*sW0 ) + 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s.div</a:t>
            </a:r>
            <a:r>
              <a:rPr lang="en-US" altLang="nb-NO" sz="14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nb-NO" sz="14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bWvW</a:t>
            </a:r>
            <a:r>
              <a:rPr lang="en-US" altLang="nb-NO" sz="1400" smtClean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);</a:t>
            </a:r>
            <a:endParaRPr lang="en-US" altLang="nb-NO" sz="1400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$p_\alpha$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q_{j} = T {m_{wj}}(p_w - p + Hw)&#10;\]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m_{wj} = m_{j}=\frac{k_{rj}}{\mu_j}&#10;\]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m_{wj} = \alpha_j(m_w+m_o+m_g)&#10;\]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\alpha_j&#10;\]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p_o, s_w, x, q_o^s, q_w^s, q_g^s, p_w&#10;\]&#10;\end{document}"/>
  <p:tag name="IGUANATEXSIZE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q_w^s - \sum b_w^c q_w^c=0, \;q_o^s=...&#10;\]&#10;\end{document}"/>
  <p:tag name="IGUANATEXSIZE" val="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s_g, r_s, r_v&#10;\]&#10;\end{document}"/>
  <p:tag name="IGUANATEXSIZE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\frac{\partial}{\partial p_o}&#10;\]&#10;\end{document}"/>
  <p:tag name="IGUANATEXSIZE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\frac{\partial}{\partial s_w}&#10;\]&#10;\end{document}"/>
  <p:tag name="IGUANATEXSIZE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\frac{\partial}{\partial x}&#10;\]&#10;\end{document}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$s_\alpha$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\frac{\partial}{\partial q_o^s},&#10;\frac{\partial}{\partial q_w^s},&#10;\frac{\partial}{\partial q_g^s},&#10;\frac{\partial}{\partial p_w^s}&#10;\]&#10;\end{document}"/>
  <p:tag name="IGUANATEXSIZE" val="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\frac{V}{\Delta t}(\phi^{n+1} b_w^{n+1} s_w^{n+1} - &#10;\phi^{n} b_w^n s_w^n  )&#10;+ \mathbf{\nabla}\cdot(b_w^{n+1} v_w^{n+1}) - b_w^{n+1} q_w^{n+1} = 0&#10;\]&#10;\end{document}"/>
  <p:tag name="IGUANATEXSIZE" val="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\frac{\partial {F}({x}^i)}{\partial {x}^i }&#10;\delta{x}^{i+1} = -{F}({x}^i) &#10;\]&#10;\end{document}"/>
  <p:tag name="IGUANATEXSIZE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\delta q_o^s, \delta q_w^s, \delta q_g^s&#10;\]&#10;\end{document}"/>
  <p:tag name="IGUANATEXSIZE" val="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\delta p_w&#10;\]&#10;\end{document}"/>
  <p:tag name="IGUANATEXSIZE" val="1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  \begin{bmatrix}&#10;    A_{op_o}   &amp; A_{os_w} &amp; A_{om} \\&#10;    A_{wp_o}   &amp; A_{ws_w} &amp; A_{wm} \\&#10;    A_{gp_o}   &amp; A_{gs_w} &amp; A_{gm} \\&#10;  \end{bmatrix}&#10;  \begin{bmatrix}&#10;    \delta p_o\\&#10;    \delta s_w\\&#10;    \delta m\\&#10;  \end{bmatrix}&#10;=&#10;  \begin{bmatrix}&#10;    r_o\\&#10;    r_w\\&#10;    r_g\\&#10;  \end{bmatrix}&#10;\]&#10;\end{document}"/>
  <p:tag name="IGUANATEXSIZE" val="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%\input{ppt-input}&#10;\begin{document}&#10;%\color{blue}&#10;\begin{equation*}&#10;v\sim \frac{1}{r}&#10;\end{equation*}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  %Elliptic pressure equation:&#10;  \begin{equation}&#10;    \nabla\cdot \vec{v} = q&#10;\end{equation}&#10;\begin{equation*}     &#10;\vec{v} +&#10;     \lambda K\bigl[&#10;     \nabla p&#10;-\lambda_w\rho_w + \lambda_n\rho_n)\vec{g}&#10;    \bigr] =0&#10;  \end{equation*}&#10;   %Hyperbolic transport equation:&#10;\begin{equation}&#10;    \phi\frac{\partial s_w}{\partial t} + \nabla\cdot\bigl[f_w(\vec{v}&#10;    +\lambda_n(\rho_w-\rho_n) K\vec{g}&#10;    )\bigr] = q_w.&#10;  \end{equation}&#10; %Three different physical effects&#10;\end{document}"/>
  <p:tag name="IGUANATEXSIZE" val="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  %Elliptic pressure equation:&#10;  \begin{equation*}&#10;    \nabla\cdot \vec{v} = q     &#10;  \end{equation*}&#10;\end{document}"/>
  <p:tag name="IGUANATEXSIZE" val="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  %Elliptic pressure equation:&#10;  \begin{equation}&#10;   \phi (c_w S_w + (1-S_w) c_o)\frac{\partial p}{\partial t}&#10; + &#10; (f_w  c_w + (1-f_w)c_o) \nabla p \cdot \vec{v}+ \nabla\cdot \vec{v}  = q&#10;\end{equation}&#10;\begin{equation*}&#10; \vec{v} +&#10;     \lambda K\bigl[&#10;     \nabla p&#10;-\lambda_w\rho_w + \lambda_n\rho_n)\vec{g}&#10;    \bigr] =0&#10;  \end{equation*}&#10;   %Hyperbolic transport equation:&#10;\begin{equation}&#10;    \phi\frac{\partial \rho_w s_w}{\partial t} + \nabla\cdot\bigl[\rho_w f_w(\vec{v}&#10;    +\lambda_n(\rho_w-\rho_n) K\vec{g}&#10;    )\bigr] = q_w.&#10;  \end{equation}&#10; %Three different physical effects&#10;\end{document}"/>
  <p:tag name="IGUANATEXSIZE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$r_s$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 Integration in vertical direction $\longrightarrow$ pressure equation:\\[-1em]&#10;  \begin{equation*}&#10;    \nabla_{\!\parallel} \cdot \vec{v}  = q_{\rm tot}, \quad&#10;    \vec{v}^{} = - \lambda_{t} \Bigl[\nabla_{\!\parallel} p_{t}&#10;      - \Bigl(f_v\rho_{\textsc{co}_2}+ [1-f_v]\rho_{w}\Bigr)\vec{g}_{\parallel}&#10;      +\frac{\lambda_w}{\lambda_t}\nabla_{\!\parallel} g_c\Bigr]&#10;  \end{equation*}&#10;  and transport equation:\\[-.7em]&#10;  \begin{equation*}&#10;    \phi H(x)\frac{\partial s}{\partial t} + \nabla_{\!\parallel} \cdot \Bigl( f_v(s,x)\vec{v}&#10;    + f_{g}(s,x) \bigl[\vec{g}_{\parallel} +\nabla_{\!\parallel}\, g_{c}(s,x)\bigr]\Bigr) = q(x)&#10;  \end{equation*}&#10;  \vspace*{-1em}&#10;\end{document}"/>
  <p:tag name="IGUANATEXSIZE" val="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        \begin{align*}&#10;          \lambda_{c}(s,x) &amp;=\frac{1}{\mu_{c}}&#10;          \int_0^{s H} k_{c}(1) K_x(z,x) dz \\[1ex]&#10;          \lambda_{w}(s,x) &amp; =\frac{1}{\mu_w} \int_{sH}^{H} k_{w}(1) K_x(z,x) dz\\[1ex]&#10;          f_v(s,x) &amp;= \frac{\lambda_{c}(s,x)}{%&#10;            \lambda_{c}(s,x)+\lambda_{w}(s,x)}\\[1ex]&#10;          f_g(s,x) &amp; = \lambda_w(s,x)f(s,x) \\[1ex]&#10;          g_c(s,x) &amp; = H(x)(\rho_{c}-\rho_w) g_\perp s&#10;        \end{align*}&#10;&#10;\end{document}"/>
  <p:tag name="IGUANATEXSIZE" val="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clclcl}&#10;          $H$ &amp;--&amp; height of formation &amp;\phantom{xx}&amp; $\lambda_\alpha$ &amp; -- &amp; pseudo mobility \\&#10;          $h$ &amp;--&amp; height of CO2 &amp;&amp; $p_t$ &amp; -- &amp; pressure at top surface \\&#10;          $s$ &amp;--&amp; relative height, $h/H$ &amp;&amp; $\parallel$ &amp; -- &amp; parallel to top surface&#10;        \end{tabular}&#10;\end{document}"/>
  <p:tag name="IGUANATEXSIZE" val="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%\input{ppt-input}&#10;\begin{document}&#10;%\color{blue}&#10;\begin{equation*}&#10;\Delta h&#10;\end{equation*}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  %Elliptic pressure equation:&#10;  \begin{equation*}&#10;    \nabla\cdot \vec{v} = q&#10;     ,\qquad \vec{v} +&#10;     \lambda K\bigl[&#10;     \nabla p&#10;-\lambda_w\rho_w + \lambda_n\rho_n)\vec{g}&#10;    \bigr] =0&#10;  \end{equation*}&#10;   %Hyperbolic transport equation:&#10;\begin{equation*}&#10;    \phi\frac{\partial s_w}{\partial t} + \nabla\cdot\bigl[f_w(\vec{v}&#10;    +\lambda_n(\rho_w-\rho_n) K\vec{g}&#10;    )\bigr] = q_w.&#10;  \end{equation*}&#10; %Three different physical effects&#10;  \begin{equation*}&#10;    \vec{v} = \vec{v}_a + \vec{v}_c &#10;  \end{equation*}&#10;\end{document}"/>
  <p:tag name="IGUANATEXSIZE" val="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*}&#10;\begin{split}&#10;\nabla \cdot \vec{v} &amp;= q\\&#10; \vec{v} + \lambda K[\nabla p - \omega(S)\vec{g}]  &amp;=  0&#10;\end{split}&#10;\end{equation*}  &#10;\end{document}"/>
  <p:tag name="IGUANATEXSIZE" val="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*}&#10;\begin{split}&#10;\nabla \cdot \vec{v_c} &amp;= 0\\&#10; \vec{v_c} + \lambda K[\nabla p_c - \omega(S)\vec{g}]  &amp;=  0&#10;\end{split}&#10;\end{equation*}  &#10;\end{document}"/>
  <p:tag name="IGUANATEXSIZE" val="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*}&#10;\begin{split}&#10;\nabla \cdot \vec{v_a} &amp;= q\\&#10; \vec{v_a} + \lambda K[\nabla p_a ]  &amp;=  0&#10;\end{split}&#10;\end{equation*}  &#10;\end{document}"/>
  <p:tag name="IGUANATEXSIZE" val="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\frac{d}{dt}(\phi b_o s_o)&#10;+ \nabla\cdot(b_o v_o) - b_o q_o =0&#10;\]&#10;\end{document}"/>
  <p:tag name="IGUANATEXSIZE" val="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\frac{d}{dt}(\phi (b_g s_g + b_o r_s s_o))&#10;+ \nabla\cdot(b_g v_g + b_o r_s v_o) - &#10;(b_g q_g + b_o r_s q_o) = 0&#10;\]&#10;\end{document}"/>
  <p:tag name="IGUANATEXSIZE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$r_v$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v_{j} = -\frac{k_{rj}}{\mu_{j}}K(\nabla p_j-&#10;\rho_{j}g\nabla z)&#10;\]&#10;\end{document}"/>
  <p:tag name="IGUANATEXSIZE" val="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\frac{V}{\Delta t}(\phi^{n+1} b_w^{n+1} s_w^{n+1} - &#10;\phi^{n} b_w^n s_w^n  )&#10;+ \mathbf{\nabla}\cdot(b_w^{n+1} v_w^{n+1}) - b_w^{n+1} q_w^{n+1} = 0&#10;\]&#10;\end{document}"/>
  <p:tag name="IGUANATEXSIZE" val="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ppt-input}&#10;\begin{document}&#10;\color{blue}&#10;\[&#10;\frac{d}{dt}(\phi (b_g r_v s_g + b_o s_o))&#10;+ \nabla\cdot(b_g r_v v_g + b_o v_o) - &#10;(b_g r_v q_g + b_o q_o) = 0&#10;\]&#10;\end{document}"/>
  <p:tag name="IGUANATEXSIZE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%\input{ppt-input}&#10;\begin{document}&#10;%\color{blue}&#10;\[&#10;\frac{d}{dt}(\phi b_w s_w)&#10;+ \nabla\cdot(b_w v_w) - b_w q_w =0&#10;\]&#10;\end{document}"/>
  <p:tag name="IGUANATEXSIZE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%\input{ppt-input}&#10;\begin{document}&#10;%\color{blue}&#10;\[&#10;\frac{d}{dt}(\phi (b_g s_g + b_o r_s s_o))&#10;+ \nabla\cdot(b_g v_g + b_o r_s v_o) - &#10;(b_g q_g + b_o r_s q_o) = 0&#10;\]&#10;\end{document}"/>
  <p:tag name="IGUANATEXSIZE" val="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%\input{ppt-input}&#10;\begin{document}&#10;%\color{blue}&#10;\[&#10;v_{j} = -\frac{k_{rj}}{\mu_{j}}K(\nabla p_j-&#10;\rho_{j}g\nabla z)&#10;\]&#10;\end{document}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%\input{ppt-input}&#10;\begin{document}&#10;%\color{blue}&#10;\[&#10;\frac{d}{dt}(\phi (b_g r_v s_g + b_o s_o))&#10;+ \nabla\cdot(b_g r_v v_g + b_o v_o) - &#10;(b_g r_v q_g + b_o q_o) = 0&#10;\]&#10;\end{document}"/>
  <p:tag name="IGUANATEXSIZE" val="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*}&#10;\begin{split}&#10;dp_{i,j} &amp;= (p_j-p_i- \rho_{i,j} g(z_j-z_i))\\&#10;v_{i,j} &amp;= \left\{&#10;\begin{array}{c}&#10;-\frac{k_{r,j}}{\mu_{j}} T_{i,j}  dp_{i,j} \quad \mathrm{for} \quad dp_{i,j}\geq0\\&#10;-\frac{k_{r,i}}{\mu_{i}} T_{i,j}  dp_{i,j} \quad \mathrm{for} \quad dp_{i,j}&lt; 0&#10;\end{array}&#10;\right.&#10;\end{split}&#10;\end{equation*}&#10;\end{document}"/>
  <p:tag name="IGUANATEXSIZE" val="18"/>
</p:tagLst>
</file>

<file path=ppt/theme/theme1.xml><?xml version="1.0" encoding="utf-8"?>
<a:theme xmlns:a="http://schemas.openxmlformats.org/drawingml/2006/main" name="Norne ATW Krogstad">
  <a:themeElements>
    <a:clrScheme name="SINTEF Standard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A1DEE9"/>
      </a:accent1>
      <a:accent2>
        <a:srgbClr val="00ADEF"/>
      </a:accent2>
      <a:accent3>
        <a:srgbClr val="00447C"/>
      </a:accent3>
      <a:accent4>
        <a:srgbClr val="A19589"/>
      </a:accent4>
      <a:accent5>
        <a:srgbClr val="D8D0C7"/>
      </a:accent5>
      <a:accent6>
        <a:srgbClr val="A1DEE9"/>
      </a:accent6>
      <a:hlink>
        <a:srgbClr val="00ADEF"/>
      </a:hlink>
      <a:folHlink>
        <a:srgbClr val="00447C"/>
      </a:folHlink>
    </a:clrScheme>
    <a:fontScheme name="SINTEF Standard">
      <a:majorFont>
        <a:latin typeface="SINTEF"/>
        <a:ea typeface="SINTEF"/>
        <a:cs typeface="SINTEF"/>
      </a:majorFont>
      <a:minorFont>
        <a:latin typeface="SINTEF"/>
        <a:ea typeface="SINTEF"/>
        <a:cs typeface="SINTEF"/>
      </a:minorFont>
    </a:fontScheme>
    <a:fmtScheme name="SINTEF Standard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3175" cap="rnd" cmpd="sng" algn="ctr">
          <a:solidFill>
            <a:schemeClr val="phClr"/>
          </a:solidFill>
          <a:prstDash val="solid"/>
        </a:ln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SINTEF Light Gray">
      <a:srgbClr val="D8D0C7"/>
    </a:custClr>
    <a:custClr name="SINTEF Gray">
      <a:srgbClr val="A19589"/>
    </a:custClr>
    <a:custClr name="SINTEF Light Blue">
      <a:srgbClr val="A1DEE9"/>
    </a:custClr>
    <a:custClr name="SINTEF Cyan">
      <a:srgbClr val="00ADEF"/>
    </a:custClr>
    <a:custClr name="SINTEF Blue">
      <a:srgbClr val="00447C"/>
    </a:custClr>
    <a:custClr name="SINTEF Light Green">
      <a:srgbClr val="7AC142"/>
    </a:custClr>
    <a:custClr name="SINTEF Green">
      <a:srgbClr val="00853F"/>
    </a:custClr>
    <a:custClr name="SINTEF Yellow">
      <a:srgbClr val="F3EA00"/>
    </a:custClr>
    <a:custClr name="SINTEF Red">
      <a:srgbClr val="E31836"/>
    </a:custClr>
    <a:custClr name="SINTEF Magenta">
      <a:srgbClr val="EC008C"/>
    </a:custClr>
    <a:custClr name="SINTEF Brown">
      <a:srgbClr val="5A471C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Norne ATW Krogstad</Template>
  <TotalTime>3770</TotalTime>
  <Words>1897</Words>
  <Application>Microsoft Office PowerPoint</Application>
  <PresentationFormat>On-screen Show (4:3)</PresentationFormat>
  <Paragraphs>468</Paragraphs>
  <Slides>42</Slides>
  <Notes>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Norne ATW Krogstad</vt:lpstr>
      <vt:lpstr>Acrobat Document</vt:lpstr>
      <vt:lpstr>  Practical challenges faced when using modern approaches to numerical PDEs to simulate petroleum reservoirs   Halvor Møll Nilsen, SINTEF ICT </vt:lpstr>
      <vt:lpstr>Our groups work  </vt:lpstr>
      <vt:lpstr>Matlab Reservoir Simulation Toolbox - MRST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Grid: model and data</vt:lpstr>
      <vt:lpstr>Grid: North Sea Model </vt:lpstr>
      <vt:lpstr>Grid: strange cells</vt:lpstr>
      <vt:lpstr>Few observations, few data</vt:lpstr>
      <vt:lpstr>Grid orientation effects/ tensor permeability</vt:lpstr>
      <vt:lpstr>Numerical diffusion</vt:lpstr>
      <vt:lpstr>Discontinuous Riemann problem</vt:lpstr>
      <vt:lpstr>Proposed methods:</vt:lpstr>
      <vt:lpstr>Explicit methods</vt:lpstr>
      <vt:lpstr>Splitting: Pressure ("elliptic") – transport ("hyperbolic")</vt:lpstr>
      <vt:lpstr>Splitting: Pressure ("elliptic") – transport splitting ("hyperbolic")</vt:lpstr>
      <vt:lpstr>Strong coupling:  Vertical equilibrium model</vt:lpstr>
      <vt:lpstr>Entry pressure: illustration</vt:lpstr>
      <vt:lpstr>High order</vt:lpstr>
      <vt:lpstr>MIMETIC,  MPFA, ..</vt:lpstr>
      <vt:lpstr>Others</vt:lpstr>
      <vt:lpstr>Our view on specific challenges for reservoir simulation</vt:lpstr>
      <vt:lpstr>What is used from our work</vt:lpstr>
      <vt:lpstr>Conclusion: What is needed</vt:lpstr>
      <vt:lpstr>PowerPoint Presentation</vt:lpstr>
      <vt:lpstr>More advanced operator splitting</vt:lpstr>
      <vt:lpstr>Vertical equilibrium calculations: inventory</vt:lpstr>
      <vt:lpstr>Simulation of Sleipner Layer 9</vt:lpstr>
      <vt:lpstr>Relperm upscaling:</vt:lpstr>
      <vt:lpstr>PowerPoint Presentation</vt:lpstr>
      <vt:lpstr>PowerPoint Presentation</vt:lpstr>
      <vt:lpstr>PowerPoint Presentation</vt:lpstr>
      <vt:lpstr>Background: time-of-flight (TOF) and tracer equations</vt:lpstr>
      <vt:lpstr>Diagnostics based on time-of-flight (TOF) and tracers</vt:lpstr>
      <vt:lpstr>PowerPoint Presentation</vt:lpstr>
      <vt:lpstr>Fit-for-purpose reservoir simulation</vt:lpstr>
      <vt:lpstr>PowerPoint Presentation</vt:lpstr>
    </vt:vector>
  </TitlesOfParts>
  <Company>SINTEF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challenges faced when using modern approaches to numerical PDEs to simulate petroleum reservoirs Halvor Møll Nilsen, SINTEF ICT/IO center</dc:title>
  <dc:creator>hnil</dc:creator>
  <cp:lastModifiedBy>hnil</cp:lastModifiedBy>
  <cp:revision>172</cp:revision>
  <cp:lastPrinted>2013-05-28T00:21:35Z</cp:lastPrinted>
  <dcterms:created xsi:type="dcterms:W3CDTF">2014-07-06T04:27:05Z</dcterms:created>
  <dcterms:modified xsi:type="dcterms:W3CDTF">2014-07-11T06:37:04Z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-332491761</vt:i4>
  </property>
  <property fmtid="{D5CDD505-2E9C-101B-9397-08002B2CF9AE}" pid="3" name="_NewReviewCycle">
    <vt:lpwstr/>
  </property>
  <property fmtid="{D5CDD505-2E9C-101B-9397-08002B2CF9AE}" pid="4" name="_EmailSubject">
    <vt:lpwstr>File of your talk in Durham</vt:lpwstr>
  </property>
  <property fmtid="{D5CDD505-2E9C-101B-9397-08002B2CF9AE}" pid="5" name="_AuthorEmail">
    <vt:lpwstr>HalvorMoll.Nilsen@sintef.no</vt:lpwstr>
  </property>
  <property fmtid="{D5CDD505-2E9C-101B-9397-08002B2CF9AE}" pid="6" name="_AuthorEmailDisplayName">
    <vt:lpwstr>Halvor Møll Nilsen</vt:lpwstr>
  </property>
  <property fmtid="{D5CDD505-2E9C-101B-9397-08002B2CF9AE}" pid="7" name="_PreviousAdHocReviewCycleID">
    <vt:i4>1284349219</vt:i4>
  </property>
</Properties>
</file>