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69" r:id="rId4"/>
    <p:sldId id="259" r:id="rId5"/>
    <p:sldId id="270" r:id="rId6"/>
    <p:sldId id="271" r:id="rId7"/>
    <p:sldId id="268" r:id="rId8"/>
    <p:sldId id="273" r:id="rId9"/>
    <p:sldId id="274" r:id="rId10"/>
    <p:sldId id="275" r:id="rId11"/>
    <p:sldId id="278" r:id="rId12"/>
    <p:sldId id="279" r:id="rId13"/>
    <p:sldId id="280" r:id="rId14"/>
    <p:sldId id="276" r:id="rId15"/>
    <p:sldId id="281" r:id="rId16"/>
    <p:sldId id="282" r:id="rId17"/>
    <p:sldId id="283" r:id="rId18"/>
    <p:sldId id="272" r:id="rId19"/>
    <p:sldId id="277"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00" autoAdjust="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 Id="rId4"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75A87-EC67-44FB-8DE9-87862B02701A}" type="datetimeFigureOut">
              <a:rPr lang="en-US" smtClean="0"/>
              <a:t>8/14/2018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46C15-0F1E-4196-A51A-67171FD48C99}" type="slidenum">
              <a:rPr lang="en-US" smtClean="0"/>
              <a:t>‹#›</a:t>
            </a:fld>
            <a:endParaRPr lang="en-US"/>
          </a:p>
        </p:txBody>
      </p:sp>
    </p:spTree>
    <p:extLst>
      <p:ext uri="{BB962C8B-B14F-4D97-AF65-F5344CB8AC3E}">
        <p14:creationId xmlns:p14="http://schemas.microsoft.com/office/powerpoint/2010/main" val="419464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 would like to</a:t>
            </a:r>
            <a:r>
              <a:rPr lang="en-US" baseline="0" dirty="0" smtClean="0"/>
              <a:t> review</a:t>
            </a:r>
            <a:r>
              <a:rPr lang="en-US" dirty="0" smtClean="0"/>
              <a:t> how these fields dynamically generate a cosmological constant term in Einstein equations and a mechanism which makes the value of this cosmological constant tiny. I will also </a:t>
            </a:r>
            <a:r>
              <a:rPr lang="en-US" dirty="0" smtClean="0"/>
              <a:t>discuss</a:t>
            </a:r>
            <a:r>
              <a:rPr lang="en-US" baseline="0" dirty="0" smtClean="0"/>
              <a:t> </a:t>
            </a:r>
            <a:r>
              <a:rPr lang="en-US" baseline="0" dirty="0" smtClean="0"/>
              <a:t>the </a:t>
            </a:r>
            <a:r>
              <a:rPr lang="en-US" baseline="0" dirty="0" err="1" smtClean="0"/>
              <a:t>strucutre</a:t>
            </a:r>
            <a:r>
              <a:rPr lang="en-US" baseline="0" dirty="0" smtClean="0"/>
              <a:t> of 4d supergravity theories that contain these three-form gauge fields and membranes and that effectively describe string compactifications with RR </a:t>
            </a:r>
            <a:r>
              <a:rPr lang="en-US" baseline="0" dirty="0" err="1" smtClean="0"/>
              <a:t>fulxes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E46C15-0F1E-4196-A51A-67171FD48C99}" type="slidenum">
              <a:rPr lang="en-US" smtClean="0"/>
              <a:t>2</a:t>
            </a:fld>
            <a:endParaRPr lang="en-US"/>
          </a:p>
        </p:txBody>
      </p:sp>
    </p:spTree>
    <p:extLst>
      <p:ext uri="{BB962C8B-B14F-4D97-AF65-F5344CB8AC3E}">
        <p14:creationId xmlns:p14="http://schemas.microsoft.com/office/powerpoint/2010/main" val="353575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6C15-0F1E-4196-A51A-67171FD48C99}" type="slidenum">
              <a:rPr lang="en-US" smtClean="0"/>
              <a:t>12</a:t>
            </a:fld>
            <a:endParaRPr lang="en-US"/>
          </a:p>
        </p:txBody>
      </p:sp>
    </p:spTree>
    <p:extLst>
      <p:ext uri="{BB962C8B-B14F-4D97-AF65-F5344CB8AC3E}">
        <p14:creationId xmlns:p14="http://schemas.microsoft.com/office/powerpoint/2010/main" val="2781539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Membranes appear in 4d as remnants of D-branes</a:t>
            </a:r>
            <a:r>
              <a:rPr lang="en-US" baseline="0" dirty="0" smtClean="0"/>
              <a:t> wrapping non-trivial CY cycles.</a:t>
            </a:r>
            <a:endParaRPr lang="en-US" dirty="0"/>
          </a:p>
        </p:txBody>
      </p:sp>
      <p:sp>
        <p:nvSpPr>
          <p:cNvPr id="4" name="Slide Number Placeholder 3"/>
          <p:cNvSpPr>
            <a:spLocks noGrp="1"/>
          </p:cNvSpPr>
          <p:nvPr>
            <p:ph type="sldNum" sz="quarter" idx="10"/>
          </p:nvPr>
        </p:nvSpPr>
        <p:spPr/>
        <p:txBody>
          <a:bodyPr/>
          <a:lstStyle/>
          <a:p>
            <a:fld id="{78E46C15-0F1E-4196-A51A-67171FD48C99}" type="slidenum">
              <a:rPr lang="en-US" smtClean="0"/>
              <a:t>14</a:t>
            </a:fld>
            <a:endParaRPr lang="en-US"/>
          </a:p>
        </p:txBody>
      </p:sp>
    </p:spTree>
    <p:extLst>
      <p:ext uri="{BB962C8B-B14F-4D97-AF65-F5344CB8AC3E}">
        <p14:creationId xmlns:p14="http://schemas.microsoft.com/office/powerpoint/2010/main" val="261783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a:t>
            </a:r>
            <a:r>
              <a:rPr lang="it-IT" dirty="0" err="1" smtClean="0"/>
              <a:t>boundary</a:t>
            </a:r>
            <a:r>
              <a:rPr lang="it-IT" baseline="0" dirty="0" smtClean="0"/>
              <a:t> </a:t>
            </a:r>
            <a:r>
              <a:rPr lang="it-IT" baseline="0" dirty="0" err="1" smtClean="0"/>
              <a:t>term</a:t>
            </a:r>
            <a:r>
              <a:rPr lang="it-IT" baseline="0" dirty="0" smtClean="0"/>
              <a:t> </a:t>
            </a:r>
            <a:r>
              <a:rPr lang="it-IT" baseline="0" dirty="0" err="1" smtClean="0"/>
              <a:t>ensures</a:t>
            </a:r>
            <a:r>
              <a:rPr lang="it-IT" baseline="0" dirty="0" smtClean="0"/>
              <a:t> the </a:t>
            </a:r>
            <a:r>
              <a:rPr lang="it-IT" baseline="0" dirty="0" err="1" smtClean="0"/>
              <a:t>consistency</a:t>
            </a:r>
            <a:r>
              <a:rPr lang="it-IT" baseline="0" dirty="0" smtClean="0"/>
              <a:t> of the </a:t>
            </a:r>
            <a:r>
              <a:rPr lang="it-IT" baseline="0" dirty="0" err="1" smtClean="0"/>
              <a:t>variation</a:t>
            </a:r>
            <a:r>
              <a:rPr lang="it-IT" baseline="0" dirty="0" smtClean="0"/>
              <a:t> </a:t>
            </a:r>
            <a:r>
              <a:rPr lang="it-IT" baseline="0" dirty="0" err="1" smtClean="0"/>
              <a:t>principle</a:t>
            </a:r>
            <a:r>
              <a:rPr lang="it-IT" baseline="0" dirty="0" smtClean="0"/>
              <a:t> </a:t>
            </a:r>
            <a:r>
              <a:rPr lang="it-IT" baseline="0" dirty="0" err="1" smtClean="0"/>
              <a:t>requring</a:t>
            </a:r>
            <a:r>
              <a:rPr lang="it-IT" baseline="0" dirty="0" smtClean="0"/>
              <a:t> \delta F=0 on the </a:t>
            </a:r>
            <a:r>
              <a:rPr lang="it-IT" baseline="0" dirty="0" err="1" smtClean="0"/>
              <a:t>boundary</a:t>
            </a:r>
            <a:r>
              <a:rPr lang="it-IT" baseline="0" dirty="0" smtClean="0"/>
              <a:t>. </a:t>
            </a:r>
            <a:endParaRPr lang="en-US" dirty="0"/>
          </a:p>
        </p:txBody>
      </p:sp>
      <p:sp>
        <p:nvSpPr>
          <p:cNvPr id="4" name="Slide Number Placeholder 3"/>
          <p:cNvSpPr>
            <a:spLocks noGrp="1"/>
          </p:cNvSpPr>
          <p:nvPr>
            <p:ph type="sldNum" sz="quarter" idx="10"/>
          </p:nvPr>
        </p:nvSpPr>
        <p:spPr/>
        <p:txBody>
          <a:bodyPr/>
          <a:lstStyle/>
          <a:p>
            <a:fld id="{78E46C15-0F1E-4196-A51A-67171FD48C9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0477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6C15-0F1E-4196-A51A-67171FD48C99}" type="slidenum">
              <a:rPr lang="en-US" smtClean="0"/>
              <a:t>4</a:t>
            </a:fld>
            <a:endParaRPr lang="en-US"/>
          </a:p>
        </p:txBody>
      </p:sp>
    </p:spTree>
    <p:extLst>
      <p:ext uri="{BB962C8B-B14F-4D97-AF65-F5344CB8AC3E}">
        <p14:creationId xmlns:p14="http://schemas.microsoft.com/office/powerpoint/2010/main" val="160477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6C15-0F1E-4196-A51A-67171FD48C99}" type="slidenum">
              <a:rPr lang="en-US" smtClean="0"/>
              <a:t>5</a:t>
            </a:fld>
            <a:endParaRPr lang="en-US"/>
          </a:p>
        </p:txBody>
      </p:sp>
    </p:spTree>
    <p:extLst>
      <p:ext uri="{BB962C8B-B14F-4D97-AF65-F5344CB8AC3E}">
        <p14:creationId xmlns:p14="http://schemas.microsoft.com/office/powerpoint/2010/main" val="190154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difficulty here is that membrane bubbles may not be produced fast enough,</a:t>
            </a:r>
            <a:r>
              <a:rPr lang="en-US" baseline="0" dirty="0" smtClean="0"/>
              <a:t> or expand rapidly enough to completely </a:t>
            </a:r>
            <a:r>
              <a:rPr lang="en-US" dirty="0" smtClean="0"/>
              <a:t>convert the rapidly</a:t>
            </a:r>
            <a:r>
              <a:rPr lang="en-US" baseline="0" dirty="0" smtClean="0"/>
              <a:t> expanding universe to one of lower cosmological constant. In fact, it turns out that the rate for membrane production is decreased by letting either its mass m  be large or |e| be small, at least for most membrane creation processes which reduce Lambda. Then the condition that membrane creation stops when Lambda is small also forces the creation rate to be small.</a:t>
            </a:r>
            <a:endParaRPr lang="en-US" dirty="0"/>
          </a:p>
        </p:txBody>
      </p:sp>
      <p:sp>
        <p:nvSpPr>
          <p:cNvPr id="4" name="Slide Number Placeholder 3"/>
          <p:cNvSpPr>
            <a:spLocks noGrp="1"/>
          </p:cNvSpPr>
          <p:nvPr>
            <p:ph type="sldNum" sz="quarter" idx="10"/>
          </p:nvPr>
        </p:nvSpPr>
        <p:spPr/>
        <p:txBody>
          <a:bodyPr/>
          <a:lstStyle/>
          <a:p>
            <a:fld id="{78E46C15-0F1E-4196-A51A-67171FD48C99}" type="slidenum">
              <a:rPr lang="en-US" smtClean="0"/>
              <a:t>6</a:t>
            </a:fld>
            <a:endParaRPr lang="en-US"/>
          </a:p>
        </p:txBody>
      </p:sp>
    </p:spTree>
    <p:extLst>
      <p:ext uri="{BB962C8B-B14F-4D97-AF65-F5344CB8AC3E}">
        <p14:creationId xmlns:p14="http://schemas.microsoft.com/office/powerpoint/2010/main" val="245242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Lambda = 10^{-52}m^{-2} or 10^{-122} reduced Plank</a:t>
            </a:r>
            <a:r>
              <a:rPr lang="en-US" baseline="0" dirty="0" smtClean="0"/>
              <a:t> units.</a:t>
            </a:r>
            <a:endParaRPr lang="en-US" dirty="0"/>
          </a:p>
        </p:txBody>
      </p:sp>
      <p:sp>
        <p:nvSpPr>
          <p:cNvPr id="4" name="Slide Number Placeholder 3"/>
          <p:cNvSpPr>
            <a:spLocks noGrp="1"/>
          </p:cNvSpPr>
          <p:nvPr>
            <p:ph type="sldNum" sz="quarter" idx="10"/>
          </p:nvPr>
        </p:nvSpPr>
        <p:spPr/>
        <p:txBody>
          <a:bodyPr/>
          <a:lstStyle/>
          <a:p>
            <a:fld id="{78E46C15-0F1E-4196-A51A-67171FD48C99}" type="slidenum">
              <a:rPr lang="en-US" smtClean="0"/>
              <a:t>7</a:t>
            </a:fld>
            <a:endParaRPr lang="en-US"/>
          </a:p>
        </p:txBody>
      </p:sp>
    </p:spTree>
    <p:extLst>
      <p:ext uri="{BB962C8B-B14F-4D97-AF65-F5344CB8AC3E}">
        <p14:creationId xmlns:p14="http://schemas.microsoft.com/office/powerpoint/2010/main" val="2019187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Usually</a:t>
            </a:r>
            <a:r>
              <a:rPr lang="it-IT" dirty="0" smtClean="0"/>
              <a:t>, </a:t>
            </a:r>
            <a:r>
              <a:rPr lang="it-IT" dirty="0" err="1" smtClean="0"/>
              <a:t>people</a:t>
            </a:r>
            <a:r>
              <a:rPr lang="it-IT" dirty="0" smtClean="0"/>
              <a:t> </a:t>
            </a:r>
            <a:r>
              <a:rPr lang="it-IT" dirty="0" err="1" smtClean="0"/>
              <a:t>study</a:t>
            </a:r>
            <a:r>
              <a:rPr lang="it-IT" dirty="0" smtClean="0"/>
              <a:t> the </a:t>
            </a:r>
            <a:r>
              <a:rPr lang="it-IT" dirty="0" err="1" smtClean="0"/>
              <a:t>dimensional</a:t>
            </a:r>
            <a:r>
              <a:rPr lang="it-IT" dirty="0" smtClean="0"/>
              <a:t> </a:t>
            </a:r>
            <a:r>
              <a:rPr lang="it-IT" dirty="0" err="1" smtClean="0"/>
              <a:t>reduction</a:t>
            </a:r>
            <a:r>
              <a:rPr lang="it-IT" dirty="0" smtClean="0"/>
              <a:t> of </a:t>
            </a:r>
            <a:r>
              <a:rPr lang="it-IT" dirty="0" err="1" smtClean="0"/>
              <a:t>such</a:t>
            </a:r>
            <a:r>
              <a:rPr lang="it-IT" baseline="0" dirty="0" smtClean="0"/>
              <a:t> compactifications by </a:t>
            </a:r>
            <a:r>
              <a:rPr lang="it-IT" baseline="0" dirty="0" err="1" smtClean="0"/>
              <a:t>keeping</a:t>
            </a:r>
            <a:r>
              <a:rPr lang="it-IT" baseline="0" dirty="0" smtClean="0"/>
              <a:t> </a:t>
            </a:r>
            <a:r>
              <a:rPr lang="it-IT" baseline="0" dirty="0" err="1" smtClean="0"/>
              <a:t>independent</a:t>
            </a:r>
            <a:r>
              <a:rPr lang="it-IT" baseline="0" dirty="0" smtClean="0"/>
              <a:t> the </a:t>
            </a:r>
            <a:r>
              <a:rPr lang="it-IT" baseline="0" dirty="0" err="1" smtClean="0"/>
              <a:t>internal</a:t>
            </a:r>
            <a:r>
              <a:rPr lang="it-IT" baseline="0" dirty="0" smtClean="0"/>
              <a:t> </a:t>
            </a:r>
            <a:r>
              <a:rPr lang="it-IT" baseline="0" dirty="0" err="1" smtClean="0"/>
              <a:t>fluxes</a:t>
            </a:r>
            <a:r>
              <a:rPr lang="it-IT" baseline="0" dirty="0" smtClean="0"/>
              <a:t>, i.e. </a:t>
            </a:r>
            <a:r>
              <a:rPr lang="it-IT" baseline="0" dirty="0" err="1" smtClean="0"/>
              <a:t>those</a:t>
            </a:r>
            <a:r>
              <a:rPr lang="it-IT" baseline="0" dirty="0" smtClean="0"/>
              <a:t> </a:t>
            </a:r>
            <a:r>
              <a:rPr lang="it-IT" baseline="0" dirty="0" err="1" smtClean="0"/>
              <a:t>which</a:t>
            </a:r>
            <a:r>
              <a:rPr lang="it-IT" baseline="0" dirty="0" smtClean="0"/>
              <a:t> </a:t>
            </a:r>
            <a:r>
              <a:rPr lang="it-IT" baseline="0" dirty="0" err="1" smtClean="0"/>
              <a:t>wrap</a:t>
            </a:r>
            <a:r>
              <a:rPr lang="it-IT" baseline="0" dirty="0" smtClean="0"/>
              <a:t> CY </a:t>
            </a:r>
            <a:r>
              <a:rPr lang="it-IT" baseline="0" dirty="0" err="1" smtClean="0"/>
              <a:t>cycles</a:t>
            </a:r>
            <a:r>
              <a:rPr lang="it-IT" baseline="0" dirty="0" smtClean="0"/>
              <a:t>. In </a:t>
            </a:r>
            <a:r>
              <a:rPr lang="it-IT" baseline="0" dirty="0" err="1" smtClean="0"/>
              <a:t>such</a:t>
            </a:r>
            <a:r>
              <a:rPr lang="it-IT" baseline="0" dirty="0" smtClean="0"/>
              <a:t> a setup </a:t>
            </a:r>
            <a:r>
              <a:rPr lang="it-IT" baseline="0" dirty="0" err="1" smtClean="0"/>
              <a:t>their</a:t>
            </a:r>
            <a:r>
              <a:rPr lang="it-IT" baseline="0" dirty="0" smtClean="0"/>
              <a:t> </a:t>
            </a:r>
            <a:r>
              <a:rPr lang="it-IT" baseline="0" dirty="0" err="1" smtClean="0"/>
              <a:t>dual</a:t>
            </a:r>
            <a:r>
              <a:rPr lang="it-IT" baseline="0" dirty="0" smtClean="0"/>
              <a:t> </a:t>
            </a:r>
            <a:r>
              <a:rPr lang="it-IT" baseline="0" dirty="0" err="1" smtClean="0"/>
              <a:t>four-form</a:t>
            </a:r>
            <a:r>
              <a:rPr lang="it-IT" baseline="0" dirty="0" smtClean="0"/>
              <a:t> </a:t>
            </a:r>
            <a:r>
              <a:rPr lang="it-IT" baseline="0" dirty="0" err="1" smtClean="0"/>
              <a:t>fluxes</a:t>
            </a:r>
            <a:r>
              <a:rPr lang="it-IT" baseline="0" dirty="0" smtClean="0"/>
              <a:t> do </a:t>
            </a:r>
            <a:r>
              <a:rPr lang="it-IT" baseline="0" dirty="0" err="1" smtClean="0"/>
              <a:t>not</a:t>
            </a:r>
            <a:r>
              <a:rPr lang="it-IT" baseline="0" dirty="0" smtClean="0"/>
              <a:t> </a:t>
            </a:r>
            <a:r>
              <a:rPr lang="it-IT" baseline="0" dirty="0" err="1" smtClean="0"/>
              <a:t>appear</a:t>
            </a:r>
            <a:r>
              <a:rPr lang="it-IT" baseline="0" dirty="0" smtClean="0"/>
              <a:t> in the </a:t>
            </a:r>
            <a:r>
              <a:rPr lang="it-IT" baseline="0" dirty="0" err="1" smtClean="0"/>
              <a:t>effective</a:t>
            </a:r>
            <a:r>
              <a:rPr lang="it-IT" baseline="0" dirty="0" smtClean="0"/>
              <a:t> 4D </a:t>
            </a:r>
            <a:r>
              <a:rPr lang="it-IT" baseline="0" dirty="0" err="1" smtClean="0"/>
              <a:t>theory</a:t>
            </a:r>
            <a:r>
              <a:rPr lang="it-IT" baseline="0" dirty="0" smtClean="0"/>
              <a:t>. </a:t>
            </a:r>
            <a:r>
              <a:rPr lang="it-IT" baseline="0" dirty="0" err="1" smtClean="0"/>
              <a:t>Instead</a:t>
            </a:r>
            <a:r>
              <a:rPr lang="it-IT" baseline="0" dirty="0" smtClean="0"/>
              <a:t>, </a:t>
            </a:r>
            <a:r>
              <a:rPr lang="it-IT" baseline="0" dirty="0" err="1" smtClean="0"/>
              <a:t>our</a:t>
            </a:r>
            <a:r>
              <a:rPr lang="it-IT" baseline="0" dirty="0" smtClean="0"/>
              <a:t> goal </a:t>
            </a:r>
            <a:r>
              <a:rPr lang="it-IT" baseline="0" dirty="0" err="1" smtClean="0"/>
              <a:t>is</a:t>
            </a:r>
            <a:r>
              <a:rPr lang="it-IT" baseline="0" dirty="0" smtClean="0"/>
              <a:t> to </a:t>
            </a:r>
            <a:r>
              <a:rPr lang="it-IT" baseline="0" dirty="0" err="1" smtClean="0"/>
              <a:t>keep</a:t>
            </a:r>
            <a:r>
              <a:rPr lang="it-IT" baseline="0" dirty="0" smtClean="0"/>
              <a:t> the </a:t>
            </a:r>
            <a:r>
              <a:rPr lang="it-IT" baseline="0" dirty="0" err="1" smtClean="0"/>
              <a:t>four-form</a:t>
            </a:r>
            <a:r>
              <a:rPr lang="it-IT" baseline="0" dirty="0" smtClean="0"/>
              <a:t> </a:t>
            </a:r>
            <a:r>
              <a:rPr lang="it-IT" baseline="0" dirty="0" err="1" smtClean="0"/>
              <a:t>fluxes</a:t>
            </a:r>
            <a:r>
              <a:rPr lang="it-IT" baseline="0" dirty="0" smtClean="0"/>
              <a:t> </a:t>
            </a:r>
            <a:r>
              <a:rPr lang="it-IT" baseline="0" dirty="0" err="1" smtClean="0"/>
              <a:t>as</a:t>
            </a:r>
            <a:r>
              <a:rPr lang="it-IT" baseline="0" dirty="0" smtClean="0"/>
              <a:t> </a:t>
            </a:r>
            <a:r>
              <a:rPr lang="it-IT" baseline="0" dirty="0" err="1" smtClean="0"/>
              <a:t>independent</a:t>
            </a:r>
            <a:r>
              <a:rPr lang="it-IT" baseline="0" dirty="0" smtClean="0"/>
              <a:t> </a:t>
            </a:r>
            <a:r>
              <a:rPr lang="it-IT" baseline="0" dirty="0" err="1" smtClean="0"/>
              <a:t>fields</a:t>
            </a:r>
            <a:r>
              <a:rPr lang="it-IT" baseline="0" dirty="0" smtClean="0"/>
              <a:t> and to </a:t>
            </a:r>
            <a:r>
              <a:rPr lang="it-IT" baseline="0" dirty="0" err="1" smtClean="0"/>
              <a:t>construct</a:t>
            </a:r>
            <a:r>
              <a:rPr lang="it-IT" baseline="0" dirty="0" smtClean="0"/>
              <a:t> a </a:t>
            </a:r>
            <a:r>
              <a:rPr lang="it-IT" baseline="0" dirty="0" err="1" smtClean="0"/>
              <a:t>dual</a:t>
            </a:r>
            <a:r>
              <a:rPr lang="it-IT" baseline="0" dirty="0" smtClean="0"/>
              <a:t> </a:t>
            </a:r>
            <a:r>
              <a:rPr lang="it-IT" baseline="0" dirty="0" err="1" smtClean="0"/>
              <a:t>effective</a:t>
            </a:r>
            <a:r>
              <a:rPr lang="it-IT" baseline="0" dirty="0" smtClean="0"/>
              <a:t> 4D </a:t>
            </a:r>
            <a:r>
              <a:rPr lang="it-IT" baseline="0" dirty="0" err="1" smtClean="0"/>
              <a:t>theory</a:t>
            </a:r>
            <a:r>
              <a:rPr lang="it-IT" baseline="0" dirty="0" smtClean="0"/>
              <a:t> </a:t>
            </a:r>
            <a:r>
              <a:rPr lang="it-IT" baseline="0" dirty="0" err="1" smtClean="0"/>
              <a:t>describing</a:t>
            </a:r>
            <a:r>
              <a:rPr lang="it-IT" baseline="0" dirty="0" smtClean="0"/>
              <a:t> </a:t>
            </a:r>
            <a:r>
              <a:rPr lang="it-IT" baseline="0" dirty="0" err="1" smtClean="0"/>
              <a:t>this</a:t>
            </a:r>
            <a:r>
              <a:rPr lang="it-IT" baseline="0" dirty="0" smtClean="0"/>
              <a:t> </a:t>
            </a:r>
            <a:r>
              <a:rPr lang="it-IT" baseline="0" dirty="0" err="1" smtClean="0"/>
              <a:t>type</a:t>
            </a:r>
            <a:r>
              <a:rPr lang="it-IT" baseline="0" dirty="0" smtClean="0"/>
              <a:t> of </a:t>
            </a:r>
            <a:r>
              <a:rPr lang="it-IT" baseline="0" dirty="0" err="1" smtClean="0"/>
              <a:t>string</a:t>
            </a:r>
            <a:r>
              <a:rPr lang="it-IT" baseline="0" dirty="0" smtClean="0"/>
              <a:t> compactifications.</a:t>
            </a:r>
            <a:endParaRPr lang="it-IT" dirty="0" smtClean="0"/>
          </a:p>
          <a:p>
            <a:endParaRPr lang="en-US" dirty="0" smtClean="0"/>
          </a:p>
          <a:p>
            <a:r>
              <a:rPr lang="en-US" dirty="0" smtClean="0"/>
              <a:t>Note that the number of Fi4 and tilde Fi4 is the</a:t>
            </a:r>
            <a:r>
              <a:rPr lang="en-US" baseline="0" dirty="0" smtClean="0"/>
              <a:t> same as the real number of phi. This was a reason to consider these fields as part of chiral </a:t>
            </a:r>
            <a:r>
              <a:rPr lang="en-US" baseline="0" dirty="0" err="1" smtClean="0"/>
              <a:t>supermultiplets</a:t>
            </a:r>
            <a:r>
              <a:rPr lang="en-US" baseline="0" dirty="0" smtClean="0"/>
              <a:t>, while the remaining F04 and tilde F04 are assumed to be related to the complex scalar auxiliary fields of old minimal supergravity.</a:t>
            </a:r>
            <a:endParaRPr lang="en-US" dirty="0"/>
          </a:p>
        </p:txBody>
      </p:sp>
      <p:sp>
        <p:nvSpPr>
          <p:cNvPr id="4" name="Slide Number Placeholder 3"/>
          <p:cNvSpPr>
            <a:spLocks noGrp="1"/>
          </p:cNvSpPr>
          <p:nvPr>
            <p:ph type="sldNum" sz="quarter" idx="10"/>
          </p:nvPr>
        </p:nvSpPr>
        <p:spPr/>
        <p:txBody>
          <a:bodyPr/>
          <a:lstStyle/>
          <a:p>
            <a:fld id="{78E46C15-0F1E-4196-A51A-67171FD48C99}" type="slidenum">
              <a:rPr lang="en-US" smtClean="0"/>
              <a:t>9</a:t>
            </a:fld>
            <a:endParaRPr lang="en-US"/>
          </a:p>
        </p:txBody>
      </p:sp>
    </p:spTree>
    <p:extLst>
      <p:ext uri="{BB962C8B-B14F-4D97-AF65-F5344CB8AC3E}">
        <p14:creationId xmlns:p14="http://schemas.microsoft.com/office/powerpoint/2010/main" val="258780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6C15-0F1E-4196-A51A-67171FD48C99}" type="slidenum">
              <a:rPr lang="en-US" smtClean="0"/>
              <a:t>10</a:t>
            </a:fld>
            <a:endParaRPr lang="en-US"/>
          </a:p>
        </p:txBody>
      </p:sp>
    </p:spTree>
    <p:extLst>
      <p:ext uri="{BB962C8B-B14F-4D97-AF65-F5344CB8AC3E}">
        <p14:creationId xmlns:p14="http://schemas.microsoft.com/office/powerpoint/2010/main" val="127551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one</a:t>
            </a:r>
            <a:r>
              <a:rPr lang="en-US" baseline="0" dirty="0" smtClean="0"/>
              <a:t> needs to deal with t</a:t>
            </a:r>
            <a:r>
              <a:rPr lang="en-US" dirty="0" smtClean="0"/>
              <a:t>he</a:t>
            </a:r>
            <a:r>
              <a:rPr lang="en-US" baseline="0" dirty="0" smtClean="0"/>
              <a:t> formulation with the 3-form gauge fields to introduce membranes.</a:t>
            </a:r>
            <a:endParaRPr lang="en-US" dirty="0"/>
          </a:p>
        </p:txBody>
      </p:sp>
      <p:sp>
        <p:nvSpPr>
          <p:cNvPr id="4" name="Slide Number Placeholder 3"/>
          <p:cNvSpPr>
            <a:spLocks noGrp="1"/>
          </p:cNvSpPr>
          <p:nvPr>
            <p:ph type="sldNum" sz="quarter" idx="10"/>
          </p:nvPr>
        </p:nvSpPr>
        <p:spPr/>
        <p:txBody>
          <a:bodyPr/>
          <a:lstStyle/>
          <a:p>
            <a:fld id="{78E46C15-0F1E-4196-A51A-67171FD48C99}" type="slidenum">
              <a:rPr lang="en-US" smtClean="0"/>
              <a:t>11</a:t>
            </a:fld>
            <a:endParaRPr lang="en-US"/>
          </a:p>
        </p:txBody>
      </p:sp>
    </p:spTree>
    <p:extLst>
      <p:ext uri="{BB962C8B-B14F-4D97-AF65-F5344CB8AC3E}">
        <p14:creationId xmlns:p14="http://schemas.microsoft.com/office/powerpoint/2010/main" val="14928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AF7ECC-5F47-448B-9D4F-6F51CA5C6C68}"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DAEFD-D615-41C4-A035-7C378A8B50C2}" type="slidenum">
              <a:rPr lang="en-US" smtClean="0"/>
              <a:t>‹#›</a:t>
            </a:fld>
            <a:endParaRPr lang="en-US"/>
          </a:p>
        </p:txBody>
      </p:sp>
    </p:spTree>
    <p:extLst>
      <p:ext uri="{BB962C8B-B14F-4D97-AF65-F5344CB8AC3E}">
        <p14:creationId xmlns:p14="http://schemas.microsoft.com/office/powerpoint/2010/main" val="90924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DE646-E1BB-4176-AF5D-7B28D5F0AFF0}"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DAEFD-D615-41C4-A035-7C378A8B50C2}" type="slidenum">
              <a:rPr lang="en-US" smtClean="0"/>
              <a:t>‹#›</a:t>
            </a:fld>
            <a:endParaRPr lang="en-US"/>
          </a:p>
        </p:txBody>
      </p:sp>
    </p:spTree>
    <p:extLst>
      <p:ext uri="{BB962C8B-B14F-4D97-AF65-F5344CB8AC3E}">
        <p14:creationId xmlns:p14="http://schemas.microsoft.com/office/powerpoint/2010/main" val="129387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81A53-8059-48FC-BA25-A6219DCBE312}"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DAEFD-D615-41C4-A035-7C378A8B50C2}" type="slidenum">
              <a:rPr lang="en-US" smtClean="0"/>
              <a:t>‹#›</a:t>
            </a:fld>
            <a:endParaRPr lang="en-US"/>
          </a:p>
        </p:txBody>
      </p:sp>
    </p:spTree>
    <p:extLst>
      <p:ext uri="{BB962C8B-B14F-4D97-AF65-F5344CB8AC3E}">
        <p14:creationId xmlns:p14="http://schemas.microsoft.com/office/powerpoint/2010/main" val="372932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76DC0-2535-4543-969B-12A859F7D7BF}"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DAEFD-D615-41C4-A035-7C378A8B50C2}" type="slidenum">
              <a:rPr lang="en-US" smtClean="0"/>
              <a:t>‹#›</a:t>
            </a:fld>
            <a:endParaRPr lang="en-US"/>
          </a:p>
        </p:txBody>
      </p:sp>
    </p:spTree>
    <p:extLst>
      <p:ext uri="{BB962C8B-B14F-4D97-AF65-F5344CB8AC3E}">
        <p14:creationId xmlns:p14="http://schemas.microsoft.com/office/powerpoint/2010/main" val="302964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2F8C8-2C91-4747-B609-CB7FFB6BA95F}"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DAEFD-D615-41C4-A035-7C378A8B50C2}" type="slidenum">
              <a:rPr lang="en-US" smtClean="0"/>
              <a:t>‹#›</a:t>
            </a:fld>
            <a:endParaRPr lang="en-US"/>
          </a:p>
        </p:txBody>
      </p:sp>
    </p:spTree>
    <p:extLst>
      <p:ext uri="{BB962C8B-B14F-4D97-AF65-F5344CB8AC3E}">
        <p14:creationId xmlns:p14="http://schemas.microsoft.com/office/powerpoint/2010/main" val="180308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CBF46-A683-4C05-830B-3C7FC7679458}"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DAEFD-D615-41C4-A035-7C378A8B50C2}" type="slidenum">
              <a:rPr lang="en-US" smtClean="0"/>
              <a:t>‹#›</a:t>
            </a:fld>
            <a:endParaRPr lang="en-US"/>
          </a:p>
        </p:txBody>
      </p:sp>
    </p:spTree>
    <p:extLst>
      <p:ext uri="{BB962C8B-B14F-4D97-AF65-F5344CB8AC3E}">
        <p14:creationId xmlns:p14="http://schemas.microsoft.com/office/powerpoint/2010/main" val="19185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403A15-7A3A-445A-A41E-3D051E0B79FA}" type="datetime1">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DAEFD-D615-41C4-A035-7C378A8B50C2}" type="slidenum">
              <a:rPr lang="en-US" smtClean="0"/>
              <a:t>‹#›</a:t>
            </a:fld>
            <a:endParaRPr lang="en-US"/>
          </a:p>
        </p:txBody>
      </p:sp>
    </p:spTree>
    <p:extLst>
      <p:ext uri="{BB962C8B-B14F-4D97-AF65-F5344CB8AC3E}">
        <p14:creationId xmlns:p14="http://schemas.microsoft.com/office/powerpoint/2010/main" val="279307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5FE02-AD16-451D-88DC-9ACC37393DA1}" type="datetime1">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DAEFD-D615-41C4-A035-7C378A8B50C2}" type="slidenum">
              <a:rPr lang="en-US" smtClean="0"/>
              <a:t>‹#›</a:t>
            </a:fld>
            <a:endParaRPr lang="en-US"/>
          </a:p>
        </p:txBody>
      </p:sp>
    </p:spTree>
    <p:extLst>
      <p:ext uri="{BB962C8B-B14F-4D97-AF65-F5344CB8AC3E}">
        <p14:creationId xmlns:p14="http://schemas.microsoft.com/office/powerpoint/2010/main" val="219265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BAAC5-835B-44A9-A93B-DEFEC60CCE64}"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DAEFD-D615-41C4-A035-7C378A8B50C2}" type="slidenum">
              <a:rPr lang="en-US" smtClean="0"/>
              <a:t>‹#›</a:t>
            </a:fld>
            <a:endParaRPr lang="en-US"/>
          </a:p>
        </p:txBody>
      </p:sp>
    </p:spTree>
    <p:extLst>
      <p:ext uri="{BB962C8B-B14F-4D97-AF65-F5344CB8AC3E}">
        <p14:creationId xmlns:p14="http://schemas.microsoft.com/office/powerpoint/2010/main" val="218879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B3438-1605-4E36-9BA8-125809B2645D}"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DAEFD-D615-41C4-A035-7C378A8B50C2}" type="slidenum">
              <a:rPr lang="en-US" smtClean="0"/>
              <a:t>‹#›</a:t>
            </a:fld>
            <a:endParaRPr lang="en-US"/>
          </a:p>
        </p:txBody>
      </p:sp>
    </p:spTree>
    <p:extLst>
      <p:ext uri="{BB962C8B-B14F-4D97-AF65-F5344CB8AC3E}">
        <p14:creationId xmlns:p14="http://schemas.microsoft.com/office/powerpoint/2010/main" val="301541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19EE8-8E60-4A09-943E-609EDA358208}"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DAEFD-D615-41C4-A035-7C378A8B50C2}" type="slidenum">
              <a:rPr lang="en-US" smtClean="0"/>
              <a:t>‹#›</a:t>
            </a:fld>
            <a:endParaRPr lang="en-US"/>
          </a:p>
        </p:txBody>
      </p:sp>
    </p:spTree>
    <p:extLst>
      <p:ext uri="{BB962C8B-B14F-4D97-AF65-F5344CB8AC3E}">
        <p14:creationId xmlns:p14="http://schemas.microsoft.com/office/powerpoint/2010/main" val="331715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AF919-3E00-4A0E-9792-C637169EEB70}" type="datetime1">
              <a:rPr lang="en-US" smtClean="0"/>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DAEFD-D615-41C4-A035-7C378A8B50C2}" type="slidenum">
              <a:rPr lang="en-US" smtClean="0"/>
              <a:t>‹#›</a:t>
            </a:fld>
            <a:endParaRPr lang="en-US"/>
          </a:p>
        </p:txBody>
      </p:sp>
    </p:spTree>
    <p:extLst>
      <p:ext uri="{BB962C8B-B14F-4D97-AF65-F5344CB8AC3E}">
        <p14:creationId xmlns:p14="http://schemas.microsoft.com/office/powerpoint/2010/main" val="1239980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4.xml"/><Relationship Id="rId7" Type="http://schemas.openxmlformats.org/officeDocument/2006/relationships/notesSlide" Target="../notesSlides/notesSlide8.xml"/><Relationship Id="rId12" Type="http://schemas.openxmlformats.org/officeDocument/2006/relationships/image" Target="../media/image3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11" Type="http://schemas.openxmlformats.org/officeDocument/2006/relationships/image" Target="../media/image34.png"/><Relationship Id="rId5" Type="http://schemas.openxmlformats.org/officeDocument/2006/relationships/tags" Target="../tags/tag6.xml"/><Relationship Id="rId10" Type="http://schemas.openxmlformats.org/officeDocument/2006/relationships/image" Target="../media/image33.png"/><Relationship Id="rId4" Type="http://schemas.openxmlformats.org/officeDocument/2006/relationships/tags" Target="../tags/tag5.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8.xml"/><Relationship Id="rId7" Type="http://schemas.openxmlformats.org/officeDocument/2006/relationships/image" Target="../media/image37.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notesSlide" Target="../notesSlides/notesSlide9.xml"/><Relationship Id="rId11" Type="http://schemas.openxmlformats.org/officeDocument/2006/relationships/image" Target="../media/image39.png"/><Relationship Id="rId5" Type="http://schemas.openxmlformats.org/officeDocument/2006/relationships/slideLayout" Target="../slideLayouts/slideLayout2.xml"/><Relationship Id="rId10" Type="http://schemas.openxmlformats.org/officeDocument/2006/relationships/image" Target="../media/image38.png"/><Relationship Id="rId4" Type="http://schemas.openxmlformats.org/officeDocument/2006/relationships/tags" Target="../tags/tag9.xml"/><Relationship Id="rId9"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4.wmf"/><Relationship Id="rId18" Type="http://schemas.openxmlformats.org/officeDocument/2006/relationships/oleObject" Target="../embeddings/oleObject34.bin"/><Relationship Id="rId3" Type="http://schemas.openxmlformats.org/officeDocument/2006/relationships/notesSlide" Target="../notesSlides/notesSlide10.xml"/><Relationship Id="rId7" Type="http://schemas.openxmlformats.org/officeDocument/2006/relationships/image" Target="../media/image41.wmf"/><Relationship Id="rId12" Type="http://schemas.openxmlformats.org/officeDocument/2006/relationships/oleObject" Target="../embeddings/oleObject31.bin"/><Relationship Id="rId17"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oleObject" Target="../embeddings/oleObject33.bin"/><Relationship Id="rId1" Type="http://schemas.openxmlformats.org/officeDocument/2006/relationships/vmlDrawing" Target="../drawings/vmlDrawing8.vml"/><Relationship Id="rId6" Type="http://schemas.openxmlformats.org/officeDocument/2006/relationships/oleObject" Target="../embeddings/oleObject28.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30.bin"/><Relationship Id="rId19" Type="http://schemas.openxmlformats.org/officeDocument/2006/relationships/image" Target="../media/image47.wmf"/><Relationship Id="rId4" Type="http://schemas.openxmlformats.org/officeDocument/2006/relationships/oleObject" Target="../embeddings/oleObject27.bin"/><Relationship Id="rId9" Type="http://schemas.openxmlformats.org/officeDocument/2006/relationships/image" Target="../media/image42.wmf"/><Relationship Id="rId14" Type="http://schemas.openxmlformats.org/officeDocument/2006/relationships/oleObject" Target="../embeddings/oleObject32.bin"/></Relationships>
</file>

<file path=ppt/slides/_rels/slide1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36.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8.bin"/></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12.xml"/><Relationship Id="rId7" Type="http://schemas.openxmlformats.org/officeDocument/2006/relationships/image" Target="../media/image5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11.xml"/><Relationship Id="rId5" Type="http://schemas.openxmlformats.org/officeDocument/2006/relationships/slideLayout" Target="../slideLayouts/slideLayout2.xml"/><Relationship Id="rId10" Type="http://schemas.openxmlformats.org/officeDocument/2006/relationships/image" Target="../media/image55.png"/><Relationship Id="rId4" Type="http://schemas.openxmlformats.org/officeDocument/2006/relationships/tags" Target="../tags/tag13.xml"/><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16.xml"/><Relationship Id="rId7" Type="http://schemas.openxmlformats.org/officeDocument/2006/relationships/image" Target="../media/image5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xml"/><Relationship Id="rId11" Type="http://schemas.openxmlformats.org/officeDocument/2006/relationships/image" Target="../media/image60.png"/><Relationship Id="rId5" Type="http://schemas.openxmlformats.org/officeDocument/2006/relationships/tags" Target="../tags/tag18.xml"/><Relationship Id="rId10" Type="http://schemas.openxmlformats.org/officeDocument/2006/relationships/image" Target="../media/image59.png"/><Relationship Id="rId4" Type="http://schemas.openxmlformats.org/officeDocument/2006/relationships/tags" Target="../tags/tag17.xml"/><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5.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6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63.png"/><Relationship Id="rId5" Type="http://schemas.openxmlformats.org/officeDocument/2006/relationships/tags" Target="../tags/tag23.xml"/><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tags" Target="../tags/tag22.xml"/><Relationship Id="rId9" Type="http://schemas.openxmlformats.org/officeDocument/2006/relationships/image" Target="../media/image61.png"/><Relationship Id="rId1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slideLayout" Target="../slideLayouts/slideLayout2.xml"/><Relationship Id="rId7" Type="http://schemas.openxmlformats.org/officeDocument/2006/relationships/image" Target="../media/image69.emf"/><Relationship Id="rId12" Type="http://schemas.openxmlformats.org/officeDocument/2006/relationships/image" Target="../media/image72.png"/><Relationship Id="rId2" Type="http://schemas.openxmlformats.org/officeDocument/2006/relationships/tags" Target="../tags/tag26.xml"/><Relationship Id="rId1" Type="http://schemas.openxmlformats.org/officeDocument/2006/relationships/vmlDrawing" Target="../drawings/vmlDrawing10.vml"/><Relationship Id="rId6" Type="http://schemas.openxmlformats.org/officeDocument/2006/relationships/oleObject" Target="../embeddings/oleObject40.bin"/><Relationship Id="rId11" Type="http://schemas.openxmlformats.org/officeDocument/2006/relationships/image" Target="../media/image71.emf"/><Relationship Id="rId5" Type="http://schemas.openxmlformats.org/officeDocument/2006/relationships/image" Target="../media/image68.e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7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8.wmf"/><Relationship Id="rId3" Type="http://schemas.openxmlformats.org/officeDocument/2006/relationships/notesSlide" Target="../notesSlides/notesSlide5.xml"/><Relationship Id="rId7" Type="http://schemas.openxmlformats.org/officeDocument/2006/relationships/image" Target="../media/image15.w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3.wmf"/><Relationship Id="rId18" Type="http://schemas.openxmlformats.org/officeDocument/2006/relationships/oleObject" Target="../embeddings/oleObject230.bin"/><Relationship Id="rId3" Type="http://schemas.openxmlformats.org/officeDocument/2006/relationships/slideLayout" Target="../slideLayouts/slideLayout2.xml"/><Relationship Id="rId21" Type="http://schemas.openxmlformats.org/officeDocument/2006/relationships/oleObject" Target="../embeddings/oleObject25.bin"/><Relationship Id="rId7" Type="http://schemas.openxmlformats.org/officeDocument/2006/relationships/image" Target="../media/image21.wmf"/><Relationship Id="rId12" Type="http://schemas.openxmlformats.org/officeDocument/2006/relationships/oleObject" Target="../embeddings/oleObject22.bin"/><Relationship Id="rId17" Type="http://schemas.openxmlformats.org/officeDocument/2006/relationships/image" Target="../media/image25.wmf"/><Relationship Id="rId2" Type="http://schemas.openxmlformats.org/officeDocument/2006/relationships/tags" Target="../tags/tag1.xml"/><Relationship Id="rId16" Type="http://schemas.openxmlformats.org/officeDocument/2006/relationships/oleObject" Target="../embeddings/oleObject24.bin"/><Relationship Id="rId20" Type="http://schemas.openxmlformats.org/officeDocument/2006/relationships/image" Target="../media/image290.png"/><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30.png"/><Relationship Id="rId5" Type="http://schemas.openxmlformats.org/officeDocument/2006/relationships/image" Target="../media/image28.png"/><Relationship Id="rId15" Type="http://schemas.openxmlformats.org/officeDocument/2006/relationships/image" Target="../media/image24.wmf"/><Relationship Id="rId23" Type="http://schemas.openxmlformats.org/officeDocument/2006/relationships/image" Target="../media/image27.png"/><Relationship Id="rId10" Type="http://schemas.openxmlformats.org/officeDocument/2006/relationships/image" Target="../media/image29.png"/><Relationship Id="rId19" Type="http://schemas.openxmlformats.org/officeDocument/2006/relationships/image" Target="../media/image250.wmf"/><Relationship Id="rId4" Type="http://schemas.openxmlformats.org/officeDocument/2006/relationships/notesSlide" Target="../notesSlides/notesSlide7.xml"/><Relationship Id="rId9" Type="http://schemas.openxmlformats.org/officeDocument/2006/relationships/image" Target="../media/image22.wmf"/><Relationship Id="rId14" Type="http://schemas.openxmlformats.org/officeDocument/2006/relationships/oleObject" Target="../embeddings/oleObject23.bin"/><Relationship Id="rId22"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052736"/>
            <a:ext cx="8568952" cy="1827635"/>
          </a:xfrm>
        </p:spPr>
        <p:txBody>
          <a:bodyPr>
            <a:normAutofit/>
          </a:bodyPr>
          <a:lstStyle/>
          <a:p>
            <a:r>
              <a:rPr lang="en-US" sz="3200" b="1" dirty="0"/>
              <a:t>Higher form gauge fields and membranes in D=4 supergravity</a:t>
            </a:r>
            <a:endParaRPr lang="en-US" sz="3200" dirty="0"/>
          </a:p>
        </p:txBody>
      </p:sp>
      <p:sp>
        <p:nvSpPr>
          <p:cNvPr id="3" name="Subtitle 2"/>
          <p:cNvSpPr>
            <a:spLocks noGrp="1"/>
          </p:cNvSpPr>
          <p:nvPr>
            <p:ph type="subTitle" idx="1"/>
          </p:nvPr>
        </p:nvSpPr>
        <p:spPr>
          <a:xfrm>
            <a:off x="1403648" y="2924944"/>
            <a:ext cx="6400800" cy="1296144"/>
          </a:xfrm>
        </p:spPr>
        <p:txBody>
          <a:bodyPr>
            <a:normAutofit/>
          </a:bodyPr>
          <a:lstStyle/>
          <a:p>
            <a:r>
              <a:rPr lang="en-US" dirty="0" smtClean="0"/>
              <a:t>Dmitri Sorokin</a:t>
            </a:r>
          </a:p>
          <a:p>
            <a:r>
              <a:rPr lang="en-US" dirty="0" smtClean="0"/>
              <a:t>INFN, </a:t>
            </a:r>
            <a:r>
              <a:rPr lang="en-US" dirty="0" err="1" smtClean="0"/>
              <a:t>Padova</a:t>
            </a:r>
            <a:r>
              <a:rPr lang="en-US" dirty="0" smtClean="0"/>
              <a:t> Section, Italy</a:t>
            </a:r>
          </a:p>
        </p:txBody>
      </p:sp>
      <p:sp>
        <p:nvSpPr>
          <p:cNvPr id="4" name="TextBox 3"/>
          <p:cNvSpPr txBox="1"/>
          <p:nvPr/>
        </p:nvSpPr>
        <p:spPr>
          <a:xfrm>
            <a:off x="2104795" y="5895382"/>
            <a:ext cx="5482527" cy="369332"/>
          </a:xfrm>
          <a:prstGeom prst="rect">
            <a:avLst/>
          </a:prstGeom>
          <a:noFill/>
        </p:spPr>
        <p:txBody>
          <a:bodyPr wrap="none" rtlCol="0">
            <a:spAutoFit/>
          </a:bodyPr>
          <a:lstStyle/>
          <a:p>
            <a:r>
              <a:rPr lang="en-US" dirty="0" smtClean="0"/>
              <a:t>“Higher Structure in M-theory, Durham, August 14, 2018</a:t>
            </a:r>
            <a:endParaRPr lang="en-US" dirty="0"/>
          </a:p>
        </p:txBody>
      </p:sp>
      <p:sp>
        <p:nvSpPr>
          <p:cNvPr id="5" name="TextBox 4"/>
          <p:cNvSpPr txBox="1"/>
          <p:nvPr/>
        </p:nvSpPr>
        <p:spPr>
          <a:xfrm>
            <a:off x="2503623" y="4581128"/>
            <a:ext cx="4684872" cy="646331"/>
          </a:xfrm>
          <a:prstGeom prst="rect">
            <a:avLst/>
          </a:prstGeom>
          <a:noFill/>
        </p:spPr>
        <p:txBody>
          <a:bodyPr wrap="none" rtlCol="0">
            <a:spAutoFit/>
          </a:bodyPr>
          <a:lstStyle/>
          <a:p>
            <a:r>
              <a:rPr lang="en-US" dirty="0" smtClean="0"/>
              <a:t>Based on </a:t>
            </a:r>
            <a:r>
              <a:rPr lang="en-US" dirty="0" err="1" smtClean="0"/>
              <a:t>arXiv</a:t>
            </a:r>
            <a:r>
              <a:rPr lang="en-US" dirty="0" smtClean="0"/>
              <a:t>: </a:t>
            </a:r>
            <a:r>
              <a:rPr lang="it-IT" dirty="0" smtClean="0"/>
              <a:t>1706.09422</a:t>
            </a:r>
            <a:r>
              <a:rPr lang="it-IT" dirty="0"/>
              <a:t>, 1803.01405</a:t>
            </a:r>
            <a:endParaRPr lang="en-US" dirty="0" smtClean="0"/>
          </a:p>
          <a:p>
            <a:r>
              <a:rPr lang="en-US" dirty="0" smtClean="0"/>
              <a:t>with I. Bandos, F. </a:t>
            </a:r>
            <a:r>
              <a:rPr lang="en-US" dirty="0" err="1" smtClean="0"/>
              <a:t>Farakos</a:t>
            </a:r>
            <a:r>
              <a:rPr lang="en-US" dirty="0" smtClean="0"/>
              <a:t>, S. Lanza &amp; L. </a:t>
            </a:r>
            <a:r>
              <a:rPr lang="en-US" dirty="0" err="1" smtClean="0"/>
              <a:t>Martucci</a:t>
            </a:r>
            <a:endParaRPr lang="en-US" dirty="0"/>
          </a:p>
        </p:txBody>
      </p:sp>
    </p:spTree>
    <p:extLst>
      <p:ext uri="{BB962C8B-B14F-4D97-AF65-F5344CB8AC3E}">
        <p14:creationId xmlns:p14="http://schemas.microsoft.com/office/powerpoint/2010/main" val="788737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62" y="0"/>
            <a:ext cx="8229600" cy="1143000"/>
          </a:xfrm>
        </p:spPr>
        <p:txBody>
          <a:bodyPr>
            <a:normAutofit/>
          </a:bodyPr>
          <a:lstStyle/>
          <a:p>
            <a:r>
              <a:rPr lang="it-IT" sz="3000" dirty="0" err="1">
                <a:solidFill>
                  <a:prstClr val="black"/>
                </a:solidFill>
              </a:rPr>
              <a:t>Effective</a:t>
            </a:r>
            <a:r>
              <a:rPr lang="it-IT" sz="3000" dirty="0">
                <a:solidFill>
                  <a:prstClr val="black"/>
                </a:solidFill>
              </a:rPr>
              <a:t> N=1, </a:t>
            </a:r>
            <a:r>
              <a:rPr lang="it-IT" sz="3000" dirty="0" smtClean="0">
                <a:solidFill>
                  <a:prstClr val="black"/>
                </a:solidFill>
              </a:rPr>
              <a:t>D=4 SUGRA Lagrangian</a:t>
            </a:r>
            <a:br>
              <a:rPr lang="it-IT" sz="3000" dirty="0" smtClean="0">
                <a:solidFill>
                  <a:prstClr val="black"/>
                </a:solidFill>
              </a:rPr>
            </a:br>
            <a:r>
              <a:rPr lang="it-IT" sz="2400" dirty="0" smtClean="0">
                <a:solidFill>
                  <a:prstClr val="black"/>
                </a:solidFill>
              </a:rPr>
              <a:t>(</a:t>
            </a:r>
            <a:r>
              <a:rPr lang="it-IT" sz="2400" i="1" dirty="0" smtClean="0">
                <a:solidFill>
                  <a:prstClr val="black"/>
                </a:solidFill>
              </a:rPr>
              <a:t>F. </a:t>
            </a:r>
            <a:r>
              <a:rPr lang="it-IT" sz="2400" i="1" dirty="0" err="1" smtClean="0">
                <a:solidFill>
                  <a:prstClr val="black"/>
                </a:solidFill>
              </a:rPr>
              <a:t>Farakos</a:t>
            </a:r>
            <a:r>
              <a:rPr lang="it-IT" sz="2400" i="1" dirty="0" smtClean="0">
                <a:solidFill>
                  <a:prstClr val="black"/>
                </a:solidFill>
              </a:rPr>
              <a:t>, S. Lanza, L. Martucci, D.S</a:t>
            </a:r>
            <a:r>
              <a:rPr lang="it-IT" sz="2400" dirty="0" smtClean="0">
                <a:solidFill>
                  <a:prstClr val="black"/>
                </a:solidFill>
              </a:rPr>
              <a:t>. ‘17)</a:t>
            </a:r>
            <a:endParaRPr lang="en-US" sz="2400" dirty="0"/>
          </a:p>
        </p:txBody>
      </p:sp>
      <p:sp>
        <p:nvSpPr>
          <p:cNvPr id="4" name="Slide Number Placeholder 3"/>
          <p:cNvSpPr>
            <a:spLocks noGrp="1"/>
          </p:cNvSpPr>
          <p:nvPr>
            <p:ph type="sldNum" sz="quarter" idx="12"/>
          </p:nvPr>
        </p:nvSpPr>
        <p:spPr/>
        <p:txBody>
          <a:bodyPr/>
          <a:lstStyle/>
          <a:p>
            <a:fld id="{D62DAEFD-D615-41C4-A035-7C378A8B50C2}" type="slidenum">
              <a:rPr lang="en-US" smtClean="0"/>
              <a:t>10</a:t>
            </a:fld>
            <a:endParaRPr lang="en-US"/>
          </a:p>
        </p:txBody>
      </p:sp>
      <p:sp>
        <p:nvSpPr>
          <p:cNvPr id="5" name="TextBox 4"/>
          <p:cNvSpPr txBox="1"/>
          <p:nvPr/>
        </p:nvSpPr>
        <p:spPr>
          <a:xfrm>
            <a:off x="691128" y="1196752"/>
            <a:ext cx="7823617" cy="707886"/>
          </a:xfrm>
          <a:prstGeom prst="rect">
            <a:avLst/>
          </a:prstGeom>
          <a:noFill/>
        </p:spPr>
        <p:txBody>
          <a:bodyPr wrap="none" rtlCol="0">
            <a:spAutoFit/>
          </a:bodyPr>
          <a:lstStyle/>
          <a:p>
            <a:r>
              <a:rPr lang="it-IT" sz="2000" dirty="0" smtClean="0">
                <a:solidFill>
                  <a:srgbClr val="002060"/>
                </a:solidFill>
              </a:rPr>
              <a:t>The scalar moduli, the 4-form </a:t>
            </a:r>
            <a:r>
              <a:rPr lang="it-IT" sz="2000" dirty="0" err="1" smtClean="0">
                <a:solidFill>
                  <a:srgbClr val="002060"/>
                </a:solidFill>
              </a:rPr>
              <a:t>fluxes</a:t>
            </a:r>
            <a:r>
              <a:rPr lang="it-IT" sz="2000" dirty="0" smtClean="0">
                <a:solidFill>
                  <a:srgbClr val="002060"/>
                </a:solidFill>
              </a:rPr>
              <a:t> and </a:t>
            </a:r>
            <a:r>
              <a:rPr lang="it-IT" sz="2000" dirty="0" err="1" smtClean="0">
                <a:solidFill>
                  <a:srgbClr val="002060"/>
                </a:solidFill>
              </a:rPr>
              <a:t>their</a:t>
            </a:r>
            <a:r>
              <a:rPr lang="it-IT" sz="2000" dirty="0" smtClean="0">
                <a:solidFill>
                  <a:srgbClr val="002060"/>
                </a:solidFill>
              </a:rPr>
              <a:t> fermionic </a:t>
            </a:r>
            <a:r>
              <a:rPr lang="it-IT" sz="2000" dirty="0" err="1" smtClean="0">
                <a:solidFill>
                  <a:srgbClr val="002060"/>
                </a:solidFill>
              </a:rPr>
              <a:t>superpartners</a:t>
            </a:r>
            <a:r>
              <a:rPr lang="it-IT" sz="2000" dirty="0" smtClean="0">
                <a:solidFill>
                  <a:srgbClr val="002060"/>
                </a:solidFill>
              </a:rPr>
              <a:t> </a:t>
            </a:r>
          </a:p>
          <a:p>
            <a:r>
              <a:rPr lang="it-IT" sz="2000" dirty="0" err="1" smtClean="0">
                <a:solidFill>
                  <a:srgbClr val="002060"/>
                </a:solidFill>
              </a:rPr>
              <a:t>form</a:t>
            </a:r>
            <a:r>
              <a:rPr lang="it-IT" sz="2000" dirty="0" smtClean="0">
                <a:solidFill>
                  <a:srgbClr val="002060"/>
                </a:solidFill>
              </a:rPr>
              <a:t> </a:t>
            </a:r>
            <a:r>
              <a:rPr lang="it-IT" sz="2000" dirty="0" smtClean="0">
                <a:solidFill>
                  <a:srgbClr val="002060"/>
                </a:solidFill>
                <a:effectLst>
                  <a:outerShdw blurRad="38100" dist="38100" dir="2700000" algn="tl">
                    <a:srgbClr val="000000">
                      <a:alpha val="43137"/>
                    </a:srgbClr>
                  </a:outerShdw>
                </a:effectLst>
              </a:rPr>
              <a:t>special</a:t>
            </a:r>
            <a:r>
              <a:rPr lang="it-IT" sz="2000" dirty="0" smtClean="0">
                <a:solidFill>
                  <a:srgbClr val="002060"/>
                </a:solidFill>
              </a:rPr>
              <a:t> </a:t>
            </a:r>
            <a:r>
              <a:rPr lang="it-IT" sz="2000" dirty="0" err="1" smtClean="0">
                <a:solidFill>
                  <a:srgbClr val="002060"/>
                </a:solidFill>
              </a:rPr>
              <a:t>chiral</a:t>
            </a:r>
            <a:r>
              <a:rPr lang="it-IT" sz="2000" dirty="0" smtClean="0">
                <a:solidFill>
                  <a:srgbClr val="002060"/>
                </a:solidFill>
              </a:rPr>
              <a:t> superfields</a:t>
            </a:r>
            <a:endParaRPr lang="en-US" sz="2000" dirty="0">
              <a:solidFill>
                <a:srgbClr val="002060"/>
              </a:solidFill>
            </a:endParaRPr>
          </a:p>
        </p:txBody>
      </p:sp>
      <p:pic>
        <p:nvPicPr>
          <p:cNvPr id="18" name="Picture 1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13307" y="2004028"/>
            <a:ext cx="6272480" cy="333265"/>
          </a:xfrm>
          <a:prstGeom prst="rect">
            <a:avLst/>
          </a:prstGeom>
        </p:spPr>
      </p:pic>
      <p:grpSp>
        <p:nvGrpSpPr>
          <p:cNvPr id="21" name="Group 20"/>
          <p:cNvGrpSpPr/>
          <p:nvPr/>
        </p:nvGrpSpPr>
        <p:grpSpPr>
          <a:xfrm>
            <a:off x="813307" y="2641670"/>
            <a:ext cx="5039170" cy="825342"/>
            <a:chOff x="813307" y="2641670"/>
            <a:chExt cx="5039170" cy="825342"/>
          </a:xfrm>
        </p:grpSpPr>
        <p:pic>
          <p:nvPicPr>
            <p:cNvPr id="20" name="Picture 19"/>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813307" y="2641670"/>
              <a:ext cx="5039170" cy="465700"/>
            </a:xfrm>
            <a:prstGeom prst="rect">
              <a:avLst/>
            </a:prstGeom>
          </p:spPr>
        </p:pic>
        <p:sp>
          <p:nvSpPr>
            <p:cNvPr id="15" name="TextBox 14"/>
            <p:cNvSpPr txBox="1"/>
            <p:nvPr/>
          </p:nvSpPr>
          <p:spPr>
            <a:xfrm>
              <a:off x="2296071" y="3097680"/>
              <a:ext cx="3241528" cy="369332"/>
            </a:xfrm>
            <a:prstGeom prst="rect">
              <a:avLst/>
            </a:prstGeom>
            <a:noFill/>
          </p:spPr>
          <p:txBody>
            <a:bodyPr wrap="none" rtlCol="0">
              <a:spAutoFit/>
            </a:bodyPr>
            <a:lstStyle/>
            <a:p>
              <a:r>
                <a:rPr lang="it-IT" dirty="0" smtClean="0"/>
                <a:t>4d </a:t>
              </a:r>
              <a:r>
                <a:rPr lang="it-IT" dirty="0" smtClean="0">
                  <a:solidFill>
                    <a:srgbClr val="002060"/>
                  </a:solidFill>
                </a:rPr>
                <a:t>Hodge-</a:t>
              </a:r>
              <a:r>
                <a:rPr lang="it-IT" dirty="0" err="1" smtClean="0">
                  <a:solidFill>
                    <a:srgbClr val="002060"/>
                  </a:solidFill>
                </a:rPr>
                <a:t>duals</a:t>
              </a:r>
              <a:r>
                <a:rPr lang="it-IT" dirty="0" smtClean="0">
                  <a:solidFill>
                    <a:srgbClr val="002060"/>
                  </a:solidFill>
                </a:rPr>
                <a:t> of 4-form </a:t>
              </a:r>
              <a:r>
                <a:rPr lang="it-IT" dirty="0" err="1" smtClean="0">
                  <a:solidFill>
                    <a:srgbClr val="002060"/>
                  </a:solidFill>
                </a:rPr>
                <a:t>fluxes</a:t>
              </a:r>
              <a:r>
                <a:rPr lang="it-IT" dirty="0" smtClean="0">
                  <a:solidFill>
                    <a:srgbClr val="002060"/>
                  </a:solidFill>
                </a:rPr>
                <a:t> </a:t>
              </a:r>
              <a:endParaRPr lang="en-US" dirty="0">
                <a:solidFill>
                  <a:srgbClr val="002060"/>
                </a:solidFill>
              </a:endParaRPr>
            </a:p>
          </p:txBody>
        </p:sp>
      </p:grpSp>
      <p:grpSp>
        <p:nvGrpSpPr>
          <p:cNvPr id="42" name="Group 41"/>
          <p:cNvGrpSpPr/>
          <p:nvPr/>
        </p:nvGrpSpPr>
        <p:grpSpPr>
          <a:xfrm>
            <a:off x="776439" y="3681898"/>
            <a:ext cx="8080147" cy="646331"/>
            <a:chOff x="691128" y="4038572"/>
            <a:chExt cx="8080147" cy="646331"/>
          </a:xfrm>
        </p:grpSpPr>
        <p:pic>
          <p:nvPicPr>
            <p:cNvPr id="41" name="Picture 4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691128" y="4066148"/>
              <a:ext cx="4606566" cy="292474"/>
            </a:xfrm>
            <a:prstGeom prst="rect">
              <a:avLst/>
            </a:prstGeom>
          </p:spPr>
        </p:pic>
        <p:sp>
          <p:nvSpPr>
            <p:cNvPr id="16" name="TextBox 15"/>
            <p:cNvSpPr txBox="1"/>
            <p:nvPr/>
          </p:nvSpPr>
          <p:spPr>
            <a:xfrm>
              <a:off x="5432156" y="4038572"/>
              <a:ext cx="3339119" cy="646331"/>
            </a:xfrm>
            <a:prstGeom prst="rect">
              <a:avLst/>
            </a:prstGeom>
            <a:noFill/>
          </p:spPr>
          <p:txBody>
            <a:bodyPr wrap="none" rtlCol="0">
              <a:spAutoFit/>
            </a:bodyPr>
            <a:lstStyle/>
            <a:p>
              <a:pPr marL="285750" indent="-285750">
                <a:buFontTx/>
                <a:buChar char="-"/>
              </a:pPr>
              <a:r>
                <a:rPr lang="it-IT" dirty="0" err="1" smtClean="0">
                  <a:solidFill>
                    <a:srgbClr val="002060"/>
                  </a:solidFill>
                </a:rPr>
                <a:t>prepotential</a:t>
              </a:r>
              <a:r>
                <a:rPr lang="it-IT" dirty="0" smtClean="0">
                  <a:solidFill>
                    <a:srgbClr val="002060"/>
                  </a:solidFill>
                </a:rPr>
                <a:t> of special </a:t>
              </a:r>
              <a:r>
                <a:rPr lang="it-IT" dirty="0" err="1" smtClean="0">
                  <a:solidFill>
                    <a:srgbClr val="002060"/>
                  </a:solidFill>
                </a:rPr>
                <a:t>Kaehler</a:t>
              </a:r>
              <a:endParaRPr lang="it-IT" dirty="0" smtClean="0">
                <a:solidFill>
                  <a:srgbClr val="002060"/>
                </a:solidFill>
              </a:endParaRPr>
            </a:p>
            <a:p>
              <a:r>
                <a:rPr lang="it-IT" dirty="0" smtClean="0">
                  <a:solidFill>
                    <a:srgbClr val="002060"/>
                  </a:solidFill>
                </a:rPr>
                <a:t>      </a:t>
              </a:r>
              <a:r>
                <a:rPr lang="it-IT" dirty="0" err="1" smtClean="0">
                  <a:solidFill>
                    <a:srgbClr val="002060"/>
                  </a:solidFill>
                </a:rPr>
                <a:t>space</a:t>
              </a:r>
              <a:r>
                <a:rPr lang="it-IT" dirty="0" smtClean="0">
                  <a:solidFill>
                    <a:srgbClr val="002060"/>
                  </a:solidFill>
                </a:rPr>
                <a:t> of scalar moduli</a:t>
              </a:r>
              <a:endParaRPr lang="en-US" dirty="0">
                <a:solidFill>
                  <a:srgbClr val="002060"/>
                </a:solidFill>
              </a:endParaRPr>
            </a:p>
          </p:txBody>
        </p:sp>
      </p:grpSp>
      <p:grpSp>
        <p:nvGrpSpPr>
          <p:cNvPr id="3" name="Group 2"/>
          <p:cNvGrpSpPr/>
          <p:nvPr/>
        </p:nvGrpSpPr>
        <p:grpSpPr>
          <a:xfrm>
            <a:off x="675265" y="5517232"/>
            <a:ext cx="7582999" cy="1007701"/>
            <a:chOff x="675265" y="5517232"/>
            <a:chExt cx="7582999" cy="1007701"/>
          </a:xfrm>
        </p:grpSpPr>
        <p:pic>
          <p:nvPicPr>
            <p:cNvPr id="17" name="Picture 16"/>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75265" y="5517232"/>
              <a:ext cx="5083383" cy="568138"/>
            </a:xfrm>
            <a:prstGeom prst="rect">
              <a:avLst/>
            </a:prstGeom>
          </p:spPr>
        </p:pic>
        <p:grpSp>
          <p:nvGrpSpPr>
            <p:cNvPr id="32" name="Group 31"/>
            <p:cNvGrpSpPr/>
            <p:nvPr/>
          </p:nvGrpSpPr>
          <p:grpSpPr>
            <a:xfrm>
              <a:off x="1077992" y="5962929"/>
              <a:ext cx="2454839" cy="561456"/>
              <a:chOff x="1164564" y="5301208"/>
              <a:chExt cx="2454839" cy="561456"/>
            </a:xfrm>
          </p:grpSpPr>
          <p:cxnSp>
            <p:nvCxnSpPr>
              <p:cNvPr id="29" name="Straight Arrow Connector 28"/>
              <p:cNvCxnSpPr/>
              <p:nvPr/>
            </p:nvCxnSpPr>
            <p:spPr>
              <a:xfrm flipV="1">
                <a:off x="2173892" y="5301208"/>
                <a:ext cx="237868"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64564" y="5493332"/>
                <a:ext cx="2454839" cy="369332"/>
              </a:xfrm>
              <a:prstGeom prst="rect">
                <a:avLst/>
              </a:prstGeom>
              <a:noFill/>
            </p:spPr>
            <p:txBody>
              <a:bodyPr wrap="none" rtlCol="0">
                <a:spAutoFit/>
              </a:bodyPr>
              <a:lstStyle/>
              <a:p>
                <a:r>
                  <a:rPr lang="it-IT" dirty="0" err="1" smtClean="0">
                    <a:solidFill>
                      <a:srgbClr val="002060"/>
                    </a:solidFill>
                  </a:rPr>
                  <a:t>Conformal</a:t>
                </a:r>
                <a:r>
                  <a:rPr lang="it-IT" dirty="0" smtClean="0">
                    <a:solidFill>
                      <a:srgbClr val="002060"/>
                    </a:solidFill>
                  </a:rPr>
                  <a:t> compensator</a:t>
                </a:r>
                <a:endParaRPr lang="en-US" dirty="0">
                  <a:solidFill>
                    <a:srgbClr val="002060"/>
                  </a:solidFill>
                </a:endParaRPr>
              </a:p>
            </p:txBody>
          </p:sp>
        </p:grpSp>
        <p:grpSp>
          <p:nvGrpSpPr>
            <p:cNvPr id="35" name="Group 34"/>
            <p:cNvGrpSpPr/>
            <p:nvPr/>
          </p:nvGrpSpPr>
          <p:grpSpPr>
            <a:xfrm>
              <a:off x="3708084" y="5952805"/>
              <a:ext cx="3178049" cy="572128"/>
              <a:chOff x="3794656" y="5291084"/>
              <a:chExt cx="3178049" cy="572128"/>
            </a:xfrm>
          </p:grpSpPr>
          <p:cxnSp>
            <p:nvCxnSpPr>
              <p:cNvPr id="30" name="Straight Arrow Connector 29"/>
              <p:cNvCxnSpPr/>
              <p:nvPr/>
            </p:nvCxnSpPr>
            <p:spPr>
              <a:xfrm flipV="1">
                <a:off x="4572000" y="5291084"/>
                <a:ext cx="237868"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94656" y="5493880"/>
                <a:ext cx="3178049" cy="369332"/>
              </a:xfrm>
              <a:prstGeom prst="rect">
                <a:avLst/>
              </a:prstGeom>
              <a:noFill/>
            </p:spPr>
            <p:txBody>
              <a:bodyPr wrap="none" rtlCol="0">
                <a:spAutoFit/>
              </a:bodyPr>
              <a:lstStyle/>
              <a:p>
                <a:r>
                  <a:rPr lang="it-IT" dirty="0" err="1" smtClean="0">
                    <a:solidFill>
                      <a:srgbClr val="002060"/>
                    </a:solidFill>
                  </a:rPr>
                  <a:t>supervielbein</a:t>
                </a:r>
                <a:r>
                  <a:rPr lang="it-IT" dirty="0" smtClean="0">
                    <a:solidFill>
                      <a:srgbClr val="002060"/>
                    </a:solidFill>
                  </a:rPr>
                  <a:t> of</a:t>
                </a:r>
                <a:r>
                  <a:rPr lang="it-IT" dirty="0" smtClean="0"/>
                  <a:t> N=1, D=4 </a:t>
                </a:r>
                <a:r>
                  <a:rPr lang="it-IT" dirty="0" err="1" smtClean="0">
                    <a:solidFill>
                      <a:srgbClr val="002060"/>
                    </a:solidFill>
                  </a:rPr>
                  <a:t>sugra</a:t>
                </a:r>
                <a:endParaRPr lang="en-US" dirty="0">
                  <a:solidFill>
                    <a:srgbClr val="002060"/>
                  </a:solidFill>
                </a:endParaRPr>
              </a:p>
            </p:txBody>
          </p:sp>
        </p:grpSp>
        <p:sp>
          <p:nvSpPr>
            <p:cNvPr id="34" name="TextBox 33"/>
            <p:cNvSpPr txBox="1"/>
            <p:nvPr/>
          </p:nvSpPr>
          <p:spPr>
            <a:xfrm>
              <a:off x="6185581" y="5615167"/>
              <a:ext cx="2072683" cy="400110"/>
            </a:xfrm>
            <a:prstGeom prst="rect">
              <a:avLst/>
            </a:prstGeom>
            <a:noFill/>
          </p:spPr>
          <p:txBody>
            <a:bodyPr wrap="none" rtlCol="0">
              <a:spAutoFit/>
            </a:bodyPr>
            <a:lstStyle/>
            <a:p>
              <a:r>
                <a:rPr lang="it-IT" sz="2000" dirty="0" smtClean="0">
                  <a:solidFill>
                    <a:srgbClr val="C00000"/>
                  </a:solidFill>
                </a:rPr>
                <a:t>No </a:t>
              </a:r>
              <a:r>
                <a:rPr lang="it-IT" sz="2000" dirty="0" err="1" smtClean="0">
                  <a:solidFill>
                    <a:srgbClr val="C00000"/>
                  </a:solidFill>
                </a:rPr>
                <a:t>superpotential</a:t>
              </a:r>
              <a:endParaRPr lang="en-US" sz="2000" dirty="0">
                <a:solidFill>
                  <a:srgbClr val="C00000"/>
                </a:solidFill>
              </a:endParaRPr>
            </a:p>
          </p:txBody>
        </p:sp>
      </p:grpSp>
      <p:grpSp>
        <p:nvGrpSpPr>
          <p:cNvPr id="8" name="Group 7"/>
          <p:cNvGrpSpPr/>
          <p:nvPr/>
        </p:nvGrpSpPr>
        <p:grpSpPr>
          <a:xfrm>
            <a:off x="675266" y="4480936"/>
            <a:ext cx="7142926" cy="892280"/>
            <a:chOff x="675266" y="4480936"/>
            <a:chExt cx="7142926" cy="892280"/>
          </a:xfrm>
        </p:grpSpPr>
        <p:pic>
          <p:nvPicPr>
            <p:cNvPr id="7" name="Picture 6"/>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675266" y="4480936"/>
              <a:ext cx="6931364" cy="432893"/>
            </a:xfrm>
            <a:prstGeom prst="rect">
              <a:avLst/>
            </a:prstGeom>
          </p:spPr>
        </p:pic>
        <p:sp>
          <p:nvSpPr>
            <p:cNvPr id="10" name="TextBox 9"/>
            <p:cNvSpPr txBox="1"/>
            <p:nvPr/>
          </p:nvSpPr>
          <p:spPr>
            <a:xfrm>
              <a:off x="5104201" y="4927123"/>
              <a:ext cx="2713991" cy="446093"/>
            </a:xfrm>
            <a:prstGeom prst="rect">
              <a:avLst/>
            </a:prstGeom>
            <a:noFill/>
          </p:spPr>
          <p:txBody>
            <a:bodyPr wrap="none" rtlCol="0">
              <a:spAutoFit/>
            </a:bodyPr>
            <a:lstStyle/>
            <a:p>
              <a:r>
                <a:rPr lang="en-US" dirty="0" smtClean="0">
                  <a:solidFill>
                    <a:srgbClr val="002060"/>
                  </a:solidFill>
                </a:rPr>
                <a:t>complex linear superfields</a:t>
              </a:r>
              <a:endParaRPr lang="en-US" dirty="0">
                <a:solidFill>
                  <a:srgbClr val="002060"/>
                </a:solidFill>
              </a:endParaRPr>
            </a:p>
          </p:txBody>
        </p:sp>
      </p:grpSp>
    </p:spTree>
    <p:extLst>
      <p:ext uri="{BB962C8B-B14F-4D97-AF65-F5344CB8AC3E}">
        <p14:creationId xmlns:p14="http://schemas.microsoft.com/office/powerpoint/2010/main" val="9037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(conventional) description in terms of usual chiral superfields</a:t>
            </a:r>
            <a:endParaRPr lang="en-US" dirty="0"/>
          </a:p>
        </p:txBody>
      </p:sp>
      <p:sp>
        <p:nvSpPr>
          <p:cNvPr id="4" name="Slide Number Placeholder 3"/>
          <p:cNvSpPr>
            <a:spLocks noGrp="1"/>
          </p:cNvSpPr>
          <p:nvPr>
            <p:ph type="sldNum" sz="quarter" idx="12"/>
          </p:nvPr>
        </p:nvSpPr>
        <p:spPr/>
        <p:txBody>
          <a:bodyPr/>
          <a:lstStyle/>
          <a:p>
            <a:fld id="{D62DAEFD-D615-41C4-A035-7C378A8B50C2}" type="slidenum">
              <a:rPr lang="en-US" smtClean="0"/>
              <a:t>11</a:t>
            </a:fld>
            <a:endParaRPr lang="en-US"/>
          </a:p>
        </p:txBody>
      </p:sp>
      <p:grpSp>
        <p:nvGrpSpPr>
          <p:cNvPr id="3" name="Group 2"/>
          <p:cNvGrpSpPr/>
          <p:nvPr/>
        </p:nvGrpSpPr>
        <p:grpSpPr>
          <a:xfrm>
            <a:off x="971600" y="1745970"/>
            <a:ext cx="6333925" cy="1018989"/>
            <a:chOff x="971600" y="1745970"/>
            <a:chExt cx="6333925" cy="1018989"/>
          </a:xfrm>
        </p:grpSpPr>
        <p:pic>
          <p:nvPicPr>
            <p:cNvPr id="6" name="Picture 5"/>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971600" y="1745970"/>
              <a:ext cx="6333925" cy="331529"/>
            </a:xfrm>
            <a:prstGeom prst="rect">
              <a:avLst/>
            </a:prstGeom>
          </p:spPr>
        </p:pic>
        <p:sp>
          <p:nvSpPr>
            <p:cNvPr id="7" name="TextBox 6"/>
            <p:cNvSpPr txBox="1"/>
            <p:nvPr/>
          </p:nvSpPr>
          <p:spPr>
            <a:xfrm>
              <a:off x="2385443" y="2364849"/>
              <a:ext cx="3073790" cy="400110"/>
            </a:xfrm>
            <a:prstGeom prst="rect">
              <a:avLst/>
            </a:prstGeom>
            <a:noFill/>
          </p:spPr>
          <p:txBody>
            <a:bodyPr wrap="none" rtlCol="0">
              <a:spAutoFit/>
            </a:bodyPr>
            <a:lstStyle/>
            <a:p>
              <a:r>
                <a:rPr lang="it-IT" sz="2000" dirty="0" err="1" smtClean="0">
                  <a:solidFill>
                    <a:srgbClr val="002060"/>
                  </a:solidFill>
                </a:rPr>
                <a:t>independent</a:t>
              </a:r>
              <a:r>
                <a:rPr lang="it-IT" sz="2000" dirty="0" smtClean="0">
                  <a:solidFill>
                    <a:srgbClr val="002060"/>
                  </a:solidFill>
                </a:rPr>
                <a:t> </a:t>
              </a:r>
              <a:r>
                <a:rPr lang="it-IT" sz="2000" dirty="0" err="1" smtClean="0">
                  <a:solidFill>
                    <a:srgbClr val="002060"/>
                  </a:solidFill>
                </a:rPr>
                <a:t>auxiliary</a:t>
              </a:r>
              <a:r>
                <a:rPr lang="it-IT" sz="2000" dirty="0" smtClean="0">
                  <a:solidFill>
                    <a:srgbClr val="002060"/>
                  </a:solidFill>
                </a:rPr>
                <a:t> </a:t>
              </a:r>
              <a:r>
                <a:rPr lang="it-IT" sz="2000" dirty="0" err="1" smtClean="0">
                  <a:solidFill>
                    <a:srgbClr val="002060"/>
                  </a:solidFill>
                </a:rPr>
                <a:t>fields</a:t>
              </a:r>
              <a:endParaRPr lang="en-US" sz="2000" dirty="0">
                <a:solidFill>
                  <a:srgbClr val="002060"/>
                </a:solidFill>
              </a:endParaRPr>
            </a:p>
          </p:txBody>
        </p:sp>
        <p:cxnSp>
          <p:nvCxnSpPr>
            <p:cNvPr id="9" name="Straight Arrow Connector 8"/>
            <p:cNvCxnSpPr/>
            <p:nvPr/>
          </p:nvCxnSpPr>
          <p:spPr>
            <a:xfrm flipH="1" flipV="1">
              <a:off x="3873157" y="2077500"/>
              <a:ext cx="265405" cy="28734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839620" y="4215191"/>
            <a:ext cx="7092134" cy="1699804"/>
            <a:chOff x="839620" y="4215191"/>
            <a:chExt cx="7092134" cy="1699804"/>
          </a:xfrm>
        </p:grpSpPr>
        <p:sp>
          <p:nvSpPr>
            <p:cNvPr id="16" name="TextBox 15"/>
            <p:cNvSpPr txBox="1"/>
            <p:nvPr/>
          </p:nvSpPr>
          <p:spPr>
            <a:xfrm>
              <a:off x="839620" y="4215191"/>
              <a:ext cx="7092134" cy="830997"/>
            </a:xfrm>
            <a:prstGeom prst="rect">
              <a:avLst/>
            </a:prstGeom>
            <a:noFill/>
          </p:spPr>
          <p:txBody>
            <a:bodyPr wrap="none" rtlCol="0">
              <a:spAutoFit/>
            </a:bodyPr>
            <a:lstStyle/>
            <a:p>
              <a:r>
                <a:rPr lang="it-IT" sz="2400" dirty="0" err="1" smtClean="0">
                  <a:solidFill>
                    <a:srgbClr val="002060"/>
                  </a:solidFill>
                </a:rPr>
                <a:t>It</a:t>
              </a:r>
              <a:r>
                <a:rPr lang="it-IT" sz="2400" dirty="0" smtClean="0">
                  <a:solidFill>
                    <a:srgbClr val="002060"/>
                  </a:solidFill>
                </a:rPr>
                <a:t> </a:t>
              </a:r>
              <a:r>
                <a:rPr lang="it-IT" sz="2400" dirty="0" err="1" smtClean="0">
                  <a:solidFill>
                    <a:srgbClr val="002060"/>
                  </a:solidFill>
                </a:rPr>
                <a:t>is</a:t>
              </a:r>
              <a:r>
                <a:rPr lang="it-IT" sz="2400" dirty="0" smtClean="0">
                  <a:solidFill>
                    <a:srgbClr val="002060"/>
                  </a:solidFill>
                </a:rPr>
                <a:t> </a:t>
              </a:r>
              <a:r>
                <a:rPr lang="it-IT" sz="2400" dirty="0" err="1" smtClean="0">
                  <a:solidFill>
                    <a:srgbClr val="002060"/>
                  </a:solidFill>
                </a:rPr>
                <a:t>obtained</a:t>
              </a:r>
              <a:r>
                <a:rPr lang="it-IT" sz="2400" dirty="0" smtClean="0">
                  <a:solidFill>
                    <a:srgbClr val="002060"/>
                  </a:solidFill>
                </a:rPr>
                <a:t> by </a:t>
              </a:r>
              <a:r>
                <a:rPr lang="it-IT" sz="2400" dirty="0" err="1" smtClean="0">
                  <a:solidFill>
                    <a:srgbClr val="002060"/>
                  </a:solidFill>
                </a:rPr>
                <a:t>solving</a:t>
              </a:r>
              <a:r>
                <a:rPr lang="it-IT" sz="2400" dirty="0" smtClean="0">
                  <a:solidFill>
                    <a:srgbClr val="002060"/>
                  </a:solidFill>
                </a:rPr>
                <a:t> the </a:t>
              </a:r>
              <a:r>
                <a:rPr lang="it-IT" sz="2400" dirty="0" err="1" smtClean="0">
                  <a:solidFill>
                    <a:srgbClr val="002060"/>
                  </a:solidFill>
                </a:rPr>
                <a:t>equations</a:t>
              </a:r>
              <a:r>
                <a:rPr lang="it-IT" sz="2400" dirty="0" smtClean="0">
                  <a:solidFill>
                    <a:srgbClr val="002060"/>
                  </a:solidFill>
                </a:rPr>
                <a:t> of </a:t>
              </a:r>
              <a:r>
                <a:rPr lang="it-IT" sz="2400" dirty="0" err="1" smtClean="0">
                  <a:solidFill>
                    <a:srgbClr val="002060"/>
                  </a:solidFill>
                </a:rPr>
                <a:t>motion</a:t>
              </a:r>
              <a:r>
                <a:rPr lang="it-IT" sz="2400" dirty="0" smtClean="0">
                  <a:solidFill>
                    <a:srgbClr val="002060"/>
                  </a:solidFill>
                </a:rPr>
                <a:t> of the </a:t>
              </a:r>
            </a:p>
            <a:p>
              <a:r>
                <a:rPr lang="it-IT" sz="2400" dirty="0" smtClean="0">
                  <a:solidFill>
                    <a:srgbClr val="002060"/>
                  </a:solidFill>
                </a:rPr>
                <a:t>3-form </a:t>
              </a:r>
              <a:r>
                <a:rPr lang="it-IT" sz="2400" dirty="0" err="1" smtClean="0">
                  <a:solidFill>
                    <a:srgbClr val="002060"/>
                  </a:solidFill>
                </a:rPr>
                <a:t>potentials</a:t>
              </a:r>
              <a:r>
                <a:rPr lang="it-IT" sz="2400" dirty="0" smtClean="0">
                  <a:solidFill>
                    <a:srgbClr val="002060"/>
                  </a:solidFill>
                </a:rPr>
                <a:t> in the </a:t>
              </a:r>
              <a:r>
                <a:rPr lang="it-IT" sz="2400" dirty="0" err="1" smtClean="0">
                  <a:solidFill>
                    <a:srgbClr val="002060"/>
                  </a:solidFill>
                </a:rPr>
                <a:t>higher-form</a:t>
              </a:r>
              <a:r>
                <a:rPr lang="it-IT" sz="2400" dirty="0" smtClean="0">
                  <a:solidFill>
                    <a:srgbClr val="002060"/>
                  </a:solidFill>
                </a:rPr>
                <a:t>  </a:t>
              </a:r>
              <a:r>
                <a:rPr lang="it-IT" sz="2400" dirty="0" err="1" smtClean="0">
                  <a:solidFill>
                    <a:srgbClr val="002060"/>
                  </a:solidFill>
                </a:rPr>
                <a:t>formulation</a:t>
              </a:r>
              <a:r>
                <a:rPr lang="it-IT" sz="2400" dirty="0" smtClean="0">
                  <a:solidFill>
                    <a:srgbClr val="002060"/>
                  </a:solidFill>
                </a:rPr>
                <a:t> </a:t>
              </a:r>
              <a:endParaRPr lang="en-US" sz="2400" dirty="0">
                <a:solidFill>
                  <a:srgbClr val="002060"/>
                </a:soli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774198583"/>
                </p:ext>
              </p:extLst>
            </p:nvPr>
          </p:nvGraphicFramePr>
          <p:xfrm>
            <a:off x="1633961" y="5373216"/>
            <a:ext cx="5856881" cy="541779"/>
          </p:xfrm>
          <a:graphic>
            <a:graphicData uri="http://schemas.openxmlformats.org/presentationml/2006/ole">
              <mc:AlternateContent xmlns:mc="http://schemas.openxmlformats.org/markup-compatibility/2006">
                <mc:Choice xmlns:v="urn:schemas-microsoft-com:vml" Requires="v">
                  <p:oleObj spid="_x0000_s16440" name="Equation" r:id="rId8" imgW="2603160" imgH="241200" progId="Equation.DSMT4">
                    <p:embed/>
                  </p:oleObj>
                </mc:Choice>
                <mc:Fallback>
                  <p:oleObj name="Equation" r:id="rId8" imgW="2603160" imgH="241200" progId="Equation.DSMT4">
                    <p:embed/>
                    <p:pic>
                      <p:nvPicPr>
                        <p:cNvPr id="0" name=""/>
                        <p:cNvPicPr>
                          <a:picLocks noChangeAspect="1" noChangeArrowheads="1"/>
                        </p:cNvPicPr>
                        <p:nvPr/>
                      </p:nvPicPr>
                      <p:blipFill>
                        <a:blip r:embed="rId9"/>
                        <a:srcRect/>
                        <a:stretch>
                          <a:fillRect/>
                        </a:stretch>
                      </p:blipFill>
                      <p:spPr bwMode="auto">
                        <a:xfrm>
                          <a:off x="1633961" y="5373216"/>
                          <a:ext cx="5856881" cy="541779"/>
                        </a:xfrm>
                        <a:prstGeom prst="rect">
                          <a:avLst/>
                        </a:prstGeom>
                        <a:noFill/>
                        <a:ln>
                          <a:noFill/>
                        </a:ln>
                        <a:extLst/>
                      </p:spPr>
                    </p:pic>
                  </p:oleObj>
                </mc:Fallback>
              </mc:AlternateContent>
            </a:graphicData>
          </a:graphic>
        </p:graphicFrame>
      </p:grpSp>
      <p:grpSp>
        <p:nvGrpSpPr>
          <p:cNvPr id="25" name="Group 24"/>
          <p:cNvGrpSpPr/>
          <p:nvPr/>
        </p:nvGrpSpPr>
        <p:grpSpPr>
          <a:xfrm>
            <a:off x="107504" y="2435200"/>
            <a:ext cx="8914275" cy="1388923"/>
            <a:chOff x="107504" y="2435200"/>
            <a:chExt cx="8914275" cy="1388923"/>
          </a:xfrm>
        </p:grpSpPr>
        <p:pic>
          <p:nvPicPr>
            <p:cNvPr id="24" name="Picture 2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07504" y="3140968"/>
              <a:ext cx="8914275" cy="683155"/>
            </a:xfrm>
            <a:prstGeom prst="rect">
              <a:avLst/>
            </a:prstGeom>
          </p:spPr>
        </p:pic>
        <p:sp>
          <p:nvSpPr>
            <p:cNvPr id="19" name="Left Brace 18"/>
            <p:cNvSpPr/>
            <p:nvPr/>
          </p:nvSpPr>
          <p:spPr>
            <a:xfrm rot="16200000" flipH="1">
              <a:off x="7651739" y="1976107"/>
              <a:ext cx="321243" cy="2016225"/>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7414670" y="2435200"/>
              <a:ext cx="795379" cy="324846"/>
            </a:xfrm>
            <a:prstGeom prst="rect">
              <a:avLst/>
            </a:prstGeom>
          </p:spPr>
        </p:pic>
      </p:grpSp>
    </p:spTree>
    <p:extLst>
      <p:ext uri="{BB962C8B-B14F-4D97-AF65-F5344CB8AC3E}">
        <p14:creationId xmlns:p14="http://schemas.microsoft.com/office/powerpoint/2010/main" val="93518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66"/>
            <a:ext cx="8784976" cy="1143000"/>
          </a:xfrm>
        </p:spPr>
        <p:txBody>
          <a:bodyPr>
            <a:normAutofit/>
          </a:bodyPr>
          <a:lstStyle/>
          <a:p>
            <a:r>
              <a:rPr lang="it-IT" sz="3200" dirty="0" err="1" smtClean="0"/>
              <a:t>Duality</a:t>
            </a:r>
            <a:r>
              <a:rPr lang="it-IT" sz="3200" dirty="0" smtClean="0"/>
              <a:t> </a:t>
            </a:r>
            <a:r>
              <a:rPr lang="it-IT" sz="3200" dirty="0" err="1" smtClean="0"/>
              <a:t>between</a:t>
            </a:r>
            <a:r>
              <a:rPr lang="it-IT" sz="3200" dirty="0" smtClean="0"/>
              <a:t> </a:t>
            </a:r>
            <a:r>
              <a:rPr lang="it-IT" sz="3200" dirty="0" err="1" smtClean="0"/>
              <a:t>chiral</a:t>
            </a:r>
            <a:r>
              <a:rPr lang="it-IT" sz="3200" dirty="0" smtClean="0"/>
              <a:t> and 3-form </a:t>
            </a:r>
            <a:r>
              <a:rPr lang="it-IT" sz="3200" dirty="0" err="1" smtClean="0"/>
              <a:t>supermultiplets</a:t>
            </a:r>
            <a:endParaRPr lang="en-US" sz="3200" dirty="0"/>
          </a:p>
        </p:txBody>
      </p:sp>
      <p:sp>
        <p:nvSpPr>
          <p:cNvPr id="4" name="Slide Number Placeholder 3"/>
          <p:cNvSpPr>
            <a:spLocks noGrp="1"/>
          </p:cNvSpPr>
          <p:nvPr>
            <p:ph type="sldNum" sz="quarter" idx="12"/>
          </p:nvPr>
        </p:nvSpPr>
        <p:spPr/>
        <p:txBody>
          <a:bodyPr/>
          <a:lstStyle/>
          <a:p>
            <a:fld id="{D62DAEFD-D615-41C4-A035-7C378A8B50C2}" type="slidenum">
              <a:rPr lang="en-US" smtClean="0"/>
              <a:t>12</a:t>
            </a:fld>
            <a:endParaRPr lang="en-US"/>
          </a:p>
        </p:txBody>
      </p:sp>
      <p:grpSp>
        <p:nvGrpSpPr>
          <p:cNvPr id="9" name="Group 8"/>
          <p:cNvGrpSpPr/>
          <p:nvPr/>
        </p:nvGrpSpPr>
        <p:grpSpPr>
          <a:xfrm>
            <a:off x="179512" y="1166813"/>
            <a:ext cx="8880351" cy="461987"/>
            <a:chOff x="179512" y="1628478"/>
            <a:chExt cx="8880351" cy="461987"/>
          </a:xfrm>
        </p:grpSpPr>
        <p:sp>
          <p:nvSpPr>
            <p:cNvPr id="6" name="TextBox 5"/>
            <p:cNvSpPr txBox="1"/>
            <p:nvPr/>
          </p:nvSpPr>
          <p:spPr>
            <a:xfrm>
              <a:off x="179512" y="1628800"/>
              <a:ext cx="2884251" cy="461665"/>
            </a:xfrm>
            <a:prstGeom prst="rect">
              <a:avLst/>
            </a:prstGeom>
            <a:noFill/>
          </p:spPr>
          <p:txBody>
            <a:bodyPr wrap="none" rtlCol="0">
              <a:spAutoFit/>
            </a:bodyPr>
            <a:lstStyle/>
            <a:p>
              <a:r>
                <a:rPr lang="it-IT" sz="2400" dirty="0" err="1" smtClean="0">
                  <a:solidFill>
                    <a:srgbClr val="898989"/>
                  </a:solidFill>
                  <a:effectLst>
                    <a:outerShdw blurRad="38100" dist="38100" dir="2700000" algn="tl">
                      <a:srgbClr val="000000">
                        <a:alpha val="43137"/>
                      </a:srgbClr>
                    </a:outerShdw>
                  </a:effectLst>
                </a:rPr>
                <a:t>Chiral</a:t>
              </a:r>
              <a:r>
                <a:rPr lang="it-IT" sz="2400" dirty="0" smtClean="0">
                  <a:solidFill>
                    <a:srgbClr val="898989"/>
                  </a:solidFill>
                  <a:effectLst>
                    <a:outerShdw blurRad="38100" dist="38100" dir="2700000" algn="tl">
                      <a:srgbClr val="000000">
                        <a:alpha val="43137"/>
                      </a:srgbClr>
                    </a:outerShdw>
                  </a:effectLst>
                </a:rPr>
                <a:t> N=1 superfield:</a:t>
              </a:r>
              <a:endParaRPr lang="en-US" sz="2400" dirty="0">
                <a:solidFill>
                  <a:srgbClr val="898989"/>
                </a:solidFill>
                <a:effectLst>
                  <a:outerShdw blurRad="38100" dist="38100" dir="2700000" algn="tl">
                    <a:srgbClr val="000000">
                      <a:alpha val="43137"/>
                    </a:srgbClr>
                  </a:outerShdw>
                </a:effectLs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680543392"/>
                </p:ext>
              </p:extLst>
            </p:nvPr>
          </p:nvGraphicFramePr>
          <p:xfrm>
            <a:off x="3051175" y="1628478"/>
            <a:ext cx="6008688" cy="461962"/>
          </p:xfrm>
          <a:graphic>
            <a:graphicData uri="http://schemas.openxmlformats.org/presentationml/2006/ole">
              <mc:AlternateContent xmlns:mc="http://schemas.openxmlformats.org/markup-compatibility/2006">
                <mc:Choice xmlns:v="urn:schemas-microsoft-com:vml" Requires="v">
                  <p:oleObj spid="_x0000_s14770" name="Equazione" r:id="rId4" imgW="3263760" imgH="241200" progId="Equation.3">
                    <p:embed/>
                  </p:oleObj>
                </mc:Choice>
                <mc:Fallback>
                  <p:oleObj name="Equazione" r:id="rId4" imgW="3263760" imgH="241200" progId="Equation.3">
                    <p:embed/>
                    <p:pic>
                      <p:nvPicPr>
                        <p:cNvPr id="0" name=""/>
                        <p:cNvPicPr/>
                        <p:nvPr/>
                      </p:nvPicPr>
                      <p:blipFill>
                        <a:blip r:embed="rId5"/>
                        <a:stretch>
                          <a:fillRect/>
                        </a:stretch>
                      </p:blipFill>
                      <p:spPr>
                        <a:xfrm>
                          <a:off x="3051175" y="1628478"/>
                          <a:ext cx="6008688" cy="461962"/>
                        </a:xfrm>
                        <a:prstGeom prst="rect">
                          <a:avLst/>
                        </a:prstGeom>
                      </p:spPr>
                    </p:pic>
                  </p:oleObj>
                </mc:Fallback>
              </mc:AlternateContent>
            </a:graphicData>
          </a:graphic>
        </p:graphicFrame>
      </p:grpSp>
      <p:grpSp>
        <p:nvGrpSpPr>
          <p:cNvPr id="13" name="Group 12"/>
          <p:cNvGrpSpPr/>
          <p:nvPr/>
        </p:nvGrpSpPr>
        <p:grpSpPr>
          <a:xfrm>
            <a:off x="226637" y="1908375"/>
            <a:ext cx="8709234" cy="1110397"/>
            <a:chOff x="179512" y="2560114"/>
            <a:chExt cx="8709234" cy="1110397"/>
          </a:xfrm>
        </p:grpSpPr>
        <p:sp>
          <p:nvSpPr>
            <p:cNvPr id="8" name="TextBox 7"/>
            <p:cNvSpPr txBox="1"/>
            <p:nvPr/>
          </p:nvSpPr>
          <p:spPr>
            <a:xfrm>
              <a:off x="179512" y="2602800"/>
              <a:ext cx="3061544" cy="461665"/>
            </a:xfrm>
            <a:prstGeom prst="rect">
              <a:avLst/>
            </a:prstGeom>
            <a:noFill/>
          </p:spPr>
          <p:txBody>
            <a:bodyPr wrap="none" rtlCol="0">
              <a:spAutoFit/>
            </a:bodyPr>
            <a:lstStyle/>
            <a:p>
              <a:r>
                <a:rPr lang="it-IT" sz="2400" dirty="0" err="1" smtClean="0">
                  <a:solidFill>
                    <a:srgbClr val="898989"/>
                  </a:solidFill>
                  <a:effectLst>
                    <a:outerShdw blurRad="38100" dist="38100" dir="2700000" algn="tl">
                      <a:srgbClr val="000000">
                        <a:alpha val="43137"/>
                      </a:srgbClr>
                    </a:outerShdw>
                  </a:effectLst>
                </a:rPr>
                <a:t>Polonyi</a:t>
              </a:r>
              <a:r>
                <a:rPr lang="it-IT" sz="2400" dirty="0" smtClean="0">
                  <a:solidFill>
                    <a:srgbClr val="898989"/>
                  </a:solidFill>
                  <a:effectLst>
                    <a:outerShdw blurRad="38100" dist="38100" dir="2700000" algn="tl">
                      <a:srgbClr val="000000">
                        <a:alpha val="43137"/>
                      </a:srgbClr>
                    </a:outerShdw>
                  </a:effectLst>
                </a:rPr>
                <a:t> ‘77 Lagrangian:</a:t>
              </a:r>
              <a:endParaRPr lang="en-US" sz="2400" dirty="0">
                <a:solidFill>
                  <a:srgbClr val="898989"/>
                </a:solidFill>
                <a:effectLst>
                  <a:outerShdw blurRad="38100" dist="38100" dir="2700000" algn="tl">
                    <a:srgbClr val="000000">
                      <a:alpha val="43137"/>
                    </a:srgbClr>
                  </a:outerShdw>
                </a:effectLs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75674337"/>
                </p:ext>
              </p:extLst>
            </p:nvPr>
          </p:nvGraphicFramePr>
          <p:xfrm>
            <a:off x="3563888" y="2560114"/>
            <a:ext cx="5324858" cy="1110397"/>
          </p:xfrm>
          <a:graphic>
            <a:graphicData uri="http://schemas.openxmlformats.org/presentationml/2006/ole">
              <mc:AlternateContent xmlns:mc="http://schemas.openxmlformats.org/markup-compatibility/2006">
                <mc:Choice xmlns:v="urn:schemas-microsoft-com:vml" Requires="v">
                  <p:oleObj spid="_x0000_s14771" name="Equazione" r:id="rId6" imgW="2679480" imgH="558720" progId="Equation.3">
                    <p:embed/>
                  </p:oleObj>
                </mc:Choice>
                <mc:Fallback>
                  <p:oleObj name="Equazione" r:id="rId6" imgW="2679480" imgH="558720" progId="Equation.3">
                    <p:embed/>
                    <p:pic>
                      <p:nvPicPr>
                        <p:cNvPr id="0" name=""/>
                        <p:cNvPicPr/>
                        <p:nvPr/>
                      </p:nvPicPr>
                      <p:blipFill>
                        <a:blip r:embed="rId7"/>
                        <a:stretch>
                          <a:fillRect/>
                        </a:stretch>
                      </p:blipFill>
                      <p:spPr>
                        <a:xfrm>
                          <a:off x="3563888" y="2560114"/>
                          <a:ext cx="5324858" cy="1110397"/>
                        </a:xfrm>
                        <a:prstGeom prst="rect">
                          <a:avLst/>
                        </a:prstGeom>
                      </p:spPr>
                    </p:pic>
                  </p:oleObj>
                </mc:Fallback>
              </mc:AlternateContent>
            </a:graphicData>
          </a:graphic>
        </p:graphicFrame>
      </p:grpSp>
      <p:grpSp>
        <p:nvGrpSpPr>
          <p:cNvPr id="16" name="Group 15"/>
          <p:cNvGrpSpPr/>
          <p:nvPr/>
        </p:nvGrpSpPr>
        <p:grpSpPr>
          <a:xfrm>
            <a:off x="179512" y="3099463"/>
            <a:ext cx="8183171" cy="511175"/>
            <a:chOff x="179512" y="3683083"/>
            <a:chExt cx="8183171" cy="511175"/>
          </a:xfrm>
        </p:grpSpPr>
        <p:sp>
          <p:nvSpPr>
            <p:cNvPr id="12" name="TextBox 11"/>
            <p:cNvSpPr txBox="1"/>
            <p:nvPr/>
          </p:nvSpPr>
          <p:spPr>
            <a:xfrm>
              <a:off x="179512" y="3707839"/>
              <a:ext cx="1290246" cy="461665"/>
            </a:xfrm>
            <a:prstGeom prst="rect">
              <a:avLst/>
            </a:prstGeom>
            <a:noFill/>
          </p:spPr>
          <p:txBody>
            <a:bodyPr wrap="square" rtlCol="0">
              <a:spAutoFit/>
            </a:bodyPr>
            <a:lstStyle/>
            <a:p>
              <a:r>
                <a:rPr lang="it-IT" sz="2400" dirty="0" smtClean="0">
                  <a:solidFill>
                    <a:srgbClr val="898989"/>
                  </a:solidFill>
                  <a:effectLst>
                    <a:outerShdw blurRad="38100" dist="38100" dir="2700000" algn="tl">
                      <a:srgbClr val="000000">
                        <a:alpha val="43137"/>
                      </a:srgbClr>
                    </a:outerShdw>
                  </a:effectLst>
                </a:rPr>
                <a:t>On </a:t>
              </a:r>
              <a:r>
                <a:rPr lang="it-IT" sz="2400" dirty="0" err="1" smtClean="0">
                  <a:solidFill>
                    <a:srgbClr val="898989"/>
                  </a:solidFill>
                  <a:effectLst>
                    <a:outerShdw blurRad="38100" dist="38100" dir="2700000" algn="tl">
                      <a:srgbClr val="000000">
                        <a:alpha val="43137"/>
                      </a:srgbClr>
                    </a:outerShdw>
                  </a:effectLst>
                </a:rPr>
                <a:t>shell</a:t>
              </a:r>
              <a:r>
                <a:rPr lang="it-IT" sz="2400" dirty="0" smtClean="0">
                  <a:solidFill>
                    <a:srgbClr val="898989"/>
                  </a:solidFill>
                  <a:effectLst>
                    <a:outerShdw blurRad="38100" dist="38100" dir="2700000" algn="tl">
                      <a:srgbClr val="000000">
                        <a:alpha val="43137"/>
                      </a:srgbClr>
                    </a:outerShdw>
                  </a:effectLst>
                </a:rPr>
                <a:t>:</a:t>
              </a:r>
              <a:endParaRPr lang="en-US" sz="2400" dirty="0">
                <a:solidFill>
                  <a:srgbClr val="898989"/>
                </a:solidFill>
                <a:effectLst>
                  <a:outerShdw blurRad="38100" dist="38100" dir="2700000" algn="tl">
                    <a:srgbClr val="000000">
                      <a:alpha val="43137"/>
                    </a:srgbClr>
                  </a:outerShdw>
                </a:effectLs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570657707"/>
                </p:ext>
              </p:extLst>
            </p:nvPr>
          </p:nvGraphicFramePr>
          <p:xfrm>
            <a:off x="1469758" y="3683083"/>
            <a:ext cx="6892925" cy="511175"/>
          </p:xfrm>
          <a:graphic>
            <a:graphicData uri="http://schemas.openxmlformats.org/presentationml/2006/ole">
              <mc:AlternateContent xmlns:mc="http://schemas.openxmlformats.org/markup-compatibility/2006">
                <mc:Choice xmlns:v="urn:schemas-microsoft-com:vml" Requires="v">
                  <p:oleObj spid="_x0000_s14772" name="Equazione" r:id="rId8" imgW="3416040" imgH="253800" progId="Equation.3">
                    <p:embed/>
                  </p:oleObj>
                </mc:Choice>
                <mc:Fallback>
                  <p:oleObj name="Equazione" r:id="rId8" imgW="3416040" imgH="253800" progId="Equation.3">
                    <p:embed/>
                    <p:pic>
                      <p:nvPicPr>
                        <p:cNvPr id="0" name=""/>
                        <p:cNvPicPr/>
                        <p:nvPr/>
                      </p:nvPicPr>
                      <p:blipFill>
                        <a:blip r:embed="rId9"/>
                        <a:stretch>
                          <a:fillRect/>
                        </a:stretch>
                      </p:blipFill>
                      <p:spPr>
                        <a:xfrm>
                          <a:off x="1469758" y="3683083"/>
                          <a:ext cx="6892925" cy="511175"/>
                        </a:xfrm>
                        <a:prstGeom prst="rect">
                          <a:avLst/>
                        </a:prstGeom>
                      </p:spPr>
                    </p:pic>
                  </p:oleObj>
                </mc:Fallback>
              </mc:AlternateContent>
            </a:graphicData>
          </a:graphic>
        </p:graphicFrame>
      </p:grpSp>
      <p:sp>
        <p:nvSpPr>
          <p:cNvPr id="15" name="TextBox 14"/>
          <p:cNvSpPr txBox="1"/>
          <p:nvPr/>
        </p:nvSpPr>
        <p:spPr>
          <a:xfrm>
            <a:off x="179512" y="3725642"/>
            <a:ext cx="8784976" cy="461665"/>
          </a:xfrm>
          <a:prstGeom prst="rect">
            <a:avLst/>
          </a:prstGeom>
          <a:noFill/>
        </p:spPr>
        <p:txBody>
          <a:bodyPr wrap="square" rtlCol="0">
            <a:spAutoFit/>
          </a:bodyPr>
          <a:lstStyle/>
          <a:p>
            <a:r>
              <a:rPr lang="it-IT" sz="2200" dirty="0" err="1" smtClean="0">
                <a:solidFill>
                  <a:srgbClr val="C00000"/>
                </a:solidFill>
              </a:rPr>
              <a:t>We</a:t>
            </a:r>
            <a:r>
              <a:rPr lang="it-IT" sz="2200" dirty="0" smtClean="0">
                <a:solidFill>
                  <a:srgbClr val="C00000"/>
                </a:solidFill>
              </a:rPr>
              <a:t> </a:t>
            </a:r>
            <a:r>
              <a:rPr lang="it-IT" sz="2200" dirty="0" err="1" smtClean="0">
                <a:solidFill>
                  <a:srgbClr val="C00000"/>
                </a:solidFill>
              </a:rPr>
              <a:t>would</a:t>
            </a:r>
            <a:r>
              <a:rPr lang="it-IT" sz="2200" dirty="0" smtClean="0">
                <a:solidFill>
                  <a:srgbClr val="C00000"/>
                </a:solidFill>
              </a:rPr>
              <a:t> </a:t>
            </a:r>
            <a:r>
              <a:rPr lang="it-IT" sz="2200" dirty="0" err="1" smtClean="0">
                <a:solidFill>
                  <a:srgbClr val="C00000"/>
                </a:solidFill>
              </a:rPr>
              <a:t>like</a:t>
            </a:r>
            <a:r>
              <a:rPr lang="it-IT" sz="2200" dirty="0" smtClean="0">
                <a:solidFill>
                  <a:srgbClr val="C00000"/>
                </a:solidFill>
              </a:rPr>
              <a:t> to generate the </a:t>
            </a:r>
            <a:r>
              <a:rPr lang="it-IT" sz="2200" dirty="0" err="1" smtClean="0">
                <a:solidFill>
                  <a:srgbClr val="C00000"/>
                </a:solidFill>
              </a:rPr>
              <a:t>parameter</a:t>
            </a:r>
            <a:r>
              <a:rPr lang="it-IT" sz="2200" dirty="0" smtClean="0">
                <a:solidFill>
                  <a:srgbClr val="C00000"/>
                </a:solidFill>
              </a:rPr>
              <a:t> </a:t>
            </a:r>
            <a:r>
              <a:rPr lang="it-IT" sz="2400" dirty="0" smtClean="0"/>
              <a:t>c</a:t>
            </a:r>
            <a:r>
              <a:rPr lang="it-IT" sz="2200" dirty="0" smtClean="0"/>
              <a:t> </a:t>
            </a:r>
            <a:r>
              <a:rPr lang="it-IT" sz="2200" dirty="0" err="1" smtClean="0">
                <a:solidFill>
                  <a:srgbClr val="C00000"/>
                </a:solidFill>
              </a:rPr>
              <a:t>dynamically</a:t>
            </a:r>
            <a:r>
              <a:rPr lang="it-IT" sz="2200" dirty="0" smtClean="0">
                <a:solidFill>
                  <a:srgbClr val="C00000"/>
                </a:solidFill>
              </a:rPr>
              <a:t> by </a:t>
            </a:r>
            <a:r>
              <a:rPr lang="it-IT" sz="2200" dirty="0" err="1" smtClean="0">
                <a:solidFill>
                  <a:srgbClr val="C00000"/>
                </a:solidFill>
              </a:rPr>
              <a:t>dualizing</a:t>
            </a:r>
            <a:r>
              <a:rPr lang="it-IT" sz="2200" dirty="0" smtClean="0">
                <a:solidFill>
                  <a:srgbClr val="C00000"/>
                </a:solidFill>
              </a:rPr>
              <a:t>  </a:t>
            </a:r>
            <a:r>
              <a:rPr lang="it-IT" sz="2400" i="1" dirty="0" smtClean="0"/>
              <a:t>f</a:t>
            </a:r>
            <a:r>
              <a:rPr lang="it-IT" sz="2200" i="1" dirty="0" smtClean="0"/>
              <a:t> </a:t>
            </a:r>
            <a:r>
              <a:rPr lang="it-IT" sz="2200" dirty="0" err="1" smtClean="0">
                <a:solidFill>
                  <a:srgbClr val="C00000"/>
                </a:solidFill>
              </a:rPr>
              <a:t>into</a:t>
            </a:r>
            <a:r>
              <a:rPr lang="it-IT" sz="2200" dirty="0" smtClean="0">
                <a:solidFill>
                  <a:srgbClr val="C00000"/>
                </a:solidFill>
              </a:rPr>
              <a:t> </a:t>
            </a:r>
            <a:r>
              <a:rPr lang="it-IT" sz="2400" dirty="0" smtClean="0"/>
              <a:t>F</a:t>
            </a:r>
            <a:endParaRPr lang="en-US" sz="2400" i="1" dirty="0"/>
          </a:p>
        </p:txBody>
      </p:sp>
      <p:graphicFrame>
        <p:nvGraphicFramePr>
          <p:cNvPr id="17" name="Object 16"/>
          <p:cNvGraphicFramePr>
            <a:graphicFrameLocks noChangeAspect="1"/>
          </p:cNvGraphicFramePr>
          <p:nvPr>
            <p:extLst>
              <p:ext uri="{D42A27DB-BD31-4B8C-83A1-F6EECF244321}">
                <p14:modId xmlns:p14="http://schemas.microsoft.com/office/powerpoint/2010/main" val="1810626097"/>
              </p:ext>
            </p:extLst>
          </p:nvPr>
        </p:nvGraphicFramePr>
        <p:xfrm>
          <a:off x="1023144" y="4437112"/>
          <a:ext cx="7097712" cy="485775"/>
        </p:xfrm>
        <a:graphic>
          <a:graphicData uri="http://schemas.openxmlformats.org/presentationml/2006/ole">
            <mc:AlternateContent xmlns:mc="http://schemas.openxmlformats.org/markup-compatibility/2006">
              <mc:Choice xmlns:v="urn:schemas-microsoft-com:vml" Requires="v">
                <p:oleObj spid="_x0000_s14773" name="Equazione" r:id="rId10" imgW="3517560" imgH="241200" progId="Equation.3">
                  <p:embed/>
                </p:oleObj>
              </mc:Choice>
              <mc:Fallback>
                <p:oleObj name="Equazione" r:id="rId10" imgW="3517560" imgH="241200" progId="Equation.3">
                  <p:embed/>
                  <p:pic>
                    <p:nvPicPr>
                      <p:cNvPr id="0" name=""/>
                      <p:cNvPicPr/>
                      <p:nvPr/>
                    </p:nvPicPr>
                    <p:blipFill>
                      <a:blip r:embed="rId11"/>
                      <a:stretch>
                        <a:fillRect/>
                      </a:stretch>
                    </p:blipFill>
                    <p:spPr>
                      <a:xfrm>
                        <a:off x="1023144" y="4437112"/>
                        <a:ext cx="7097712" cy="485775"/>
                      </a:xfrm>
                      <a:prstGeom prst="rect">
                        <a:avLst/>
                      </a:prstGeom>
                    </p:spPr>
                  </p:pic>
                </p:oleObj>
              </mc:Fallback>
            </mc:AlternateContent>
          </a:graphicData>
        </a:graphic>
      </p:graphicFrame>
      <p:grpSp>
        <p:nvGrpSpPr>
          <p:cNvPr id="3" name="Group 2"/>
          <p:cNvGrpSpPr/>
          <p:nvPr/>
        </p:nvGrpSpPr>
        <p:grpSpPr>
          <a:xfrm>
            <a:off x="226637" y="5124251"/>
            <a:ext cx="7793140" cy="461665"/>
            <a:chOff x="226637" y="5127575"/>
            <a:chExt cx="7793140" cy="461665"/>
          </a:xfrm>
        </p:grpSpPr>
        <p:sp>
          <p:nvSpPr>
            <p:cNvPr id="18" name="TextBox 17"/>
            <p:cNvSpPr txBox="1"/>
            <p:nvPr/>
          </p:nvSpPr>
          <p:spPr>
            <a:xfrm>
              <a:off x="226637" y="5127575"/>
              <a:ext cx="5568897" cy="461665"/>
            </a:xfrm>
            <a:prstGeom prst="rect">
              <a:avLst/>
            </a:prstGeom>
            <a:noFill/>
          </p:spPr>
          <p:txBody>
            <a:bodyPr wrap="none" rtlCol="0">
              <a:spAutoFit/>
            </a:bodyPr>
            <a:lstStyle/>
            <a:p>
              <a:r>
                <a:rPr lang="it-IT" sz="2400" dirty="0" smtClean="0">
                  <a:solidFill>
                    <a:srgbClr val="898989"/>
                  </a:solidFill>
                  <a:effectLst>
                    <a:outerShdw blurRad="38100" dist="38100" dir="2700000" algn="tl">
                      <a:srgbClr val="000000">
                        <a:alpha val="43137"/>
                      </a:srgbClr>
                    </a:outerShdw>
                  </a:effectLst>
                </a:rPr>
                <a:t>Double 3-form supermultiplet  </a:t>
              </a:r>
              <a:r>
                <a:rPr lang="it-IT" sz="2400" i="1" dirty="0" smtClean="0">
                  <a:solidFill>
                    <a:srgbClr val="898989"/>
                  </a:solidFill>
                </a:rPr>
                <a:t>(</a:t>
              </a:r>
              <a:r>
                <a:rPr lang="en-US" sz="2400" i="1" dirty="0" smtClean="0">
                  <a:solidFill>
                    <a:srgbClr val="898989"/>
                  </a:solidFill>
                </a:rPr>
                <a:t>Gates ‘81)</a:t>
              </a:r>
              <a:r>
                <a:rPr lang="it-IT" sz="2400" dirty="0" smtClean="0">
                  <a:solidFill>
                    <a:srgbClr val="898989"/>
                  </a:solidFill>
                  <a:effectLst>
                    <a:outerShdw blurRad="38100" dist="38100" dir="2700000" algn="tl">
                      <a:srgbClr val="000000">
                        <a:alpha val="43137"/>
                      </a:srgbClr>
                    </a:outerShdw>
                  </a:effectLst>
                </a:rPr>
                <a:t> :</a:t>
              </a:r>
              <a:endParaRPr lang="en-US" sz="2400" dirty="0">
                <a:solidFill>
                  <a:srgbClr val="898989"/>
                </a:solidFill>
                <a:effectLst>
                  <a:outerShdw blurRad="38100" dist="38100" dir="2700000" algn="tl">
                    <a:srgbClr val="000000">
                      <a:alpha val="43137"/>
                    </a:srgbClr>
                  </a:outerShdw>
                </a:effectLst>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476180716"/>
                </p:ext>
              </p:extLst>
            </p:nvPr>
          </p:nvGraphicFramePr>
          <p:xfrm>
            <a:off x="5940152" y="5127575"/>
            <a:ext cx="2079625" cy="438150"/>
          </p:xfrm>
          <a:graphic>
            <a:graphicData uri="http://schemas.openxmlformats.org/presentationml/2006/ole">
              <mc:AlternateContent xmlns:mc="http://schemas.openxmlformats.org/markup-compatibility/2006">
                <mc:Choice xmlns:v="urn:schemas-microsoft-com:vml" Requires="v">
                  <p:oleObj spid="_x0000_s14774" name="Equazione" r:id="rId12" imgW="1130040" imgH="228600" progId="Equation.3">
                    <p:embed/>
                  </p:oleObj>
                </mc:Choice>
                <mc:Fallback>
                  <p:oleObj name="Equazione" r:id="rId12" imgW="1130040" imgH="228600" progId="Equation.3">
                    <p:embed/>
                    <p:pic>
                      <p:nvPicPr>
                        <p:cNvPr id="0" name=""/>
                        <p:cNvPicPr/>
                        <p:nvPr/>
                      </p:nvPicPr>
                      <p:blipFill>
                        <a:blip r:embed="rId13"/>
                        <a:stretch>
                          <a:fillRect/>
                        </a:stretch>
                      </p:blipFill>
                      <p:spPr>
                        <a:xfrm>
                          <a:off x="5940152" y="5127575"/>
                          <a:ext cx="2079625" cy="438150"/>
                        </a:xfrm>
                        <a:prstGeom prst="rect">
                          <a:avLst/>
                        </a:prstGeom>
                      </p:spPr>
                    </p:pic>
                  </p:oleObj>
                </mc:Fallback>
              </mc:AlternateContent>
            </a:graphicData>
          </a:graphic>
        </p:graphicFrame>
      </p:grpSp>
      <p:grpSp>
        <p:nvGrpSpPr>
          <p:cNvPr id="27" name="Group 26"/>
          <p:cNvGrpSpPr/>
          <p:nvPr/>
        </p:nvGrpSpPr>
        <p:grpSpPr>
          <a:xfrm>
            <a:off x="315283" y="5589240"/>
            <a:ext cx="8086143" cy="461962"/>
            <a:chOff x="315283" y="5805264"/>
            <a:chExt cx="8086143" cy="461962"/>
          </a:xfrm>
        </p:grpSpPr>
        <p:sp>
          <p:nvSpPr>
            <p:cNvPr id="21" name="TextBox 20"/>
            <p:cNvSpPr txBox="1"/>
            <p:nvPr/>
          </p:nvSpPr>
          <p:spPr>
            <a:xfrm>
              <a:off x="315283" y="5805264"/>
              <a:ext cx="6399637" cy="461665"/>
            </a:xfrm>
            <a:prstGeom prst="rect">
              <a:avLst/>
            </a:prstGeom>
            <a:noFill/>
          </p:spPr>
          <p:txBody>
            <a:bodyPr wrap="none" rtlCol="0">
              <a:spAutoFit/>
            </a:bodyPr>
            <a:lstStyle/>
            <a:p>
              <a:r>
                <a:rPr lang="it-IT" sz="2400" dirty="0" smtClean="0">
                  <a:solidFill>
                    <a:srgbClr val="898989"/>
                  </a:solidFill>
                  <a:effectLst>
                    <a:outerShdw blurRad="38100" dist="38100" dir="2700000" algn="tl">
                      <a:srgbClr val="000000">
                        <a:alpha val="43137"/>
                      </a:srgbClr>
                    </a:outerShdw>
                  </a:effectLst>
                </a:rPr>
                <a:t>Special </a:t>
              </a:r>
              <a:r>
                <a:rPr lang="it-IT" sz="2400" dirty="0" err="1" smtClean="0">
                  <a:solidFill>
                    <a:srgbClr val="898989"/>
                  </a:solidFill>
                  <a:effectLst>
                    <a:outerShdw blurRad="38100" dist="38100" dir="2700000" algn="tl">
                      <a:srgbClr val="000000">
                        <a:alpha val="43137"/>
                      </a:srgbClr>
                    </a:outerShdw>
                  </a:effectLst>
                </a:rPr>
                <a:t>chiral</a:t>
              </a:r>
              <a:r>
                <a:rPr lang="it-IT" sz="2400" dirty="0" smtClean="0">
                  <a:solidFill>
                    <a:srgbClr val="898989"/>
                  </a:solidFill>
                  <a:effectLst>
                    <a:outerShdw blurRad="38100" dist="38100" dir="2700000" algn="tl">
                      <a:srgbClr val="000000">
                        <a:alpha val="43137"/>
                      </a:srgbClr>
                    </a:outerShdw>
                  </a:effectLst>
                </a:rPr>
                <a:t> superfield:                              in </a:t>
              </a:r>
              <a:r>
                <a:rPr lang="it-IT" sz="2400" dirty="0" err="1" smtClean="0">
                  <a:solidFill>
                    <a:srgbClr val="898989"/>
                  </a:solidFill>
                  <a:effectLst>
                    <a:outerShdw blurRad="38100" dist="38100" dir="2700000" algn="tl">
                      <a:srgbClr val="000000">
                        <a:alpha val="43137"/>
                      </a:srgbClr>
                    </a:outerShdw>
                  </a:effectLst>
                </a:rPr>
                <a:t>which</a:t>
              </a:r>
              <a:endParaRPr lang="en-US" sz="2400" dirty="0">
                <a:solidFill>
                  <a:srgbClr val="898989"/>
                </a:solidFill>
                <a:effectLst>
                  <a:outerShdw blurRad="38100" dist="38100" dir="2700000" algn="tl">
                    <a:srgbClr val="000000">
                      <a:alpha val="43137"/>
                    </a:srgbClr>
                  </a:outerShdw>
                </a:effectLst>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622217546"/>
                </p:ext>
              </p:extLst>
            </p:nvPr>
          </p:nvGraphicFramePr>
          <p:xfrm>
            <a:off x="3515101" y="5805264"/>
            <a:ext cx="4886325" cy="461962"/>
          </p:xfrm>
          <a:graphic>
            <a:graphicData uri="http://schemas.openxmlformats.org/presentationml/2006/ole">
              <mc:AlternateContent xmlns:mc="http://schemas.openxmlformats.org/markup-compatibility/2006">
                <mc:Choice xmlns:v="urn:schemas-microsoft-com:vml" Requires="v">
                  <p:oleObj spid="_x0000_s14775" name="Equazione" r:id="rId14" imgW="2654280" imgH="241200" progId="Equation.3">
                    <p:embed/>
                  </p:oleObj>
                </mc:Choice>
                <mc:Fallback>
                  <p:oleObj name="Equazione" r:id="rId14" imgW="2654280" imgH="241200" progId="Equation.3">
                    <p:embed/>
                    <p:pic>
                      <p:nvPicPr>
                        <p:cNvPr id="0" name=""/>
                        <p:cNvPicPr/>
                        <p:nvPr/>
                      </p:nvPicPr>
                      <p:blipFill>
                        <a:blip r:embed="rId15"/>
                        <a:stretch>
                          <a:fillRect/>
                        </a:stretch>
                      </p:blipFill>
                      <p:spPr>
                        <a:xfrm>
                          <a:off x="3515101" y="5805264"/>
                          <a:ext cx="4886325" cy="461962"/>
                        </a:xfrm>
                        <a:prstGeom prst="rect">
                          <a:avLst/>
                        </a:prstGeom>
                      </p:spPr>
                    </p:pic>
                  </p:oleObj>
                </mc:Fallback>
              </mc:AlternateContent>
            </a:graphicData>
          </a:graphic>
        </p:graphicFrame>
      </p:grpSp>
      <p:grpSp>
        <p:nvGrpSpPr>
          <p:cNvPr id="28" name="Group 27"/>
          <p:cNvGrpSpPr/>
          <p:nvPr/>
        </p:nvGrpSpPr>
        <p:grpSpPr>
          <a:xfrm>
            <a:off x="288767" y="6103443"/>
            <a:ext cx="7928939" cy="503549"/>
            <a:chOff x="315283" y="6257706"/>
            <a:chExt cx="7928939" cy="503549"/>
          </a:xfrm>
        </p:grpSpPr>
        <p:sp>
          <p:nvSpPr>
            <p:cNvPr id="23" name="TextBox 22"/>
            <p:cNvSpPr txBox="1"/>
            <p:nvPr/>
          </p:nvSpPr>
          <p:spPr>
            <a:xfrm>
              <a:off x="315283" y="6266908"/>
              <a:ext cx="977319" cy="461665"/>
            </a:xfrm>
            <a:prstGeom prst="rect">
              <a:avLst/>
            </a:prstGeom>
            <a:noFill/>
          </p:spPr>
          <p:txBody>
            <a:bodyPr wrap="none" rtlCol="0">
              <a:spAutoFit/>
            </a:bodyPr>
            <a:lstStyle/>
            <a:p>
              <a:r>
                <a:rPr lang="it-IT" sz="2400" dirty="0" err="1" smtClean="0">
                  <a:solidFill>
                    <a:srgbClr val="898989"/>
                  </a:solidFill>
                  <a:effectLst>
                    <a:outerShdw blurRad="38100" dist="38100" dir="2700000" algn="tl">
                      <a:srgbClr val="000000">
                        <a:alpha val="43137"/>
                      </a:srgbClr>
                    </a:outerShdw>
                  </a:effectLst>
                </a:rPr>
                <a:t>where</a:t>
              </a:r>
              <a:endParaRPr lang="en-US" sz="2400" dirty="0">
                <a:solidFill>
                  <a:srgbClr val="898989"/>
                </a:solidFill>
                <a:effectLst>
                  <a:outerShdw blurRad="38100" dist="38100" dir="2700000" algn="tl">
                    <a:srgbClr val="000000">
                      <a:alpha val="43137"/>
                    </a:srgbClr>
                  </a:outerShdw>
                </a:effectLs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29577384"/>
                </p:ext>
              </p:extLst>
            </p:nvPr>
          </p:nvGraphicFramePr>
          <p:xfrm>
            <a:off x="1457151" y="6299292"/>
            <a:ext cx="2852738" cy="461963"/>
          </p:xfrm>
          <a:graphic>
            <a:graphicData uri="http://schemas.openxmlformats.org/presentationml/2006/ole">
              <mc:AlternateContent xmlns:mc="http://schemas.openxmlformats.org/markup-compatibility/2006">
                <mc:Choice xmlns:v="urn:schemas-microsoft-com:vml" Requires="v">
                  <p:oleObj spid="_x0000_s14776" name="Equazione" r:id="rId16" imgW="1549080" imgH="241200" progId="Equation.3">
                    <p:embed/>
                  </p:oleObj>
                </mc:Choice>
                <mc:Fallback>
                  <p:oleObj name="Equazione" r:id="rId16" imgW="1549080" imgH="241200" progId="Equation.3">
                    <p:embed/>
                    <p:pic>
                      <p:nvPicPr>
                        <p:cNvPr id="0" name=""/>
                        <p:cNvPicPr>
                          <a:picLocks noChangeAspect="1" noChangeArrowheads="1"/>
                        </p:cNvPicPr>
                        <p:nvPr/>
                      </p:nvPicPr>
                      <p:blipFill>
                        <a:blip r:embed="rId17"/>
                        <a:srcRect/>
                        <a:stretch>
                          <a:fillRect/>
                        </a:stretch>
                      </p:blipFill>
                      <p:spPr bwMode="auto">
                        <a:xfrm>
                          <a:off x="1457151" y="6299292"/>
                          <a:ext cx="2852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4427984" y="6257706"/>
              <a:ext cx="3816238" cy="461665"/>
            </a:xfrm>
            <a:prstGeom prst="rect">
              <a:avLst/>
            </a:prstGeom>
            <a:noFill/>
          </p:spPr>
          <p:txBody>
            <a:bodyPr wrap="none" rtlCol="0">
              <a:spAutoFit/>
            </a:bodyPr>
            <a:lstStyle/>
            <a:p>
              <a:r>
                <a:rPr lang="it-IT" sz="2400" dirty="0" err="1" smtClean="0">
                  <a:solidFill>
                    <a:srgbClr val="898989"/>
                  </a:solidFill>
                  <a:effectLst>
                    <a:outerShdw blurRad="38100" dist="38100" dir="2700000" algn="tl">
                      <a:srgbClr val="000000">
                        <a:alpha val="43137"/>
                      </a:srgbClr>
                    </a:outerShdw>
                  </a:effectLst>
                </a:rPr>
                <a:t>is</a:t>
              </a:r>
              <a:r>
                <a:rPr lang="it-IT" sz="2400" dirty="0" smtClean="0">
                  <a:solidFill>
                    <a:srgbClr val="898989"/>
                  </a:solidFill>
                  <a:effectLst>
                    <a:outerShdw blurRad="38100" dist="38100" dir="2700000" algn="tl">
                      <a:srgbClr val="000000">
                        <a:alpha val="43137"/>
                      </a:srgbClr>
                    </a:outerShdw>
                  </a:effectLst>
                </a:rPr>
                <a:t> a </a:t>
              </a:r>
              <a:r>
                <a:rPr lang="it-IT" sz="2400" dirty="0" err="1" smtClean="0">
                  <a:solidFill>
                    <a:srgbClr val="898989"/>
                  </a:solidFill>
                  <a:effectLst>
                    <a:outerShdw blurRad="38100" dist="38100" dir="2700000" algn="tl">
                      <a:srgbClr val="000000">
                        <a:alpha val="43137"/>
                      </a:srgbClr>
                    </a:outerShdw>
                  </a:effectLst>
                </a:rPr>
                <a:t>complex</a:t>
              </a:r>
              <a:r>
                <a:rPr lang="it-IT" sz="2400" dirty="0" smtClean="0">
                  <a:solidFill>
                    <a:srgbClr val="898989"/>
                  </a:solidFill>
                  <a:effectLst>
                    <a:outerShdw blurRad="38100" dist="38100" dir="2700000" algn="tl">
                      <a:srgbClr val="000000">
                        <a:alpha val="43137"/>
                      </a:srgbClr>
                    </a:outerShdw>
                  </a:effectLst>
                </a:rPr>
                <a:t> linear superfield</a:t>
              </a:r>
              <a:endParaRPr lang="en-US" sz="2400" dirty="0">
                <a:solidFill>
                  <a:srgbClr val="898989"/>
                </a:solidFill>
                <a:effectLst>
                  <a:outerShdw blurRad="38100" dist="38100" dir="2700000" algn="tl">
                    <a:srgbClr val="000000">
                      <a:alpha val="43137"/>
                    </a:srgbClr>
                  </a:outerShdw>
                </a:effectLst>
              </a:endParaRPr>
            </a:p>
          </p:txBody>
        </p:sp>
      </p:grpSp>
      <p:graphicFrame>
        <p:nvGraphicFramePr>
          <p:cNvPr id="5" name="Object 4"/>
          <p:cNvGraphicFramePr>
            <a:graphicFrameLocks noChangeAspect="1"/>
          </p:cNvGraphicFramePr>
          <p:nvPr>
            <p:extLst>
              <p:ext uri="{D42A27DB-BD31-4B8C-83A1-F6EECF244321}">
                <p14:modId xmlns:p14="http://schemas.microsoft.com/office/powerpoint/2010/main" val="1918002179"/>
              </p:ext>
            </p:extLst>
          </p:nvPr>
        </p:nvGraphicFramePr>
        <p:xfrm>
          <a:off x="439190" y="2564904"/>
          <a:ext cx="2364894" cy="432048"/>
        </p:xfrm>
        <a:graphic>
          <a:graphicData uri="http://schemas.openxmlformats.org/presentationml/2006/ole">
            <mc:AlternateContent xmlns:mc="http://schemas.openxmlformats.org/markup-compatibility/2006">
              <mc:Choice xmlns:v="urn:schemas-microsoft-com:vml" Requires="v">
                <p:oleObj spid="_x0000_s14777" name="Equazione" r:id="rId18" imgW="1320480" imgH="241200" progId="Equation.3">
                  <p:embed/>
                </p:oleObj>
              </mc:Choice>
              <mc:Fallback>
                <p:oleObj name="Equazione" r:id="rId18" imgW="1320480" imgH="241200" progId="Equation.3">
                  <p:embed/>
                  <p:pic>
                    <p:nvPicPr>
                      <p:cNvPr id="0" name=""/>
                      <p:cNvPicPr/>
                      <p:nvPr/>
                    </p:nvPicPr>
                    <p:blipFill>
                      <a:blip r:embed="rId19"/>
                      <a:stretch>
                        <a:fillRect/>
                      </a:stretch>
                    </p:blipFill>
                    <p:spPr>
                      <a:xfrm>
                        <a:off x="439190" y="2564904"/>
                        <a:ext cx="2364894" cy="432048"/>
                      </a:xfrm>
                      <a:prstGeom prst="rect">
                        <a:avLst/>
                      </a:prstGeom>
                    </p:spPr>
                  </p:pic>
                </p:oleObj>
              </mc:Fallback>
            </mc:AlternateContent>
          </a:graphicData>
        </a:graphic>
      </p:graphicFrame>
    </p:spTree>
    <p:extLst>
      <p:ext uri="{BB962C8B-B14F-4D97-AF65-F5344CB8AC3E}">
        <p14:creationId xmlns:p14="http://schemas.microsoft.com/office/powerpoint/2010/main" val="418906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137"/>
            <a:ext cx="8856984" cy="1143000"/>
          </a:xfrm>
        </p:spPr>
        <p:txBody>
          <a:bodyPr>
            <a:normAutofit/>
          </a:bodyPr>
          <a:lstStyle/>
          <a:p>
            <a:r>
              <a:rPr lang="it-IT" sz="3400" dirty="0" err="1" smtClean="0"/>
              <a:t>Systematic</a:t>
            </a:r>
            <a:r>
              <a:rPr lang="it-IT" sz="3400" dirty="0" smtClean="0"/>
              <a:t> </a:t>
            </a:r>
            <a:r>
              <a:rPr lang="it-IT" sz="3400" dirty="0" err="1" smtClean="0"/>
              <a:t>manifestly</a:t>
            </a:r>
            <a:r>
              <a:rPr lang="it-IT" sz="3400" dirty="0" err="1"/>
              <a:t>-</a:t>
            </a:r>
            <a:r>
              <a:rPr lang="it-IT" sz="3400" dirty="0" err="1" smtClean="0"/>
              <a:t>susy</a:t>
            </a:r>
            <a:r>
              <a:rPr lang="it-IT" sz="3400" dirty="0" smtClean="0"/>
              <a:t> </a:t>
            </a:r>
            <a:r>
              <a:rPr lang="it-IT" sz="3400" dirty="0" err="1" smtClean="0"/>
              <a:t>dualization</a:t>
            </a:r>
            <a:r>
              <a:rPr lang="it-IT" sz="3400" dirty="0" smtClean="0"/>
              <a:t> procedure</a:t>
            </a:r>
            <a:endParaRPr lang="en-US" sz="3400" dirty="0"/>
          </a:p>
        </p:txBody>
      </p:sp>
      <p:sp>
        <p:nvSpPr>
          <p:cNvPr id="4" name="Slide Number Placeholder 3"/>
          <p:cNvSpPr>
            <a:spLocks noGrp="1"/>
          </p:cNvSpPr>
          <p:nvPr>
            <p:ph type="sldNum" sz="quarter" idx="12"/>
          </p:nvPr>
        </p:nvSpPr>
        <p:spPr/>
        <p:txBody>
          <a:bodyPr/>
          <a:lstStyle/>
          <a:p>
            <a:fld id="{D62DAEFD-D615-41C4-A035-7C378A8B50C2}" type="slidenum">
              <a:rPr lang="en-US" smtClean="0"/>
              <a:t>13</a:t>
            </a:fld>
            <a:endParaRPr lang="en-US"/>
          </a:p>
        </p:txBody>
      </p:sp>
      <p:grpSp>
        <p:nvGrpSpPr>
          <p:cNvPr id="7" name="Group 6"/>
          <p:cNvGrpSpPr/>
          <p:nvPr/>
        </p:nvGrpSpPr>
        <p:grpSpPr>
          <a:xfrm>
            <a:off x="179512" y="1284137"/>
            <a:ext cx="7577981" cy="555625"/>
            <a:chOff x="395536" y="1284137"/>
            <a:chExt cx="7577981" cy="555625"/>
          </a:xfrm>
        </p:grpSpPr>
        <p:sp>
          <p:nvSpPr>
            <p:cNvPr id="5" name="TextBox 4"/>
            <p:cNvSpPr txBox="1"/>
            <p:nvPr/>
          </p:nvSpPr>
          <p:spPr>
            <a:xfrm>
              <a:off x="395536" y="1284137"/>
              <a:ext cx="3157788" cy="461665"/>
            </a:xfrm>
            <a:prstGeom prst="rect">
              <a:avLst/>
            </a:prstGeom>
            <a:noFill/>
          </p:spPr>
          <p:txBody>
            <a:bodyPr wrap="none" rtlCol="0">
              <a:spAutoFit/>
            </a:bodyPr>
            <a:lstStyle/>
            <a:p>
              <a:r>
                <a:rPr lang="it-IT" sz="2400" dirty="0" err="1" smtClean="0">
                  <a:solidFill>
                    <a:srgbClr val="898989"/>
                  </a:solidFill>
                  <a:effectLst>
                    <a:outerShdw blurRad="38100" dist="38100" dir="2700000" algn="tl">
                      <a:srgbClr val="000000">
                        <a:alpha val="43137"/>
                      </a:srgbClr>
                    </a:outerShdw>
                  </a:effectLst>
                </a:rPr>
                <a:t>Replace</a:t>
              </a:r>
              <a:r>
                <a:rPr lang="it-IT" sz="2400" dirty="0" smtClean="0">
                  <a:solidFill>
                    <a:srgbClr val="898989"/>
                  </a:solidFill>
                  <a:effectLst>
                    <a:outerShdw blurRad="38100" dist="38100" dir="2700000" algn="tl">
                      <a:srgbClr val="000000">
                        <a:alpha val="43137"/>
                      </a:srgbClr>
                    </a:outerShdw>
                  </a:effectLst>
                </a:rPr>
                <a:t> the Lagrangian</a:t>
              </a:r>
              <a:endParaRPr lang="en-US" sz="2400" dirty="0">
                <a:solidFill>
                  <a:srgbClr val="898989"/>
                </a:solidFill>
                <a:effectLst>
                  <a:outerShdw blurRad="38100" dist="38100" dir="2700000" algn="tl">
                    <a:srgbClr val="000000">
                      <a:alpha val="43137"/>
                    </a:srgbClr>
                  </a:outerShdw>
                </a:effectLs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132332722"/>
                </p:ext>
              </p:extLst>
            </p:nvPr>
          </p:nvGraphicFramePr>
          <p:xfrm>
            <a:off x="3707904" y="1284137"/>
            <a:ext cx="4265613" cy="555625"/>
          </p:xfrm>
          <a:graphic>
            <a:graphicData uri="http://schemas.openxmlformats.org/presentationml/2006/ole">
              <mc:AlternateContent xmlns:mc="http://schemas.openxmlformats.org/markup-compatibility/2006">
                <mc:Choice xmlns:v="urn:schemas-microsoft-com:vml" Requires="v">
                  <p:oleObj spid="_x0000_s15578" name="Equazione" r:id="rId3" imgW="2145960" imgH="279360" progId="Equation.3">
                    <p:embed/>
                  </p:oleObj>
                </mc:Choice>
                <mc:Fallback>
                  <p:oleObj name="Equazione" r:id="rId3" imgW="2145960" imgH="279360" progId="Equation.3">
                    <p:embed/>
                    <p:pic>
                      <p:nvPicPr>
                        <p:cNvPr id="0" name=""/>
                        <p:cNvPicPr/>
                        <p:nvPr/>
                      </p:nvPicPr>
                      <p:blipFill>
                        <a:blip r:embed="rId4"/>
                        <a:stretch>
                          <a:fillRect/>
                        </a:stretch>
                      </p:blipFill>
                      <p:spPr>
                        <a:xfrm>
                          <a:off x="3707904" y="1284137"/>
                          <a:ext cx="4265613" cy="555625"/>
                        </a:xfrm>
                        <a:prstGeom prst="rect">
                          <a:avLst/>
                        </a:prstGeom>
                      </p:spPr>
                    </p:pic>
                  </p:oleObj>
                </mc:Fallback>
              </mc:AlternateContent>
            </a:graphicData>
          </a:graphic>
        </p:graphicFrame>
      </p:grpSp>
      <p:grpSp>
        <p:nvGrpSpPr>
          <p:cNvPr id="8" name="Group 7"/>
          <p:cNvGrpSpPr/>
          <p:nvPr/>
        </p:nvGrpSpPr>
        <p:grpSpPr>
          <a:xfrm>
            <a:off x="179512" y="2132856"/>
            <a:ext cx="8785465" cy="555625"/>
            <a:chOff x="395536" y="1284137"/>
            <a:chExt cx="9238642" cy="555625"/>
          </a:xfrm>
        </p:grpSpPr>
        <p:sp>
          <p:nvSpPr>
            <p:cNvPr id="9" name="TextBox 8"/>
            <p:cNvSpPr txBox="1"/>
            <p:nvPr/>
          </p:nvSpPr>
          <p:spPr>
            <a:xfrm>
              <a:off x="395536" y="1284137"/>
              <a:ext cx="808235" cy="461665"/>
            </a:xfrm>
            <a:prstGeom prst="rect">
              <a:avLst/>
            </a:prstGeom>
            <a:noFill/>
          </p:spPr>
          <p:txBody>
            <a:bodyPr wrap="none" rtlCol="0">
              <a:spAutoFit/>
            </a:bodyPr>
            <a:lstStyle/>
            <a:p>
              <a:r>
                <a:rPr lang="it-IT" sz="2400" dirty="0" smtClean="0">
                  <a:solidFill>
                    <a:srgbClr val="898989"/>
                  </a:solidFill>
                  <a:effectLst>
                    <a:outerShdw blurRad="38100" dist="38100" dir="2700000" algn="tl">
                      <a:srgbClr val="000000">
                        <a:alpha val="43137"/>
                      </a:srgbClr>
                    </a:outerShdw>
                  </a:effectLst>
                </a:rPr>
                <a:t>with </a:t>
              </a:r>
              <a:endParaRPr lang="en-US" sz="2400" dirty="0">
                <a:solidFill>
                  <a:srgbClr val="898989"/>
                </a:solidFill>
                <a:effectLst>
                  <a:outerShdw blurRad="38100" dist="38100" dir="2700000" algn="tl">
                    <a:srgbClr val="000000">
                      <a:alpha val="43137"/>
                    </a:srgbClr>
                  </a:outerShdw>
                </a:effectLs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10424169"/>
                </p:ext>
              </p:extLst>
            </p:nvPr>
          </p:nvGraphicFramePr>
          <p:xfrm>
            <a:off x="1203771" y="1284137"/>
            <a:ext cx="8430407" cy="555625"/>
          </p:xfrm>
          <a:graphic>
            <a:graphicData uri="http://schemas.openxmlformats.org/presentationml/2006/ole">
              <mc:AlternateContent xmlns:mc="http://schemas.openxmlformats.org/markup-compatibility/2006">
                <mc:Choice xmlns:v="urn:schemas-microsoft-com:vml" Requires="v">
                  <p:oleObj spid="_x0000_s15579" name="Equazione" r:id="rId5" imgW="4241520" imgH="279360" progId="Equation.3">
                    <p:embed/>
                  </p:oleObj>
                </mc:Choice>
                <mc:Fallback>
                  <p:oleObj name="Equazione" r:id="rId5" imgW="4241520" imgH="279360" progId="Equation.3">
                    <p:embed/>
                    <p:pic>
                      <p:nvPicPr>
                        <p:cNvPr id="0" name=""/>
                        <p:cNvPicPr/>
                        <p:nvPr/>
                      </p:nvPicPr>
                      <p:blipFill>
                        <a:blip r:embed="rId6"/>
                        <a:stretch>
                          <a:fillRect/>
                        </a:stretch>
                      </p:blipFill>
                      <p:spPr>
                        <a:xfrm>
                          <a:off x="1203771" y="1284137"/>
                          <a:ext cx="8430407" cy="555625"/>
                        </a:xfrm>
                        <a:prstGeom prst="rect">
                          <a:avLst/>
                        </a:prstGeom>
                      </p:spPr>
                    </p:pic>
                  </p:oleObj>
                </mc:Fallback>
              </mc:AlternateContent>
            </a:graphicData>
          </a:graphic>
        </p:graphicFrame>
      </p:grpSp>
      <p:grpSp>
        <p:nvGrpSpPr>
          <p:cNvPr id="16" name="Group 15"/>
          <p:cNvGrpSpPr/>
          <p:nvPr/>
        </p:nvGrpSpPr>
        <p:grpSpPr>
          <a:xfrm>
            <a:off x="179512" y="2924944"/>
            <a:ext cx="8113963" cy="1454150"/>
            <a:chOff x="179512" y="2924944"/>
            <a:chExt cx="8113963" cy="1454150"/>
          </a:xfrm>
        </p:grpSpPr>
        <p:sp>
          <p:nvSpPr>
            <p:cNvPr id="11" name="TextBox 10"/>
            <p:cNvSpPr txBox="1"/>
            <p:nvPr/>
          </p:nvSpPr>
          <p:spPr>
            <a:xfrm>
              <a:off x="179512" y="3340726"/>
              <a:ext cx="2796599" cy="461665"/>
            </a:xfrm>
            <a:prstGeom prst="rect">
              <a:avLst/>
            </a:prstGeom>
            <a:noFill/>
          </p:spPr>
          <p:txBody>
            <a:bodyPr wrap="none" rtlCol="0">
              <a:spAutoFit/>
            </a:bodyPr>
            <a:lstStyle/>
            <a:p>
              <a:r>
                <a:rPr lang="it-IT" sz="2400" dirty="0" err="1" smtClean="0">
                  <a:solidFill>
                    <a:srgbClr val="898989"/>
                  </a:solidFill>
                  <a:effectLst>
                    <a:outerShdw blurRad="38100" dist="38100" dir="2700000" algn="tl">
                      <a:srgbClr val="000000">
                        <a:alpha val="43137"/>
                      </a:srgbClr>
                    </a:outerShdw>
                  </a:effectLst>
                </a:rPr>
                <a:t>Equations</a:t>
              </a:r>
              <a:r>
                <a:rPr lang="it-IT" sz="2400" dirty="0" smtClean="0">
                  <a:solidFill>
                    <a:srgbClr val="898989"/>
                  </a:solidFill>
                  <a:effectLst>
                    <a:outerShdw blurRad="38100" dist="38100" dir="2700000" algn="tl">
                      <a:srgbClr val="000000">
                        <a:alpha val="43137"/>
                      </a:srgbClr>
                    </a:outerShdw>
                  </a:effectLst>
                </a:rPr>
                <a:t> of </a:t>
              </a:r>
              <a:r>
                <a:rPr lang="it-IT" sz="2400" dirty="0" err="1" smtClean="0">
                  <a:solidFill>
                    <a:srgbClr val="898989"/>
                  </a:solidFill>
                  <a:effectLst>
                    <a:outerShdw blurRad="38100" dist="38100" dir="2700000" algn="tl">
                      <a:srgbClr val="000000">
                        <a:alpha val="43137"/>
                      </a:srgbClr>
                    </a:outerShdw>
                  </a:effectLst>
                </a:rPr>
                <a:t>motion</a:t>
              </a:r>
              <a:r>
                <a:rPr lang="it-IT" sz="2400" dirty="0" smtClean="0">
                  <a:solidFill>
                    <a:srgbClr val="898989"/>
                  </a:solidFill>
                  <a:effectLst>
                    <a:outerShdw blurRad="38100" dist="38100" dir="2700000" algn="tl">
                      <a:srgbClr val="000000">
                        <a:alpha val="43137"/>
                      </a:srgbClr>
                    </a:outerShdw>
                  </a:effectLst>
                </a:rPr>
                <a:t>:</a:t>
              </a:r>
              <a:endParaRPr lang="en-US" sz="2400" dirty="0">
                <a:solidFill>
                  <a:srgbClr val="898989"/>
                </a:solidFill>
                <a:effectLst>
                  <a:outerShdw blurRad="38100" dist="38100" dir="2700000" algn="tl">
                    <a:srgbClr val="000000">
                      <a:alpha val="43137"/>
                    </a:srgbClr>
                  </a:outerShdw>
                </a:effectLst>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695573007"/>
                </p:ext>
              </p:extLst>
            </p:nvPr>
          </p:nvGraphicFramePr>
          <p:xfrm>
            <a:off x="3337300" y="2924944"/>
            <a:ext cx="4956175" cy="1454150"/>
          </p:xfrm>
          <a:graphic>
            <a:graphicData uri="http://schemas.openxmlformats.org/presentationml/2006/ole">
              <mc:AlternateContent xmlns:mc="http://schemas.openxmlformats.org/markup-compatibility/2006">
                <mc:Choice xmlns:v="urn:schemas-microsoft-com:vml" Requires="v">
                  <p:oleObj spid="_x0000_s15580" name="Equazione" r:id="rId7" imgW="2552400" imgH="749160" progId="Equation.3">
                    <p:embed/>
                  </p:oleObj>
                </mc:Choice>
                <mc:Fallback>
                  <p:oleObj name="Equazione" r:id="rId7" imgW="2552400" imgH="749160" progId="Equation.3">
                    <p:embed/>
                    <p:pic>
                      <p:nvPicPr>
                        <p:cNvPr id="0" name=""/>
                        <p:cNvPicPr/>
                        <p:nvPr/>
                      </p:nvPicPr>
                      <p:blipFill>
                        <a:blip r:embed="rId8"/>
                        <a:stretch>
                          <a:fillRect/>
                        </a:stretch>
                      </p:blipFill>
                      <p:spPr>
                        <a:xfrm>
                          <a:off x="3337300" y="2924944"/>
                          <a:ext cx="4956175" cy="1454150"/>
                        </a:xfrm>
                        <a:prstGeom prst="rect">
                          <a:avLst/>
                        </a:prstGeom>
                      </p:spPr>
                    </p:pic>
                  </p:oleObj>
                </mc:Fallback>
              </mc:AlternateContent>
            </a:graphicData>
          </a:graphic>
        </p:graphicFrame>
      </p:grpSp>
      <p:grpSp>
        <p:nvGrpSpPr>
          <p:cNvPr id="3" name="Group 2"/>
          <p:cNvGrpSpPr/>
          <p:nvPr/>
        </p:nvGrpSpPr>
        <p:grpSpPr>
          <a:xfrm>
            <a:off x="179512" y="4696268"/>
            <a:ext cx="8138443" cy="1162050"/>
            <a:chOff x="179512" y="4696268"/>
            <a:chExt cx="8138443" cy="1162050"/>
          </a:xfrm>
        </p:grpSpPr>
        <p:sp>
          <p:nvSpPr>
            <p:cNvPr id="13" name="TextBox 12"/>
            <p:cNvSpPr txBox="1"/>
            <p:nvPr/>
          </p:nvSpPr>
          <p:spPr>
            <a:xfrm>
              <a:off x="179512" y="4710334"/>
              <a:ext cx="2260683" cy="461665"/>
            </a:xfrm>
            <a:prstGeom prst="rect">
              <a:avLst/>
            </a:prstGeom>
            <a:noFill/>
          </p:spPr>
          <p:txBody>
            <a:bodyPr wrap="none" rtlCol="0">
              <a:spAutoFit/>
            </a:bodyPr>
            <a:lstStyle/>
            <a:p>
              <a:r>
                <a:rPr lang="it-IT" sz="2400" dirty="0" smtClean="0">
                  <a:solidFill>
                    <a:srgbClr val="898989"/>
                  </a:solidFill>
                  <a:effectLst>
                    <a:outerShdw blurRad="38100" dist="38100" dir="2700000" algn="tl">
                      <a:srgbClr val="000000">
                        <a:alpha val="43137"/>
                      </a:srgbClr>
                    </a:outerShdw>
                  </a:effectLst>
                </a:rPr>
                <a:t>Dual Lagrangian:</a:t>
              </a:r>
              <a:endParaRPr lang="en-US" sz="2400" dirty="0">
                <a:solidFill>
                  <a:srgbClr val="898989"/>
                </a:solidFill>
                <a:effectLst>
                  <a:outerShdw blurRad="38100" dist="38100" dir="2700000" algn="tl">
                    <a:srgbClr val="000000">
                      <a:alpha val="43137"/>
                    </a:srgbClr>
                  </a:outerShdw>
                </a:effectLs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606332219"/>
                </p:ext>
              </p:extLst>
            </p:nvPr>
          </p:nvGraphicFramePr>
          <p:xfrm>
            <a:off x="2699792" y="4696268"/>
            <a:ext cx="5618163" cy="1162050"/>
          </p:xfrm>
          <a:graphic>
            <a:graphicData uri="http://schemas.openxmlformats.org/presentationml/2006/ole">
              <mc:AlternateContent xmlns:mc="http://schemas.openxmlformats.org/markup-compatibility/2006">
                <mc:Choice xmlns:v="urn:schemas-microsoft-com:vml" Requires="v">
                  <p:oleObj spid="_x0000_s15581" name="Equazione" r:id="rId9" imgW="2971800" imgH="583920" progId="Equation.3">
                    <p:embed/>
                  </p:oleObj>
                </mc:Choice>
                <mc:Fallback>
                  <p:oleObj name="Equazione" r:id="rId9" imgW="2971800" imgH="583920" progId="Equation.3">
                    <p:embed/>
                    <p:pic>
                      <p:nvPicPr>
                        <p:cNvPr id="0" name=""/>
                        <p:cNvPicPr/>
                        <p:nvPr/>
                      </p:nvPicPr>
                      <p:blipFill>
                        <a:blip r:embed="rId10"/>
                        <a:stretch>
                          <a:fillRect/>
                        </a:stretch>
                      </p:blipFill>
                      <p:spPr>
                        <a:xfrm>
                          <a:off x="2699792" y="4696268"/>
                          <a:ext cx="5618163" cy="1162050"/>
                        </a:xfrm>
                        <a:prstGeom prst="rect">
                          <a:avLst/>
                        </a:prstGeom>
                      </p:spPr>
                    </p:pic>
                  </p:oleObj>
                </mc:Fallback>
              </mc:AlternateContent>
            </a:graphicData>
          </a:graphic>
        </p:graphicFrame>
      </p:grpSp>
      <p:sp>
        <p:nvSpPr>
          <p:cNvPr id="15" name="TextBox 14"/>
          <p:cNvSpPr txBox="1"/>
          <p:nvPr/>
        </p:nvSpPr>
        <p:spPr>
          <a:xfrm>
            <a:off x="179512" y="5877272"/>
            <a:ext cx="8449044" cy="830997"/>
          </a:xfrm>
          <a:prstGeom prst="rect">
            <a:avLst/>
          </a:prstGeom>
          <a:noFill/>
        </p:spPr>
        <p:txBody>
          <a:bodyPr wrap="none" rtlCol="0">
            <a:spAutoFit/>
          </a:bodyPr>
          <a:lstStyle/>
          <a:p>
            <a:r>
              <a:rPr lang="it-IT" sz="2400" dirty="0" smtClean="0">
                <a:solidFill>
                  <a:srgbClr val="C00000"/>
                </a:solidFill>
                <a:effectLst>
                  <a:outerShdw blurRad="38100" dist="38100" dir="2700000" algn="tl">
                    <a:srgbClr val="000000">
                      <a:alpha val="43137"/>
                    </a:srgbClr>
                  </a:outerShdw>
                </a:effectLst>
              </a:rPr>
              <a:t>Note </a:t>
            </a:r>
            <a:r>
              <a:rPr lang="it-IT" sz="2400" dirty="0" err="1" smtClean="0">
                <a:solidFill>
                  <a:srgbClr val="C00000"/>
                </a:solidFill>
                <a:effectLst>
                  <a:outerShdw blurRad="38100" dist="38100" dir="2700000" algn="tl">
                    <a:srgbClr val="000000">
                      <a:alpha val="43137"/>
                    </a:srgbClr>
                  </a:outerShdw>
                </a:effectLst>
              </a:rPr>
              <a:t>that</a:t>
            </a:r>
            <a:r>
              <a:rPr lang="it-IT" sz="2400" dirty="0" smtClean="0">
                <a:solidFill>
                  <a:srgbClr val="C00000"/>
                </a:solidFill>
                <a:effectLst>
                  <a:outerShdw blurRad="38100" dist="38100" dir="2700000" algn="tl">
                    <a:srgbClr val="000000">
                      <a:alpha val="43137"/>
                    </a:srgbClr>
                  </a:outerShdw>
                </a:effectLst>
              </a:rPr>
              <a:t> the </a:t>
            </a:r>
            <a:r>
              <a:rPr lang="it-IT" sz="2400" dirty="0" err="1" smtClean="0">
                <a:solidFill>
                  <a:srgbClr val="C00000"/>
                </a:solidFill>
                <a:effectLst>
                  <a:outerShdw blurRad="38100" dist="38100" dir="2700000" algn="tl">
                    <a:srgbClr val="000000">
                      <a:alpha val="43137"/>
                    </a:srgbClr>
                  </a:outerShdw>
                </a:effectLst>
              </a:rPr>
              <a:t>dual</a:t>
            </a:r>
            <a:r>
              <a:rPr lang="it-IT" sz="2400" dirty="0" smtClean="0">
                <a:solidFill>
                  <a:srgbClr val="C00000"/>
                </a:solidFill>
                <a:effectLst>
                  <a:outerShdw blurRad="38100" dist="38100" dir="2700000" algn="tl">
                    <a:srgbClr val="000000">
                      <a:alpha val="43137"/>
                    </a:srgbClr>
                  </a:outerShdw>
                </a:effectLst>
              </a:rPr>
              <a:t> Lagrangian </a:t>
            </a:r>
            <a:r>
              <a:rPr lang="it-IT" sz="2400" dirty="0" err="1" smtClean="0">
                <a:solidFill>
                  <a:srgbClr val="C00000"/>
                </a:solidFill>
                <a:effectLst>
                  <a:outerShdw blurRad="38100" dist="38100" dir="2700000" algn="tl">
                    <a:srgbClr val="000000">
                      <a:alpha val="43137"/>
                    </a:srgbClr>
                  </a:outerShdw>
                </a:effectLst>
              </a:rPr>
              <a:t>does</a:t>
            </a:r>
            <a:r>
              <a:rPr lang="it-IT" sz="2400" dirty="0" smtClean="0">
                <a:solidFill>
                  <a:srgbClr val="C00000"/>
                </a:solidFill>
                <a:effectLst>
                  <a:outerShdw blurRad="38100" dist="38100" dir="2700000" algn="tl">
                    <a:srgbClr val="000000">
                      <a:alpha val="43137"/>
                    </a:srgbClr>
                  </a:outerShdw>
                </a:effectLst>
              </a:rPr>
              <a:t> </a:t>
            </a:r>
            <a:r>
              <a:rPr lang="it-IT" sz="2400" dirty="0" err="1" smtClean="0">
                <a:solidFill>
                  <a:srgbClr val="C00000"/>
                </a:solidFill>
                <a:effectLst>
                  <a:outerShdw blurRad="38100" dist="38100" dir="2700000" algn="tl">
                    <a:srgbClr val="000000">
                      <a:alpha val="43137"/>
                    </a:srgbClr>
                  </a:outerShdw>
                </a:effectLst>
              </a:rPr>
              <a:t>not</a:t>
            </a:r>
            <a:r>
              <a:rPr lang="it-IT" sz="2400" dirty="0" smtClean="0">
                <a:solidFill>
                  <a:srgbClr val="C00000"/>
                </a:solidFill>
                <a:effectLst>
                  <a:outerShdw blurRad="38100" dist="38100" dir="2700000" algn="tl">
                    <a:srgbClr val="000000">
                      <a:alpha val="43137"/>
                    </a:srgbClr>
                  </a:outerShdw>
                </a:effectLst>
              </a:rPr>
              <a:t> </a:t>
            </a:r>
            <a:r>
              <a:rPr lang="it-IT" sz="2400" dirty="0" err="1" smtClean="0">
                <a:solidFill>
                  <a:srgbClr val="C00000"/>
                </a:solidFill>
                <a:effectLst>
                  <a:outerShdw blurRad="38100" dist="38100" dir="2700000" algn="tl">
                    <a:srgbClr val="000000">
                      <a:alpha val="43137"/>
                    </a:srgbClr>
                  </a:outerShdw>
                </a:effectLst>
              </a:rPr>
              <a:t>contain</a:t>
            </a:r>
            <a:r>
              <a:rPr lang="it-IT" sz="2400" dirty="0" smtClean="0">
                <a:solidFill>
                  <a:srgbClr val="C00000"/>
                </a:solidFill>
                <a:effectLst>
                  <a:outerShdw blurRad="38100" dist="38100" dir="2700000" algn="tl">
                    <a:srgbClr val="000000">
                      <a:alpha val="43137"/>
                    </a:srgbClr>
                  </a:outerShdw>
                </a:effectLst>
              </a:rPr>
              <a:t> the </a:t>
            </a:r>
            <a:r>
              <a:rPr lang="it-IT" sz="2400" dirty="0" err="1" smtClean="0">
                <a:solidFill>
                  <a:srgbClr val="C00000"/>
                </a:solidFill>
                <a:effectLst>
                  <a:outerShdw blurRad="38100" dist="38100" dir="2700000" algn="tl">
                    <a:srgbClr val="000000">
                      <a:alpha val="43137"/>
                    </a:srgbClr>
                  </a:outerShdw>
                </a:effectLst>
              </a:rPr>
              <a:t>superpotential</a:t>
            </a:r>
            <a:endParaRPr lang="it-IT" sz="2400" dirty="0" smtClean="0">
              <a:solidFill>
                <a:srgbClr val="C00000"/>
              </a:solidFill>
              <a:effectLst>
                <a:outerShdw blurRad="38100" dist="38100" dir="2700000" algn="tl">
                  <a:srgbClr val="000000">
                    <a:alpha val="43137"/>
                  </a:srgbClr>
                </a:outerShdw>
              </a:effectLst>
            </a:endParaRPr>
          </a:p>
          <a:p>
            <a:r>
              <a:rPr lang="it-IT" sz="2400" dirty="0" smtClean="0">
                <a:solidFill>
                  <a:srgbClr val="C00000"/>
                </a:solidFill>
                <a:effectLst>
                  <a:outerShdw blurRad="38100" dist="38100" dir="2700000" algn="tl">
                    <a:srgbClr val="000000">
                      <a:alpha val="43137"/>
                    </a:srgbClr>
                  </a:outerShdw>
                </a:effectLst>
              </a:rPr>
              <a:t>and the </a:t>
            </a:r>
            <a:r>
              <a:rPr lang="it-IT" sz="2400" dirty="0" err="1" smtClean="0">
                <a:solidFill>
                  <a:srgbClr val="C00000"/>
                </a:solidFill>
                <a:effectLst>
                  <a:outerShdw blurRad="38100" dist="38100" dir="2700000" algn="tl">
                    <a:srgbClr val="000000">
                      <a:alpha val="43137"/>
                    </a:srgbClr>
                  </a:outerShdw>
                </a:effectLst>
              </a:rPr>
              <a:t>constant</a:t>
            </a:r>
            <a:r>
              <a:rPr lang="it-IT" sz="2400" dirty="0" smtClean="0">
                <a:solidFill>
                  <a:srgbClr val="C00000"/>
                </a:solidFill>
                <a:effectLst>
                  <a:outerShdw blurRad="38100" dist="38100" dir="2700000" algn="tl">
                    <a:srgbClr val="000000">
                      <a:alpha val="43137"/>
                    </a:srgbClr>
                  </a:outerShdw>
                </a:effectLst>
              </a:rPr>
              <a:t> </a:t>
            </a:r>
            <a:r>
              <a:rPr lang="it-IT" sz="2400" dirty="0" err="1" smtClean="0">
                <a:solidFill>
                  <a:srgbClr val="C00000"/>
                </a:solidFill>
                <a:effectLst>
                  <a:outerShdw blurRad="38100" dist="38100" dir="2700000" algn="tl">
                    <a:srgbClr val="000000">
                      <a:alpha val="43137"/>
                    </a:srgbClr>
                  </a:outerShdw>
                </a:effectLst>
              </a:rPr>
              <a:t>parameter</a:t>
            </a:r>
            <a:endParaRPr lang="en-US" sz="2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550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sz="3200" dirty="0" err="1" smtClean="0"/>
              <a:t>Coupling</a:t>
            </a:r>
            <a:r>
              <a:rPr lang="it-IT" sz="3200" dirty="0" smtClean="0"/>
              <a:t> to </a:t>
            </a:r>
            <a:r>
              <a:rPr lang="it-IT" sz="3200" dirty="0" err="1" smtClean="0"/>
              <a:t>supermembranes</a:t>
            </a:r>
            <a:r>
              <a:rPr lang="it-IT" sz="3200" dirty="0" smtClean="0"/>
              <a:t/>
            </a:r>
            <a:br>
              <a:rPr lang="it-IT" sz="3200" dirty="0" smtClean="0"/>
            </a:br>
            <a:r>
              <a:rPr lang="it-IT" sz="2400" dirty="0" smtClean="0">
                <a:solidFill>
                  <a:prstClr val="black"/>
                </a:solidFill>
              </a:rPr>
              <a:t>(I. </a:t>
            </a:r>
            <a:r>
              <a:rPr lang="it-IT" sz="2400" dirty="0" err="1" smtClean="0">
                <a:solidFill>
                  <a:prstClr val="black"/>
                </a:solidFill>
              </a:rPr>
              <a:t>Bandos</a:t>
            </a:r>
            <a:r>
              <a:rPr lang="it-IT" sz="2400" dirty="0" smtClean="0">
                <a:solidFill>
                  <a:prstClr val="black"/>
                </a:solidFill>
              </a:rPr>
              <a:t>, </a:t>
            </a:r>
            <a:r>
              <a:rPr lang="it-IT" sz="2400" i="1" dirty="0" smtClean="0">
                <a:solidFill>
                  <a:prstClr val="black"/>
                </a:solidFill>
              </a:rPr>
              <a:t>F</a:t>
            </a:r>
            <a:r>
              <a:rPr lang="it-IT" sz="2400" i="1" dirty="0">
                <a:solidFill>
                  <a:prstClr val="black"/>
                </a:solidFill>
              </a:rPr>
              <a:t>. </a:t>
            </a:r>
            <a:r>
              <a:rPr lang="it-IT" sz="2400" i="1" dirty="0" err="1">
                <a:solidFill>
                  <a:prstClr val="black"/>
                </a:solidFill>
              </a:rPr>
              <a:t>Farakos</a:t>
            </a:r>
            <a:r>
              <a:rPr lang="it-IT" sz="2400" i="1" dirty="0">
                <a:solidFill>
                  <a:prstClr val="black"/>
                </a:solidFill>
              </a:rPr>
              <a:t>, S. Lanza, L. Martucci, D.S</a:t>
            </a:r>
            <a:r>
              <a:rPr lang="it-IT" sz="2400" dirty="0">
                <a:solidFill>
                  <a:prstClr val="black"/>
                </a:solidFill>
              </a:rPr>
              <a:t>. ‘</a:t>
            </a:r>
            <a:r>
              <a:rPr lang="it-IT" sz="2400" dirty="0" smtClean="0">
                <a:solidFill>
                  <a:prstClr val="black"/>
                </a:solidFill>
              </a:rPr>
              <a:t>18)</a:t>
            </a:r>
            <a:endParaRPr lang="en-US" sz="2400" dirty="0"/>
          </a:p>
        </p:txBody>
      </p:sp>
      <p:sp>
        <p:nvSpPr>
          <p:cNvPr id="4" name="Slide Number Placeholder 3"/>
          <p:cNvSpPr>
            <a:spLocks noGrp="1"/>
          </p:cNvSpPr>
          <p:nvPr>
            <p:ph type="sldNum" sz="quarter" idx="12"/>
          </p:nvPr>
        </p:nvSpPr>
        <p:spPr/>
        <p:txBody>
          <a:bodyPr/>
          <a:lstStyle/>
          <a:p>
            <a:fld id="{D62DAEFD-D615-41C4-A035-7C378A8B50C2}" type="slidenum">
              <a:rPr lang="en-US" smtClean="0"/>
              <a:t>14</a:t>
            </a:fld>
            <a:endParaRPr lang="en-US" dirty="0"/>
          </a:p>
        </p:txBody>
      </p:sp>
      <p:sp>
        <p:nvSpPr>
          <p:cNvPr id="5" name="TextBox 4"/>
          <p:cNvSpPr txBox="1"/>
          <p:nvPr/>
        </p:nvSpPr>
        <p:spPr>
          <a:xfrm>
            <a:off x="107504" y="1484784"/>
            <a:ext cx="8976175" cy="646331"/>
          </a:xfrm>
          <a:prstGeom prst="rect">
            <a:avLst/>
          </a:prstGeom>
          <a:noFill/>
        </p:spPr>
        <p:txBody>
          <a:bodyPr wrap="none" rtlCol="0">
            <a:spAutoFit/>
          </a:bodyPr>
          <a:lstStyle/>
          <a:p>
            <a:r>
              <a:rPr lang="it-IT" dirty="0" err="1" smtClean="0">
                <a:solidFill>
                  <a:srgbClr val="002060"/>
                </a:solidFill>
              </a:rPr>
              <a:t>Generalization</a:t>
            </a:r>
            <a:r>
              <a:rPr lang="it-IT" dirty="0" smtClean="0">
                <a:solidFill>
                  <a:srgbClr val="002060"/>
                </a:solidFill>
              </a:rPr>
              <a:t> of </a:t>
            </a:r>
            <a:r>
              <a:rPr lang="it-IT" dirty="0" err="1" smtClean="0">
                <a:solidFill>
                  <a:srgbClr val="002060"/>
                </a:solidFill>
              </a:rPr>
              <a:t>previous</a:t>
            </a:r>
            <a:r>
              <a:rPr lang="it-IT" dirty="0" smtClean="0">
                <a:solidFill>
                  <a:srgbClr val="002060"/>
                </a:solidFill>
              </a:rPr>
              <a:t> </a:t>
            </a:r>
            <a:r>
              <a:rPr lang="it-IT" dirty="0" err="1" smtClean="0">
                <a:solidFill>
                  <a:srgbClr val="002060"/>
                </a:solidFill>
              </a:rPr>
              <a:t>results</a:t>
            </a:r>
            <a:r>
              <a:rPr lang="it-IT" dirty="0">
                <a:solidFill>
                  <a:srgbClr val="002060"/>
                </a:solidFill>
              </a:rPr>
              <a:t> </a:t>
            </a:r>
            <a:r>
              <a:rPr lang="it-IT" dirty="0" smtClean="0">
                <a:solidFill>
                  <a:srgbClr val="002060"/>
                </a:solidFill>
              </a:rPr>
              <a:t>of </a:t>
            </a:r>
            <a:r>
              <a:rPr lang="it-IT" i="1" dirty="0" err="1" smtClean="0"/>
              <a:t>Ovrut</a:t>
            </a:r>
            <a:r>
              <a:rPr lang="it-IT" i="1" dirty="0" smtClean="0"/>
              <a:t> &amp; </a:t>
            </a:r>
            <a:r>
              <a:rPr lang="it-IT" i="1" dirty="0" err="1" smtClean="0"/>
              <a:t>Waldram</a:t>
            </a:r>
            <a:r>
              <a:rPr lang="it-IT" i="1" dirty="0" smtClean="0"/>
              <a:t> ’97</a:t>
            </a:r>
            <a:r>
              <a:rPr lang="it-IT" dirty="0" smtClean="0"/>
              <a:t>, </a:t>
            </a:r>
            <a:r>
              <a:rPr lang="de-DE" i="1" dirty="0" err="1"/>
              <a:t>Huebscher</a:t>
            </a:r>
            <a:r>
              <a:rPr lang="de-DE" i="1" dirty="0"/>
              <a:t>, </a:t>
            </a:r>
            <a:r>
              <a:rPr lang="de-DE" i="1" dirty="0" err="1" smtClean="0"/>
              <a:t>Meessen</a:t>
            </a:r>
            <a:r>
              <a:rPr lang="de-DE" i="1" dirty="0" smtClean="0"/>
              <a:t> </a:t>
            </a:r>
            <a:r>
              <a:rPr lang="de-DE" i="1" dirty="0"/>
              <a:t>&amp; T. </a:t>
            </a:r>
            <a:r>
              <a:rPr lang="de-DE" i="1" dirty="0" err="1"/>
              <a:t>Ortin</a:t>
            </a:r>
            <a:r>
              <a:rPr lang="de-DE" i="1" dirty="0"/>
              <a:t> </a:t>
            </a:r>
            <a:r>
              <a:rPr lang="it-IT" i="1" dirty="0" smtClean="0"/>
              <a:t>’</a:t>
            </a:r>
            <a:r>
              <a:rPr lang="de-DE" i="1" dirty="0" smtClean="0"/>
              <a:t>09, </a:t>
            </a:r>
            <a:endParaRPr lang="en-US" i="1" dirty="0"/>
          </a:p>
          <a:p>
            <a:r>
              <a:rPr lang="en-US" i="1" dirty="0" smtClean="0"/>
              <a:t>Bandos &amp; </a:t>
            </a:r>
            <a:r>
              <a:rPr lang="en-US" i="1" dirty="0" err="1" smtClean="0"/>
              <a:t>Meliveo</a:t>
            </a:r>
            <a:r>
              <a:rPr lang="en-US" i="1" dirty="0" smtClean="0"/>
              <a:t> ‘10-’12, </a:t>
            </a:r>
            <a:r>
              <a:rPr lang="en-US" i="1" dirty="0" err="1" smtClean="0"/>
              <a:t>Buchbinder</a:t>
            </a:r>
            <a:r>
              <a:rPr lang="en-US" i="1" dirty="0" smtClean="0"/>
              <a:t>, </a:t>
            </a:r>
            <a:r>
              <a:rPr lang="en-US" i="1" dirty="0" err="1" smtClean="0"/>
              <a:t>Hutomo</a:t>
            </a:r>
            <a:r>
              <a:rPr lang="en-US" dirty="0" smtClean="0"/>
              <a:t>, </a:t>
            </a:r>
            <a:r>
              <a:rPr lang="en-US" i="1" dirty="0" err="1" smtClean="0"/>
              <a:t>Kuzenko</a:t>
            </a:r>
            <a:r>
              <a:rPr lang="en-US" i="1" dirty="0" smtClean="0"/>
              <a:t> &amp; </a:t>
            </a:r>
            <a:r>
              <a:rPr lang="en-US" i="1" dirty="0" err="1" smtClean="0"/>
              <a:t>Tartaglino-Mazzucchelli</a:t>
            </a:r>
            <a:r>
              <a:rPr lang="en-US" i="1" dirty="0" smtClean="0"/>
              <a:t> ‘17</a:t>
            </a:r>
          </a:p>
        </p:txBody>
      </p:sp>
      <p:sp>
        <p:nvSpPr>
          <p:cNvPr id="6" name="TextBox 5"/>
          <p:cNvSpPr txBox="1"/>
          <p:nvPr/>
        </p:nvSpPr>
        <p:spPr>
          <a:xfrm>
            <a:off x="405471" y="2276872"/>
            <a:ext cx="3629455" cy="400110"/>
          </a:xfrm>
          <a:prstGeom prst="rect">
            <a:avLst/>
          </a:prstGeom>
          <a:noFill/>
        </p:spPr>
        <p:txBody>
          <a:bodyPr wrap="none" rtlCol="0">
            <a:spAutoFit/>
          </a:bodyPr>
          <a:lstStyle/>
          <a:p>
            <a:r>
              <a:rPr lang="it-IT" sz="2000" dirty="0" smtClean="0">
                <a:solidFill>
                  <a:srgbClr val="C00000"/>
                </a:solidFill>
              </a:rPr>
              <a:t>Kappa-</a:t>
            </a:r>
            <a:r>
              <a:rPr lang="it-IT" sz="2000" dirty="0" err="1" smtClean="0">
                <a:solidFill>
                  <a:srgbClr val="C00000"/>
                </a:solidFill>
              </a:rPr>
              <a:t>symmetry</a:t>
            </a:r>
            <a:r>
              <a:rPr lang="it-IT" sz="2000" dirty="0" smtClean="0">
                <a:solidFill>
                  <a:srgbClr val="C00000"/>
                </a:solidFill>
              </a:rPr>
              <a:t> </a:t>
            </a:r>
            <a:r>
              <a:rPr lang="it-IT" sz="2000" dirty="0" err="1" smtClean="0">
                <a:solidFill>
                  <a:srgbClr val="C00000"/>
                </a:solidFill>
              </a:rPr>
              <a:t>invariant</a:t>
            </a:r>
            <a:r>
              <a:rPr lang="it-IT" sz="2000" dirty="0" smtClean="0">
                <a:solidFill>
                  <a:srgbClr val="C00000"/>
                </a:solidFill>
              </a:rPr>
              <a:t> </a:t>
            </a:r>
            <a:r>
              <a:rPr lang="it-IT" sz="2000" dirty="0" err="1" smtClean="0">
                <a:solidFill>
                  <a:srgbClr val="C00000"/>
                </a:solidFill>
              </a:rPr>
              <a:t>action</a:t>
            </a:r>
            <a:endParaRPr lang="en-US" sz="2000" dirty="0">
              <a:solidFill>
                <a:srgbClr val="C00000"/>
              </a:solidFill>
            </a:endParaRPr>
          </a:p>
        </p:txBody>
      </p:sp>
      <p:pic>
        <p:nvPicPr>
          <p:cNvPr id="8" name="Picture 7"/>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83568" y="2818099"/>
            <a:ext cx="8058591" cy="577349"/>
          </a:xfrm>
          <a:prstGeom prst="rect">
            <a:avLst/>
          </a:prstGeom>
        </p:spPr>
      </p:pic>
      <p:pic>
        <p:nvPicPr>
          <p:cNvPr id="3" name="Picture 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115615" y="4509030"/>
            <a:ext cx="6568661" cy="1093405"/>
          </a:xfrm>
          <a:prstGeom prst="rect">
            <a:avLst/>
          </a:prstGeom>
        </p:spPr>
      </p:pic>
      <p:sp>
        <p:nvSpPr>
          <p:cNvPr id="13" name="TextBox 12"/>
          <p:cNvSpPr txBox="1"/>
          <p:nvPr/>
        </p:nvSpPr>
        <p:spPr>
          <a:xfrm>
            <a:off x="683567" y="4005064"/>
            <a:ext cx="2803203" cy="369332"/>
          </a:xfrm>
          <a:prstGeom prst="rect">
            <a:avLst/>
          </a:prstGeom>
          <a:noFill/>
        </p:spPr>
        <p:txBody>
          <a:bodyPr wrap="none" rtlCol="0">
            <a:spAutoFit/>
          </a:bodyPr>
          <a:lstStyle/>
          <a:p>
            <a:r>
              <a:rPr lang="it-IT" dirty="0" smtClean="0">
                <a:solidFill>
                  <a:srgbClr val="C00000"/>
                </a:solidFill>
              </a:rPr>
              <a:t>Kappa-</a:t>
            </a:r>
            <a:r>
              <a:rPr lang="it-IT" dirty="0" err="1" smtClean="0">
                <a:solidFill>
                  <a:srgbClr val="C00000"/>
                </a:solidFill>
              </a:rPr>
              <a:t>symmetry</a:t>
            </a:r>
            <a:r>
              <a:rPr lang="it-IT" dirty="0" smtClean="0">
                <a:solidFill>
                  <a:srgbClr val="C00000"/>
                </a:solidFill>
              </a:rPr>
              <a:t> </a:t>
            </a:r>
            <a:r>
              <a:rPr lang="it-IT" dirty="0" err="1" smtClean="0">
                <a:solidFill>
                  <a:srgbClr val="C00000"/>
                </a:solidFill>
              </a:rPr>
              <a:t>variations</a:t>
            </a:r>
            <a:r>
              <a:rPr lang="it-IT" dirty="0" smtClean="0">
                <a:solidFill>
                  <a:srgbClr val="C00000"/>
                </a:solidFill>
              </a:rPr>
              <a:t>:</a:t>
            </a:r>
            <a:endParaRPr lang="en-US" dirty="0">
              <a:solidFill>
                <a:srgbClr val="C00000"/>
              </a:solidFill>
            </a:endParaRPr>
          </a:p>
        </p:txBody>
      </p:sp>
      <p:sp>
        <p:nvSpPr>
          <p:cNvPr id="23" name="TextBox 22"/>
          <p:cNvSpPr txBox="1"/>
          <p:nvPr/>
        </p:nvSpPr>
        <p:spPr>
          <a:xfrm>
            <a:off x="107504" y="5831410"/>
            <a:ext cx="8878696" cy="646331"/>
          </a:xfrm>
          <a:prstGeom prst="rect">
            <a:avLst/>
          </a:prstGeom>
          <a:noFill/>
        </p:spPr>
        <p:txBody>
          <a:bodyPr wrap="square" rtlCol="0">
            <a:spAutoFit/>
          </a:bodyPr>
          <a:lstStyle/>
          <a:p>
            <a:r>
              <a:rPr lang="it-IT" dirty="0" smtClean="0">
                <a:solidFill>
                  <a:srgbClr val="002060"/>
                </a:solidFill>
              </a:rPr>
              <a:t>The </a:t>
            </a:r>
            <a:r>
              <a:rPr lang="it-IT" dirty="0" err="1" smtClean="0">
                <a:solidFill>
                  <a:srgbClr val="002060"/>
                </a:solidFill>
              </a:rPr>
              <a:t>action</a:t>
            </a:r>
            <a:r>
              <a:rPr lang="it-IT" dirty="0" smtClean="0">
                <a:solidFill>
                  <a:srgbClr val="002060"/>
                </a:solidFill>
              </a:rPr>
              <a:t> can be </a:t>
            </a:r>
            <a:r>
              <a:rPr lang="it-IT" dirty="0" err="1" smtClean="0">
                <a:solidFill>
                  <a:srgbClr val="002060"/>
                </a:solidFill>
              </a:rPr>
              <a:t>used</a:t>
            </a:r>
            <a:r>
              <a:rPr lang="it-IT" dirty="0" smtClean="0">
                <a:solidFill>
                  <a:srgbClr val="002060"/>
                </a:solidFill>
              </a:rPr>
              <a:t> for </a:t>
            </a:r>
            <a:r>
              <a:rPr lang="it-IT" dirty="0" err="1" smtClean="0">
                <a:solidFill>
                  <a:srgbClr val="002060"/>
                </a:solidFill>
              </a:rPr>
              <a:t>studying</a:t>
            </a:r>
            <a:r>
              <a:rPr lang="it-IT" dirty="0" smtClean="0">
                <a:solidFill>
                  <a:srgbClr val="002060"/>
                </a:solidFill>
              </a:rPr>
              <a:t>  e.g. BPS domain </a:t>
            </a:r>
            <a:r>
              <a:rPr lang="it-IT" dirty="0" err="1" smtClean="0">
                <a:solidFill>
                  <a:srgbClr val="002060"/>
                </a:solidFill>
              </a:rPr>
              <a:t>walls</a:t>
            </a:r>
            <a:r>
              <a:rPr lang="it-IT" dirty="0" smtClean="0">
                <a:solidFill>
                  <a:srgbClr val="002060"/>
                </a:solidFill>
              </a:rPr>
              <a:t>  </a:t>
            </a:r>
            <a:r>
              <a:rPr lang="it-IT" dirty="0" err="1" smtClean="0">
                <a:solidFill>
                  <a:srgbClr val="002060"/>
                </a:solidFill>
              </a:rPr>
              <a:t>associated</a:t>
            </a:r>
            <a:r>
              <a:rPr lang="it-IT" dirty="0" smtClean="0">
                <a:solidFill>
                  <a:srgbClr val="002060"/>
                </a:solidFill>
              </a:rPr>
              <a:t> with </a:t>
            </a:r>
            <a:r>
              <a:rPr lang="it-IT" dirty="0" err="1" smtClean="0">
                <a:solidFill>
                  <a:srgbClr val="002060"/>
                </a:solidFill>
              </a:rPr>
              <a:t>membranes</a:t>
            </a:r>
            <a:r>
              <a:rPr lang="it-IT" dirty="0">
                <a:solidFill>
                  <a:srgbClr val="002060"/>
                </a:solidFill>
              </a:rPr>
              <a:t> </a:t>
            </a:r>
            <a:r>
              <a:rPr lang="it-IT" dirty="0" smtClean="0">
                <a:solidFill>
                  <a:srgbClr val="002060"/>
                </a:solidFill>
              </a:rPr>
              <a:t> </a:t>
            </a:r>
            <a:r>
              <a:rPr lang="it-IT" dirty="0" err="1" smtClean="0">
                <a:solidFill>
                  <a:srgbClr val="002060"/>
                </a:solidFill>
              </a:rPr>
              <a:t>separating</a:t>
            </a:r>
            <a:r>
              <a:rPr lang="it-IT" dirty="0" smtClean="0">
                <a:solidFill>
                  <a:srgbClr val="002060"/>
                </a:solidFill>
              </a:rPr>
              <a:t> </a:t>
            </a:r>
            <a:r>
              <a:rPr lang="it-IT" dirty="0" err="1" smtClean="0">
                <a:solidFill>
                  <a:srgbClr val="002060"/>
                </a:solidFill>
              </a:rPr>
              <a:t>different</a:t>
            </a:r>
            <a:r>
              <a:rPr lang="it-IT" dirty="0" smtClean="0">
                <a:solidFill>
                  <a:srgbClr val="002060"/>
                </a:solidFill>
              </a:rPr>
              <a:t> </a:t>
            </a:r>
            <a:r>
              <a:rPr lang="it-IT" dirty="0" err="1" smtClean="0">
                <a:solidFill>
                  <a:srgbClr val="002060"/>
                </a:solidFill>
              </a:rPr>
              <a:t>susy</a:t>
            </a:r>
            <a:r>
              <a:rPr lang="it-IT" dirty="0" smtClean="0">
                <a:solidFill>
                  <a:srgbClr val="002060"/>
                </a:solidFill>
              </a:rPr>
              <a:t> vacua, </a:t>
            </a:r>
            <a:r>
              <a:rPr lang="it-IT" dirty="0" err="1" smtClean="0">
                <a:solidFill>
                  <a:srgbClr val="002060"/>
                </a:solidFill>
              </a:rPr>
              <a:t>as</a:t>
            </a:r>
            <a:r>
              <a:rPr lang="it-IT" dirty="0" smtClean="0">
                <a:solidFill>
                  <a:srgbClr val="002060"/>
                </a:solidFill>
              </a:rPr>
              <a:t> </a:t>
            </a:r>
            <a:r>
              <a:rPr lang="it-IT" dirty="0" err="1" smtClean="0">
                <a:solidFill>
                  <a:srgbClr val="002060"/>
                </a:solidFill>
              </a:rPr>
              <a:t>well</a:t>
            </a:r>
            <a:r>
              <a:rPr lang="it-IT" dirty="0" smtClean="0">
                <a:solidFill>
                  <a:srgbClr val="002060"/>
                </a:solidFill>
              </a:rPr>
              <a:t> </a:t>
            </a:r>
            <a:r>
              <a:rPr lang="it-IT" dirty="0" err="1" smtClean="0">
                <a:solidFill>
                  <a:srgbClr val="002060"/>
                </a:solidFill>
              </a:rPr>
              <a:t>as</a:t>
            </a:r>
            <a:r>
              <a:rPr lang="it-IT" dirty="0" smtClean="0">
                <a:solidFill>
                  <a:srgbClr val="002060"/>
                </a:solidFill>
              </a:rPr>
              <a:t> the </a:t>
            </a:r>
            <a:r>
              <a:rPr lang="it-IT" dirty="0" err="1" smtClean="0">
                <a:solidFill>
                  <a:srgbClr val="002060"/>
                </a:solidFill>
              </a:rPr>
              <a:t>Brown-Teitelboim</a:t>
            </a:r>
            <a:r>
              <a:rPr lang="it-IT" dirty="0" smtClean="0">
                <a:solidFill>
                  <a:srgbClr val="002060"/>
                </a:solidFill>
              </a:rPr>
              <a:t> </a:t>
            </a:r>
            <a:r>
              <a:rPr lang="it-IT" dirty="0" err="1" smtClean="0">
                <a:solidFill>
                  <a:srgbClr val="002060"/>
                </a:solidFill>
              </a:rPr>
              <a:t>mechanism</a:t>
            </a:r>
            <a:endParaRPr lang="en-US" dirty="0">
              <a:solidFill>
                <a:srgbClr val="002060"/>
              </a:solidFill>
            </a:endParaRPr>
          </a:p>
        </p:txBody>
      </p:sp>
      <p:grpSp>
        <p:nvGrpSpPr>
          <p:cNvPr id="14" name="Group 13"/>
          <p:cNvGrpSpPr/>
          <p:nvPr/>
        </p:nvGrpSpPr>
        <p:grpSpPr>
          <a:xfrm>
            <a:off x="251520" y="3499764"/>
            <a:ext cx="8627176" cy="369332"/>
            <a:chOff x="251520" y="3499764"/>
            <a:chExt cx="8627176" cy="369332"/>
          </a:xfrm>
        </p:grpSpPr>
        <p:grpSp>
          <p:nvGrpSpPr>
            <p:cNvPr id="10" name="Group 9"/>
            <p:cNvGrpSpPr/>
            <p:nvPr/>
          </p:nvGrpSpPr>
          <p:grpSpPr>
            <a:xfrm>
              <a:off x="251520" y="3499764"/>
              <a:ext cx="5540557" cy="369332"/>
              <a:chOff x="961301" y="3498558"/>
              <a:chExt cx="5540557" cy="369332"/>
            </a:xfrm>
          </p:grpSpPr>
          <p:pic>
            <p:nvPicPr>
              <p:cNvPr id="9" name="Picture 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961301" y="3557510"/>
                <a:ext cx="1729575" cy="252931"/>
              </a:xfrm>
              <a:prstGeom prst="rect">
                <a:avLst/>
              </a:prstGeom>
            </p:spPr>
          </p:pic>
          <p:sp>
            <p:nvSpPr>
              <p:cNvPr id="20" name="TextBox 19"/>
              <p:cNvSpPr txBox="1"/>
              <p:nvPr/>
            </p:nvSpPr>
            <p:spPr>
              <a:xfrm>
                <a:off x="2719476" y="3498558"/>
                <a:ext cx="3782382" cy="369332"/>
              </a:xfrm>
              <a:prstGeom prst="rect">
                <a:avLst/>
              </a:prstGeom>
              <a:noFill/>
            </p:spPr>
            <p:txBody>
              <a:bodyPr wrap="none" rtlCol="0">
                <a:spAutoFit/>
              </a:bodyPr>
              <a:lstStyle/>
              <a:p>
                <a:r>
                  <a:rPr lang="it-IT" dirty="0" smtClean="0">
                    <a:solidFill>
                      <a:srgbClr val="002060"/>
                    </a:solidFill>
                  </a:rPr>
                  <a:t>- membrane </a:t>
                </a:r>
                <a:r>
                  <a:rPr lang="it-IT" dirty="0" err="1" smtClean="0">
                    <a:solidFill>
                      <a:srgbClr val="002060"/>
                    </a:solidFill>
                  </a:rPr>
                  <a:t>worldvolume</a:t>
                </a:r>
                <a:r>
                  <a:rPr lang="it-IT" dirty="0" smtClean="0">
                    <a:solidFill>
                      <a:srgbClr val="002060"/>
                    </a:solidFill>
                  </a:rPr>
                  <a:t> </a:t>
                </a:r>
                <a:r>
                  <a:rPr lang="it-IT" dirty="0" err="1" smtClean="0">
                    <a:solidFill>
                      <a:srgbClr val="002060"/>
                    </a:solidFill>
                  </a:rPr>
                  <a:t>coordinates</a:t>
                </a:r>
                <a:endParaRPr lang="en-US" dirty="0">
                  <a:solidFill>
                    <a:srgbClr val="002060"/>
                  </a:solidFill>
                </a:endParaRPr>
              </a:p>
            </p:txBody>
          </p:sp>
        </p:grpSp>
        <p:pic>
          <p:nvPicPr>
            <p:cNvPr id="12" name="Picture 1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823272" y="3519770"/>
              <a:ext cx="3055424" cy="284413"/>
            </a:xfrm>
            <a:prstGeom prst="rect">
              <a:avLst/>
            </a:prstGeom>
          </p:spPr>
        </p:pic>
      </p:grpSp>
    </p:spTree>
    <p:extLst>
      <p:ext uri="{BB962C8B-B14F-4D97-AF65-F5344CB8AC3E}">
        <p14:creationId xmlns:p14="http://schemas.microsoft.com/office/powerpoint/2010/main" val="13183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3"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628800"/>
          </a:xfrm>
        </p:spPr>
        <p:txBody>
          <a:bodyPr>
            <a:normAutofit/>
          </a:bodyPr>
          <a:lstStyle/>
          <a:p>
            <a:r>
              <a:rPr lang="en-US" sz="3200" dirty="0" smtClean="0"/>
              <a:t>½-BPS domain walls</a:t>
            </a:r>
            <a:br>
              <a:rPr lang="en-US" sz="3200" dirty="0" smtClean="0"/>
            </a:br>
            <a:r>
              <a:rPr lang="en-US" sz="2000" i="1" dirty="0" smtClean="0">
                <a:solidFill>
                  <a:srgbClr val="002060"/>
                </a:solidFill>
              </a:rPr>
              <a:t>(</a:t>
            </a:r>
            <a:r>
              <a:rPr lang="en-US" sz="2000" i="1" dirty="0" err="1" smtClean="0">
                <a:solidFill>
                  <a:srgbClr val="002060"/>
                </a:solidFill>
              </a:rPr>
              <a:t>Cvetic</a:t>
            </a:r>
            <a:r>
              <a:rPr lang="en-US" sz="2000" i="1" dirty="0" smtClean="0">
                <a:solidFill>
                  <a:srgbClr val="002060"/>
                </a:solidFill>
              </a:rPr>
              <a:t> et. al. ’92-’96, O</a:t>
            </a:r>
            <a:r>
              <a:rPr lang="it-IT" sz="2000" i="1" dirty="0" err="1" smtClean="0">
                <a:solidFill>
                  <a:srgbClr val="002060"/>
                </a:solidFill>
              </a:rPr>
              <a:t>vrut</a:t>
            </a:r>
            <a:r>
              <a:rPr lang="it-IT" sz="2000" i="1" dirty="0" smtClean="0">
                <a:solidFill>
                  <a:srgbClr val="002060"/>
                </a:solidFill>
              </a:rPr>
              <a:t> &amp; </a:t>
            </a:r>
            <a:r>
              <a:rPr lang="it-IT" sz="2000" i="1" dirty="0" err="1" smtClean="0">
                <a:solidFill>
                  <a:srgbClr val="002060"/>
                </a:solidFill>
              </a:rPr>
              <a:t>Waldram</a:t>
            </a:r>
            <a:r>
              <a:rPr lang="it-IT" sz="2000" i="1" dirty="0" smtClean="0">
                <a:solidFill>
                  <a:srgbClr val="002060"/>
                </a:solidFill>
              </a:rPr>
              <a:t> ’97, Ceresole et. al. ’06,</a:t>
            </a:r>
            <a:br>
              <a:rPr lang="it-IT" sz="2000" i="1" dirty="0" smtClean="0">
                <a:solidFill>
                  <a:srgbClr val="002060"/>
                </a:solidFill>
              </a:rPr>
            </a:br>
            <a:r>
              <a:rPr lang="de-DE" sz="2000" dirty="0" smtClean="0">
                <a:solidFill>
                  <a:srgbClr val="002060"/>
                </a:solidFill>
              </a:rPr>
              <a:t> </a:t>
            </a:r>
            <a:r>
              <a:rPr lang="de-DE" sz="2000" i="1" dirty="0" err="1">
                <a:solidFill>
                  <a:srgbClr val="002060"/>
                </a:solidFill>
              </a:rPr>
              <a:t>Huebscher</a:t>
            </a:r>
            <a:r>
              <a:rPr lang="de-DE" sz="2000" i="1" dirty="0">
                <a:solidFill>
                  <a:srgbClr val="002060"/>
                </a:solidFill>
              </a:rPr>
              <a:t>, </a:t>
            </a:r>
            <a:r>
              <a:rPr lang="de-DE" sz="2000" i="1" dirty="0" err="1" smtClean="0">
                <a:solidFill>
                  <a:srgbClr val="002060"/>
                </a:solidFill>
              </a:rPr>
              <a:t>Meessen</a:t>
            </a:r>
            <a:r>
              <a:rPr lang="de-DE" sz="2000" i="1" dirty="0">
                <a:solidFill>
                  <a:srgbClr val="002060"/>
                </a:solidFill>
              </a:rPr>
              <a:t> </a:t>
            </a:r>
            <a:r>
              <a:rPr lang="de-DE" sz="2000" i="1" dirty="0" smtClean="0">
                <a:solidFill>
                  <a:srgbClr val="002060"/>
                </a:solidFill>
              </a:rPr>
              <a:t>&amp; </a:t>
            </a:r>
            <a:r>
              <a:rPr lang="de-DE" sz="2000" i="1" dirty="0" err="1" smtClean="0">
                <a:solidFill>
                  <a:srgbClr val="002060"/>
                </a:solidFill>
              </a:rPr>
              <a:t>Ortin</a:t>
            </a:r>
            <a:r>
              <a:rPr lang="de-DE" sz="2000" i="1" dirty="0" smtClean="0">
                <a:solidFill>
                  <a:srgbClr val="002060"/>
                </a:solidFill>
              </a:rPr>
              <a:t> </a:t>
            </a:r>
            <a:r>
              <a:rPr lang="it-IT" sz="2000" i="1" dirty="0" smtClean="0">
                <a:solidFill>
                  <a:srgbClr val="002060"/>
                </a:solidFill>
              </a:rPr>
              <a:t>’</a:t>
            </a:r>
            <a:r>
              <a:rPr lang="de-DE" sz="2000" i="1" dirty="0" smtClean="0">
                <a:solidFill>
                  <a:srgbClr val="002060"/>
                </a:solidFill>
              </a:rPr>
              <a:t>09 ….</a:t>
            </a:r>
            <a:r>
              <a:rPr lang="en-US" sz="2000" i="1" dirty="0" smtClean="0">
                <a:solidFill>
                  <a:srgbClr val="002060"/>
                </a:solidFill>
              </a:rPr>
              <a:t>)</a:t>
            </a:r>
            <a:endParaRPr lang="en-US" sz="2000" i="1" dirty="0">
              <a:solidFill>
                <a:srgbClr val="002060"/>
              </a:solidFill>
            </a:endParaRPr>
          </a:p>
        </p:txBody>
      </p:sp>
      <p:sp>
        <p:nvSpPr>
          <p:cNvPr id="4" name="Slide Number Placeholder 3"/>
          <p:cNvSpPr>
            <a:spLocks noGrp="1"/>
          </p:cNvSpPr>
          <p:nvPr>
            <p:ph type="sldNum" sz="quarter" idx="12"/>
          </p:nvPr>
        </p:nvSpPr>
        <p:spPr/>
        <p:txBody>
          <a:bodyPr/>
          <a:lstStyle/>
          <a:p>
            <a:fld id="{D62DAEFD-D615-41C4-A035-7C378A8B50C2}" type="slidenum">
              <a:rPr lang="en-US" smtClean="0"/>
              <a:t>15</a:t>
            </a:fld>
            <a:endParaRPr lang="en-US"/>
          </a:p>
        </p:txBody>
      </p:sp>
      <p:pic>
        <p:nvPicPr>
          <p:cNvPr id="38" name="Picture 37"/>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71430" y="2012169"/>
            <a:ext cx="1389040" cy="314572"/>
          </a:xfrm>
          <a:prstGeom prst="rect">
            <a:avLst/>
          </a:prstGeom>
        </p:spPr>
      </p:pic>
      <p:pic>
        <p:nvPicPr>
          <p:cNvPr id="39" name="Picture 38"/>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6084169" y="1968341"/>
            <a:ext cx="2601081" cy="317280"/>
          </a:xfrm>
          <a:prstGeom prst="rect">
            <a:avLst/>
          </a:prstGeom>
        </p:spPr>
      </p:pic>
      <p:grpSp>
        <p:nvGrpSpPr>
          <p:cNvPr id="20" name="Group 19"/>
          <p:cNvGrpSpPr/>
          <p:nvPr/>
        </p:nvGrpSpPr>
        <p:grpSpPr>
          <a:xfrm>
            <a:off x="3960223" y="1484784"/>
            <a:ext cx="1512675" cy="2398147"/>
            <a:chOff x="3960223" y="1484784"/>
            <a:chExt cx="1512675" cy="2398147"/>
          </a:xfrm>
        </p:grpSpPr>
        <p:cxnSp>
          <p:nvCxnSpPr>
            <p:cNvPr id="6" name="Straight Connector 5"/>
            <p:cNvCxnSpPr/>
            <p:nvPr/>
          </p:nvCxnSpPr>
          <p:spPr>
            <a:xfrm>
              <a:off x="4225896" y="1484784"/>
              <a:ext cx="36004" cy="23981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3960223" y="1968342"/>
              <a:ext cx="603354" cy="301257"/>
            </a:xfrm>
            <a:prstGeom prst="rect">
              <a:avLst/>
            </a:prstGeom>
          </p:spPr>
        </p:pic>
        <p:sp>
          <p:nvSpPr>
            <p:cNvPr id="17" name="TextBox 16"/>
            <p:cNvSpPr txBox="1"/>
            <p:nvPr/>
          </p:nvSpPr>
          <p:spPr>
            <a:xfrm>
              <a:off x="4259040" y="1484784"/>
              <a:ext cx="1213858" cy="369332"/>
            </a:xfrm>
            <a:prstGeom prst="rect">
              <a:avLst/>
            </a:prstGeom>
            <a:noFill/>
          </p:spPr>
          <p:txBody>
            <a:bodyPr wrap="none" rtlCol="0">
              <a:spAutoFit/>
            </a:bodyPr>
            <a:lstStyle/>
            <a:p>
              <a:r>
                <a:rPr lang="en-US" dirty="0" smtClean="0">
                  <a:solidFill>
                    <a:srgbClr val="C00000"/>
                  </a:solidFill>
                </a:rPr>
                <a:t>membrane</a:t>
              </a:r>
              <a:endParaRPr lang="en-US" dirty="0">
                <a:solidFill>
                  <a:srgbClr val="C00000"/>
                </a:solidFill>
              </a:endParaRPr>
            </a:p>
          </p:txBody>
        </p:sp>
      </p:grpSp>
      <p:grpSp>
        <p:nvGrpSpPr>
          <p:cNvPr id="19" name="Group 18"/>
          <p:cNvGrpSpPr/>
          <p:nvPr/>
        </p:nvGrpSpPr>
        <p:grpSpPr>
          <a:xfrm>
            <a:off x="2550235" y="2494333"/>
            <a:ext cx="3389917" cy="369332"/>
            <a:chOff x="2550235" y="2494333"/>
            <a:chExt cx="3389917" cy="369332"/>
          </a:xfrm>
        </p:grpSpPr>
        <p:cxnSp>
          <p:nvCxnSpPr>
            <p:cNvPr id="16" name="Straight Arrow Connector 15"/>
            <p:cNvCxnSpPr/>
            <p:nvPr/>
          </p:nvCxnSpPr>
          <p:spPr>
            <a:xfrm>
              <a:off x="2550235" y="2836063"/>
              <a:ext cx="33899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09268" y="2494333"/>
              <a:ext cx="28725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y</a:t>
              </a:r>
              <a:endParaRPr lang="en-US" i="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251520" y="3882931"/>
            <a:ext cx="4509696" cy="2796182"/>
            <a:chOff x="295387" y="3882931"/>
            <a:chExt cx="4509696" cy="2796182"/>
          </a:xfrm>
        </p:grpSpPr>
        <p:grpSp>
          <p:nvGrpSpPr>
            <p:cNvPr id="3" name="Group 2"/>
            <p:cNvGrpSpPr/>
            <p:nvPr/>
          </p:nvGrpSpPr>
          <p:grpSpPr>
            <a:xfrm>
              <a:off x="347211" y="3882931"/>
              <a:ext cx="3586843" cy="2194053"/>
              <a:chOff x="347211" y="3882931"/>
              <a:chExt cx="3586843" cy="2194053"/>
            </a:xfrm>
          </p:grpSpPr>
          <p:pic>
            <p:nvPicPr>
              <p:cNvPr id="35" name="Picture 34"/>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47211" y="4541199"/>
                <a:ext cx="3586843" cy="1535785"/>
              </a:xfrm>
              <a:prstGeom prst="rect">
                <a:avLst/>
              </a:prstGeom>
            </p:spPr>
          </p:pic>
          <p:sp>
            <p:nvSpPr>
              <p:cNvPr id="23" name="TextBox 22"/>
              <p:cNvSpPr txBox="1"/>
              <p:nvPr/>
            </p:nvSpPr>
            <p:spPr>
              <a:xfrm>
                <a:off x="430493" y="3882931"/>
                <a:ext cx="3308919" cy="400110"/>
              </a:xfrm>
              <a:prstGeom prst="rect">
                <a:avLst/>
              </a:prstGeom>
              <a:noFill/>
            </p:spPr>
            <p:txBody>
              <a:bodyPr wrap="none" rtlCol="0">
                <a:spAutoFit/>
              </a:bodyPr>
              <a:lstStyle/>
              <a:p>
                <a:r>
                  <a:rPr lang="en-US" sz="2000" dirty="0" smtClean="0">
                    <a:solidFill>
                      <a:srgbClr val="002060"/>
                    </a:solidFill>
                  </a:rPr>
                  <a:t>Flat static domain wall ansatz:</a:t>
                </a:r>
                <a:endParaRPr lang="en-US" sz="2000" dirty="0">
                  <a:solidFill>
                    <a:srgbClr val="002060"/>
                  </a:solidFill>
                </a:endParaRPr>
              </a:p>
            </p:txBody>
          </p:sp>
        </p:grpSp>
        <p:sp>
          <p:nvSpPr>
            <p:cNvPr id="30" name="TextBox 29"/>
            <p:cNvSpPr txBox="1"/>
            <p:nvPr/>
          </p:nvSpPr>
          <p:spPr>
            <a:xfrm>
              <a:off x="295387" y="6279003"/>
              <a:ext cx="4509696" cy="400110"/>
            </a:xfrm>
            <a:prstGeom prst="rect">
              <a:avLst/>
            </a:prstGeom>
            <a:noFill/>
          </p:spPr>
          <p:txBody>
            <a:bodyPr wrap="none" rtlCol="0">
              <a:spAutoFit/>
            </a:bodyPr>
            <a:lstStyle/>
            <a:p>
              <a:r>
                <a:rPr lang="en-US" sz="2000" dirty="0" smtClean="0">
                  <a:solidFill>
                    <a:srgbClr val="002060"/>
                  </a:solidFill>
                </a:rPr>
                <a:t>functions are continuous but not smooth </a:t>
              </a:r>
              <a:endParaRPr lang="en-US" sz="2000" dirty="0">
                <a:solidFill>
                  <a:srgbClr val="002060"/>
                </a:solidFill>
              </a:endParaRPr>
            </a:p>
          </p:txBody>
        </p:sp>
      </p:grpSp>
      <p:grpSp>
        <p:nvGrpSpPr>
          <p:cNvPr id="22" name="Group 21"/>
          <p:cNvGrpSpPr/>
          <p:nvPr/>
        </p:nvGrpSpPr>
        <p:grpSpPr>
          <a:xfrm>
            <a:off x="4261900" y="3882931"/>
            <a:ext cx="5724344" cy="1986519"/>
            <a:chOff x="4261900" y="3882931"/>
            <a:chExt cx="5724344" cy="1986519"/>
          </a:xfrm>
        </p:grpSpPr>
        <p:sp>
          <p:nvSpPr>
            <p:cNvPr id="31" name="TextBox 30"/>
            <p:cNvSpPr txBox="1"/>
            <p:nvPr/>
          </p:nvSpPr>
          <p:spPr>
            <a:xfrm>
              <a:off x="4563577" y="3882931"/>
              <a:ext cx="5422667" cy="707886"/>
            </a:xfrm>
            <a:prstGeom prst="rect">
              <a:avLst/>
            </a:prstGeom>
            <a:noFill/>
          </p:spPr>
          <p:txBody>
            <a:bodyPr wrap="square" rtlCol="0">
              <a:spAutoFit/>
            </a:bodyPr>
            <a:lstStyle/>
            <a:p>
              <a:r>
                <a:rPr lang="en-US" sz="2000" dirty="0" smtClean="0">
                  <a:solidFill>
                    <a:srgbClr val="002060"/>
                  </a:solidFill>
                </a:rPr>
                <a:t>Flow equations</a:t>
              </a:r>
            </a:p>
            <a:p>
              <a:r>
                <a:rPr lang="en-US" sz="2000" dirty="0" smtClean="0">
                  <a:solidFill>
                    <a:srgbClr val="002060"/>
                  </a:solidFill>
                </a:rPr>
                <a:t>(consequences of </a:t>
              </a:r>
              <a:r>
                <a:rPr lang="en-US" sz="2000" dirty="0" err="1" smtClean="0">
                  <a:solidFill>
                    <a:srgbClr val="002060"/>
                  </a:solidFill>
                </a:rPr>
                <a:t>susy</a:t>
              </a:r>
              <a:r>
                <a:rPr lang="en-US" sz="2000" dirty="0" smtClean="0">
                  <a:solidFill>
                    <a:srgbClr val="002060"/>
                  </a:solidFill>
                </a:rPr>
                <a:t> preservation</a:t>
              </a:r>
              <a:r>
                <a:rPr lang="en-US" dirty="0" smtClean="0"/>
                <a:t>)</a:t>
              </a:r>
              <a:endParaRPr lang="en-US" dirty="0"/>
            </a:p>
          </p:txBody>
        </p:sp>
        <p:pic>
          <p:nvPicPr>
            <p:cNvPr id="21" name="Picture 2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261900" y="4750584"/>
              <a:ext cx="4846372" cy="1118866"/>
            </a:xfrm>
            <a:prstGeom prst="rect">
              <a:avLst/>
            </a:prstGeom>
          </p:spPr>
        </p:pic>
      </p:grpSp>
    </p:spTree>
    <p:extLst>
      <p:ext uri="{BB962C8B-B14F-4D97-AF65-F5344CB8AC3E}">
        <p14:creationId xmlns:p14="http://schemas.microsoft.com/office/powerpoint/2010/main" val="27512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500"/>
                            </p:stCondLst>
                            <p:childTnLst>
                              <p:par>
                                <p:cTn id="13" presetID="10" presetClass="entr" presetSubtype="0" fill="hold"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3200" dirty="0" smtClean="0"/>
              <a:t>Simple example of an analytic solution</a:t>
            </a:r>
            <a:br>
              <a:rPr lang="en-US" sz="3200" dirty="0" smtClean="0"/>
            </a:br>
            <a:r>
              <a:rPr lang="en-US" sz="3200" dirty="0" smtClean="0"/>
              <a:t>generated by </a:t>
            </a:r>
            <a:r>
              <a:rPr lang="en-US" sz="3200" dirty="0" smtClean="0">
                <a:solidFill>
                  <a:srgbClr val="002060"/>
                </a:solidFill>
                <a:effectLst>
                  <a:outerShdw blurRad="38100" dist="38100" dir="2700000" algn="tl">
                    <a:srgbClr val="000000">
                      <a:alpha val="43137"/>
                    </a:srgbClr>
                  </a:outerShdw>
                </a:effectLst>
              </a:rPr>
              <a:t>four</a:t>
            </a:r>
            <a:r>
              <a:rPr lang="en-US" sz="3200" dirty="0" smtClean="0"/>
              <a:t> 4-form fluxes </a:t>
            </a:r>
            <a:endParaRPr lang="en-US" sz="3200" dirty="0"/>
          </a:p>
        </p:txBody>
      </p:sp>
      <p:sp>
        <p:nvSpPr>
          <p:cNvPr id="4" name="Slide Number Placeholder 3"/>
          <p:cNvSpPr>
            <a:spLocks noGrp="1"/>
          </p:cNvSpPr>
          <p:nvPr>
            <p:ph type="sldNum" sz="quarter" idx="12"/>
          </p:nvPr>
        </p:nvSpPr>
        <p:spPr/>
        <p:txBody>
          <a:bodyPr/>
          <a:lstStyle/>
          <a:p>
            <a:fld id="{D62DAEFD-D615-41C4-A035-7C378A8B50C2}" type="slidenum">
              <a:rPr lang="en-US" smtClean="0"/>
              <a:t>16</a:t>
            </a:fld>
            <a:endParaRPr lang="en-US"/>
          </a:p>
        </p:txBody>
      </p:sp>
      <p:pic>
        <p:nvPicPr>
          <p:cNvPr id="7" name="Picture 6"/>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7308304" y="620688"/>
            <a:ext cx="1239911" cy="374677"/>
          </a:xfrm>
          <a:prstGeom prst="rect">
            <a:avLst/>
          </a:prstGeom>
        </p:spPr>
      </p:pic>
      <p:grpSp>
        <p:nvGrpSpPr>
          <p:cNvPr id="11" name="Group 10"/>
          <p:cNvGrpSpPr/>
          <p:nvPr/>
        </p:nvGrpSpPr>
        <p:grpSpPr>
          <a:xfrm>
            <a:off x="323529" y="1551526"/>
            <a:ext cx="8229036" cy="1053448"/>
            <a:chOff x="323529" y="1551526"/>
            <a:chExt cx="8229036" cy="1053448"/>
          </a:xfrm>
        </p:grpSpPr>
        <p:pic>
          <p:nvPicPr>
            <p:cNvPr id="10" name="Picture 9"/>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323530" y="1551526"/>
              <a:ext cx="8229035" cy="304673"/>
            </a:xfrm>
            <a:prstGeom prst="rect">
              <a:avLst/>
            </a:prstGeom>
          </p:spPr>
        </p:pic>
        <p:sp>
          <p:nvSpPr>
            <p:cNvPr id="13" name="TextBox 12"/>
            <p:cNvSpPr txBox="1"/>
            <p:nvPr/>
          </p:nvSpPr>
          <p:spPr>
            <a:xfrm>
              <a:off x="323529" y="2204864"/>
              <a:ext cx="1653338" cy="400110"/>
            </a:xfrm>
            <a:prstGeom prst="rect">
              <a:avLst/>
            </a:prstGeom>
            <a:noFill/>
          </p:spPr>
          <p:txBody>
            <a:bodyPr wrap="none" rtlCol="0">
              <a:spAutoFit/>
            </a:bodyPr>
            <a:lstStyle/>
            <a:p>
              <a:r>
                <a:rPr lang="en-US" sz="2000" dirty="0" smtClean="0">
                  <a:solidFill>
                    <a:srgbClr val="002060"/>
                  </a:solidFill>
                </a:rPr>
                <a:t>Brane charges</a:t>
              </a:r>
              <a:endParaRPr lang="en-US" sz="2000" dirty="0">
                <a:solidFill>
                  <a:srgbClr val="002060"/>
                </a:solidFill>
              </a:endParaRPr>
            </a:p>
          </p:txBody>
        </p:sp>
        <p:pic>
          <p:nvPicPr>
            <p:cNvPr id="14" name="Picture 13"/>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2208846" y="2267776"/>
              <a:ext cx="3955810" cy="274286"/>
            </a:xfrm>
            <a:prstGeom prst="rect">
              <a:avLst/>
            </a:prstGeom>
          </p:spPr>
        </p:pic>
      </p:grpSp>
      <p:grpSp>
        <p:nvGrpSpPr>
          <p:cNvPr id="8" name="Group 7"/>
          <p:cNvGrpSpPr/>
          <p:nvPr/>
        </p:nvGrpSpPr>
        <p:grpSpPr>
          <a:xfrm>
            <a:off x="345106" y="2747318"/>
            <a:ext cx="4344990" cy="592762"/>
            <a:chOff x="345106" y="2747318"/>
            <a:chExt cx="4344990" cy="592762"/>
          </a:xfrm>
        </p:grpSpPr>
        <p:sp>
          <p:nvSpPr>
            <p:cNvPr id="15" name="TextBox 14"/>
            <p:cNvSpPr txBox="1"/>
            <p:nvPr/>
          </p:nvSpPr>
          <p:spPr>
            <a:xfrm>
              <a:off x="345106" y="2843644"/>
              <a:ext cx="1769652" cy="400110"/>
            </a:xfrm>
            <a:prstGeom prst="rect">
              <a:avLst/>
            </a:prstGeom>
            <a:noFill/>
          </p:spPr>
          <p:txBody>
            <a:bodyPr wrap="none" rtlCol="0">
              <a:spAutoFit/>
            </a:bodyPr>
            <a:lstStyle/>
            <a:p>
              <a:r>
                <a:rPr lang="en-US" sz="2000" dirty="0" smtClean="0">
                  <a:solidFill>
                    <a:srgbClr val="002060"/>
                  </a:solidFill>
                </a:rPr>
                <a:t>Susy </a:t>
              </a:r>
              <a:r>
                <a:rPr lang="en-US" sz="2000" dirty="0" err="1" smtClean="0">
                  <a:solidFill>
                    <a:srgbClr val="002060"/>
                  </a:solidFill>
                </a:rPr>
                <a:t>AdS</a:t>
              </a:r>
              <a:r>
                <a:rPr lang="en-US" sz="2000" dirty="0" smtClean="0">
                  <a:solidFill>
                    <a:srgbClr val="002060"/>
                  </a:solidFill>
                </a:rPr>
                <a:t> </a:t>
              </a:r>
              <a:r>
                <a:rPr lang="en-US" sz="2000" dirty="0" err="1" smtClean="0">
                  <a:solidFill>
                    <a:srgbClr val="002060"/>
                  </a:solidFill>
                </a:rPr>
                <a:t>vacua</a:t>
              </a:r>
              <a:endParaRPr lang="en-US" sz="2000" dirty="0">
                <a:solidFill>
                  <a:srgbClr val="002060"/>
                </a:solidFill>
              </a:endParaRPr>
            </a:p>
          </p:txBody>
        </p:sp>
        <p:pic>
          <p:nvPicPr>
            <p:cNvPr id="16" name="Picture 15"/>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540001" y="2747318"/>
              <a:ext cx="2150095" cy="592762"/>
            </a:xfrm>
            <a:prstGeom prst="rect">
              <a:avLst/>
            </a:prstGeom>
          </p:spPr>
        </p:pic>
      </p:grpSp>
      <p:cxnSp>
        <p:nvCxnSpPr>
          <p:cNvPr id="18" name="Straight Connector 17"/>
          <p:cNvCxnSpPr/>
          <p:nvPr/>
        </p:nvCxnSpPr>
        <p:spPr>
          <a:xfrm>
            <a:off x="5292080" y="2604974"/>
            <a:ext cx="0" cy="89603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778164" y="2717780"/>
            <a:ext cx="2703539" cy="594215"/>
          </a:xfrm>
          <a:prstGeom prst="rect">
            <a:avLst/>
          </a:prstGeom>
        </p:spPr>
      </p:pic>
      <p:sp>
        <p:nvSpPr>
          <p:cNvPr id="22" name="TextBox 21"/>
          <p:cNvSpPr txBox="1"/>
          <p:nvPr/>
        </p:nvSpPr>
        <p:spPr>
          <a:xfrm>
            <a:off x="364038" y="3786248"/>
            <a:ext cx="6174126" cy="400110"/>
          </a:xfrm>
          <a:prstGeom prst="rect">
            <a:avLst/>
          </a:prstGeom>
          <a:noFill/>
        </p:spPr>
        <p:txBody>
          <a:bodyPr wrap="none" rtlCol="0">
            <a:spAutoFit/>
          </a:bodyPr>
          <a:lstStyle/>
          <a:p>
            <a:r>
              <a:rPr lang="en-US" sz="2000" dirty="0" smtClean="0">
                <a:solidFill>
                  <a:srgbClr val="C00000"/>
                </a:solidFill>
              </a:rPr>
              <a:t>Interpolating domain wall solution of the flow equations: </a:t>
            </a:r>
            <a:endParaRPr lang="en-US" sz="2000" dirty="0">
              <a:solidFill>
                <a:srgbClr val="C00000"/>
              </a:solidFill>
            </a:endParaRPr>
          </a:p>
        </p:txBody>
      </p:sp>
      <p:pic>
        <p:nvPicPr>
          <p:cNvPr id="28" name="Picture 2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043608" y="4380379"/>
            <a:ext cx="5729018" cy="1155267"/>
          </a:xfrm>
          <a:prstGeom prst="rect">
            <a:avLst/>
          </a:prstGeom>
        </p:spPr>
      </p:pic>
      <p:pic>
        <p:nvPicPr>
          <p:cNvPr id="26" name="Picture 2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125866" y="5678777"/>
            <a:ext cx="7052144" cy="645961"/>
          </a:xfrm>
          <a:prstGeom prst="rect">
            <a:avLst/>
          </a:prstGeom>
        </p:spPr>
      </p:pic>
    </p:spTree>
    <p:extLst>
      <p:ext uri="{BB962C8B-B14F-4D97-AF65-F5344CB8AC3E}">
        <p14:creationId xmlns:p14="http://schemas.microsoft.com/office/powerpoint/2010/main" val="32390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3200" dirty="0" smtClean="0"/>
              <a:t>Profiles of the domain wall</a:t>
            </a:r>
            <a:endParaRPr lang="en-US" sz="3200" dirty="0"/>
          </a:p>
        </p:txBody>
      </p:sp>
      <p:sp>
        <p:nvSpPr>
          <p:cNvPr id="4" name="Slide Number Placeholder 3"/>
          <p:cNvSpPr>
            <a:spLocks noGrp="1"/>
          </p:cNvSpPr>
          <p:nvPr>
            <p:ph type="sldNum" sz="quarter" idx="12"/>
          </p:nvPr>
        </p:nvSpPr>
        <p:spPr/>
        <p:txBody>
          <a:bodyPr/>
          <a:lstStyle/>
          <a:p>
            <a:fld id="{D62DAEFD-D615-41C4-A035-7C378A8B50C2}" type="slidenum">
              <a:rPr lang="en-US" smtClean="0"/>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54417040"/>
              </p:ext>
            </p:extLst>
          </p:nvPr>
        </p:nvGraphicFramePr>
        <p:xfrm>
          <a:off x="323528" y="1268760"/>
          <a:ext cx="3629204" cy="2520280"/>
        </p:xfrm>
        <a:graphic>
          <a:graphicData uri="http://schemas.openxmlformats.org/presentationml/2006/ole">
            <mc:AlternateContent xmlns:mc="http://schemas.openxmlformats.org/markup-compatibility/2006">
              <mc:Choice xmlns:v="urn:schemas-microsoft-com:vml" Requires="v">
                <p:oleObj spid="_x0000_s17542" name="Acrobat Document" r:id="rId4" imgW="7543380" imgH="5238741" progId="AcroExch.Document.7">
                  <p:embed/>
                </p:oleObj>
              </mc:Choice>
              <mc:Fallback>
                <p:oleObj name="Acrobat Document" r:id="rId4" imgW="7543380" imgH="5238741" progId="AcroExch.Document.7">
                  <p:embed/>
                  <p:pic>
                    <p:nvPicPr>
                      <p:cNvPr id="0" name=""/>
                      <p:cNvPicPr/>
                      <p:nvPr/>
                    </p:nvPicPr>
                    <p:blipFill>
                      <a:blip r:embed="rId5"/>
                      <a:stretch>
                        <a:fillRect/>
                      </a:stretch>
                    </p:blipFill>
                    <p:spPr>
                      <a:xfrm>
                        <a:off x="323528" y="1268760"/>
                        <a:ext cx="3629204" cy="25202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02045567"/>
              </p:ext>
            </p:extLst>
          </p:nvPr>
        </p:nvGraphicFramePr>
        <p:xfrm>
          <a:off x="4572000" y="1268760"/>
          <a:ext cx="3860855" cy="2520280"/>
        </p:xfrm>
        <a:graphic>
          <a:graphicData uri="http://schemas.openxmlformats.org/presentationml/2006/ole">
            <mc:AlternateContent xmlns:mc="http://schemas.openxmlformats.org/markup-compatibility/2006">
              <mc:Choice xmlns:v="urn:schemas-microsoft-com:vml" Requires="v">
                <p:oleObj spid="_x0000_s17543" name="Acrobat Document" r:id="rId6" imgW="7543380" imgH="4924099" progId="AcroExch.Document.7">
                  <p:embed/>
                </p:oleObj>
              </mc:Choice>
              <mc:Fallback>
                <p:oleObj name="Acrobat Document" r:id="rId6" imgW="7543380" imgH="4924099" progId="AcroExch.Document.7">
                  <p:embed/>
                  <p:pic>
                    <p:nvPicPr>
                      <p:cNvPr id="0" name=""/>
                      <p:cNvPicPr/>
                      <p:nvPr/>
                    </p:nvPicPr>
                    <p:blipFill>
                      <a:blip r:embed="rId7"/>
                      <a:stretch>
                        <a:fillRect/>
                      </a:stretch>
                    </p:blipFill>
                    <p:spPr>
                      <a:xfrm>
                        <a:off x="4572000" y="1268760"/>
                        <a:ext cx="3860855" cy="252028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72480892"/>
              </p:ext>
            </p:extLst>
          </p:nvPr>
        </p:nvGraphicFramePr>
        <p:xfrm>
          <a:off x="291844" y="4149080"/>
          <a:ext cx="3560076" cy="2472275"/>
        </p:xfrm>
        <a:graphic>
          <a:graphicData uri="http://schemas.openxmlformats.org/presentationml/2006/ole">
            <mc:AlternateContent xmlns:mc="http://schemas.openxmlformats.org/markup-compatibility/2006">
              <mc:Choice xmlns:v="urn:schemas-microsoft-com:vml" Requires="v">
                <p:oleObj spid="_x0000_s17544" name="Acrobat Document" r:id="rId8" imgW="7543380" imgH="5238741" progId="AcroExch.Document.7">
                  <p:embed/>
                </p:oleObj>
              </mc:Choice>
              <mc:Fallback>
                <p:oleObj name="Acrobat Document" r:id="rId8" imgW="7543380" imgH="5238741" progId="AcroExch.Document.7">
                  <p:embed/>
                  <p:pic>
                    <p:nvPicPr>
                      <p:cNvPr id="0" name=""/>
                      <p:cNvPicPr/>
                      <p:nvPr/>
                    </p:nvPicPr>
                    <p:blipFill>
                      <a:blip r:embed="rId9"/>
                      <a:stretch>
                        <a:fillRect/>
                      </a:stretch>
                    </p:blipFill>
                    <p:spPr>
                      <a:xfrm>
                        <a:off x="291844" y="4149080"/>
                        <a:ext cx="3560076" cy="24722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77848835"/>
              </p:ext>
            </p:extLst>
          </p:nvPr>
        </p:nvGraphicFramePr>
        <p:xfrm>
          <a:off x="4716016" y="3933056"/>
          <a:ext cx="3627884" cy="2519364"/>
        </p:xfrm>
        <a:graphic>
          <a:graphicData uri="http://schemas.openxmlformats.org/presentationml/2006/ole">
            <mc:AlternateContent xmlns:mc="http://schemas.openxmlformats.org/markup-compatibility/2006">
              <mc:Choice xmlns:v="urn:schemas-microsoft-com:vml" Requires="v">
                <p:oleObj spid="_x0000_s17545" name="Acrobat Document" r:id="rId10" imgW="7543380" imgH="5238741" progId="AcroExch.Document.7">
                  <p:embed/>
                </p:oleObj>
              </mc:Choice>
              <mc:Fallback>
                <p:oleObj name="Acrobat Document" r:id="rId10" imgW="7543380" imgH="5238741" progId="AcroExch.Document.7">
                  <p:embed/>
                  <p:pic>
                    <p:nvPicPr>
                      <p:cNvPr id="0" name=""/>
                      <p:cNvPicPr/>
                      <p:nvPr/>
                    </p:nvPicPr>
                    <p:blipFill>
                      <a:blip r:embed="rId11"/>
                      <a:stretch>
                        <a:fillRect/>
                      </a:stretch>
                    </p:blipFill>
                    <p:spPr>
                      <a:xfrm>
                        <a:off x="4716016" y="3933056"/>
                        <a:ext cx="3627884" cy="2519364"/>
                      </a:xfrm>
                      <a:prstGeom prst="rect">
                        <a:avLst/>
                      </a:prstGeom>
                    </p:spPr>
                  </p:pic>
                </p:oleObj>
              </mc:Fallback>
            </mc:AlternateContent>
          </a:graphicData>
        </a:graphic>
      </p:graphicFrame>
      <p:pic>
        <p:nvPicPr>
          <p:cNvPr id="10" name="Picture 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2267744" y="1229376"/>
            <a:ext cx="864096" cy="264959"/>
          </a:xfrm>
          <a:prstGeom prst="rect">
            <a:avLst/>
          </a:prstGeom>
        </p:spPr>
      </p:pic>
    </p:spTree>
    <p:extLst>
      <p:ext uri="{BB962C8B-B14F-4D97-AF65-F5344CB8AC3E}">
        <p14:creationId xmlns:p14="http://schemas.microsoft.com/office/powerpoint/2010/main" val="2385323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719"/>
            <a:ext cx="8229600" cy="1143000"/>
          </a:xfrm>
        </p:spPr>
        <p:txBody>
          <a:bodyPr/>
          <a:lstStyle/>
          <a:p>
            <a:r>
              <a:rPr lang="en-US" dirty="0" err="1" smtClean="0"/>
              <a:t>Conclusiion</a:t>
            </a:r>
            <a:endParaRPr lang="en-US" dirty="0"/>
          </a:p>
        </p:txBody>
      </p:sp>
      <p:sp>
        <p:nvSpPr>
          <p:cNvPr id="3" name="Content Placeholder 2"/>
          <p:cNvSpPr>
            <a:spLocks noGrp="1"/>
          </p:cNvSpPr>
          <p:nvPr>
            <p:ph idx="1"/>
          </p:nvPr>
        </p:nvSpPr>
        <p:spPr>
          <a:xfrm>
            <a:off x="0" y="1196752"/>
            <a:ext cx="9144000" cy="4853136"/>
          </a:xfrm>
        </p:spPr>
        <p:txBody>
          <a:bodyPr>
            <a:normAutofit/>
          </a:bodyPr>
          <a:lstStyle/>
          <a:p>
            <a:r>
              <a:rPr lang="en-US" sz="2400" dirty="0" smtClean="0"/>
              <a:t>Three-form gauge fields in D=4 have interesting physical implications:</a:t>
            </a:r>
          </a:p>
          <a:p>
            <a:pPr lvl="1"/>
            <a:r>
              <a:rPr lang="en-US" sz="2000" dirty="0" smtClean="0"/>
              <a:t>Generation of a cosmological constant and its diminishing via nucleation of membrane bubbles</a:t>
            </a:r>
          </a:p>
          <a:p>
            <a:pPr lvl="1"/>
            <a:r>
              <a:rPr lang="en-US" sz="2000" dirty="0" smtClean="0"/>
              <a:t>non-zero </a:t>
            </a:r>
            <a:r>
              <a:rPr lang="en-US" sz="2000" dirty="0" err="1" smtClean="0"/>
              <a:t>vevs</a:t>
            </a:r>
            <a:r>
              <a:rPr lang="en-US" sz="2000" dirty="0" smtClean="0"/>
              <a:t> of four-form fluxes trigger spontaneous symmetry breaking</a:t>
            </a:r>
            <a:endParaRPr lang="en-US" sz="2400" dirty="0" smtClean="0"/>
          </a:p>
          <a:p>
            <a:r>
              <a:rPr lang="en-US" sz="2400" dirty="0" smtClean="0"/>
              <a:t>String Theory compactifications provide plenty of such fields in effective matter-coupled D=4 supergravities where they play the role of auxiliary fields of special chiral </a:t>
            </a:r>
            <a:r>
              <a:rPr lang="en-US" sz="2400" dirty="0" err="1" smtClean="0"/>
              <a:t>supermultiplets</a:t>
            </a:r>
            <a:endParaRPr lang="en-US" sz="2400" dirty="0" smtClean="0"/>
          </a:p>
          <a:p>
            <a:r>
              <a:rPr lang="en-US" sz="2400" dirty="0" smtClean="0"/>
              <a:t>We have constructed manifestly supersymmetric action describing the effective </a:t>
            </a:r>
            <a:r>
              <a:rPr lang="en-US" sz="2400" dirty="0" smtClean="0"/>
              <a:t>N=1 4d </a:t>
            </a:r>
            <a:r>
              <a:rPr lang="en-US" sz="2400" dirty="0" smtClean="0"/>
              <a:t>theory of type IIA string compactifications with RR </a:t>
            </a:r>
            <a:r>
              <a:rPr lang="en-US" sz="2400" dirty="0" smtClean="0"/>
              <a:t>fluxes, coupled </a:t>
            </a:r>
            <a:r>
              <a:rPr lang="en-US" sz="2400" dirty="0" smtClean="0"/>
              <a:t>it to a kappa-symmetric </a:t>
            </a:r>
            <a:r>
              <a:rPr lang="en-US" sz="2400" dirty="0" err="1" smtClean="0"/>
              <a:t>supermembrane</a:t>
            </a:r>
            <a:r>
              <a:rPr lang="en-US" sz="2400" dirty="0" smtClean="0"/>
              <a:t> and find new analytic ½-BPS domain wall solutions in this system.</a:t>
            </a:r>
            <a:endParaRPr lang="en-US" sz="2400" dirty="0" smtClean="0"/>
          </a:p>
        </p:txBody>
      </p:sp>
      <p:sp>
        <p:nvSpPr>
          <p:cNvPr id="4" name="Slide Number Placeholder 3"/>
          <p:cNvSpPr>
            <a:spLocks noGrp="1"/>
          </p:cNvSpPr>
          <p:nvPr>
            <p:ph type="sldNum" sz="quarter" idx="12"/>
          </p:nvPr>
        </p:nvSpPr>
        <p:spPr/>
        <p:txBody>
          <a:bodyPr/>
          <a:lstStyle/>
          <a:p>
            <a:fld id="{D62DAEFD-D615-41C4-A035-7C378A8B50C2}" type="slidenum">
              <a:rPr lang="en-US" smtClean="0"/>
              <a:t>18</a:t>
            </a:fld>
            <a:endParaRPr lang="en-US"/>
          </a:p>
        </p:txBody>
      </p:sp>
    </p:spTree>
    <p:extLst>
      <p:ext uri="{BB962C8B-B14F-4D97-AF65-F5344CB8AC3E}">
        <p14:creationId xmlns:p14="http://schemas.microsoft.com/office/powerpoint/2010/main" val="34754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a:t>
            </a:r>
            <a:endParaRPr lang="en-US" dirty="0"/>
          </a:p>
        </p:txBody>
      </p:sp>
      <p:sp>
        <p:nvSpPr>
          <p:cNvPr id="3" name="Content Placeholder 2"/>
          <p:cNvSpPr>
            <a:spLocks noGrp="1"/>
          </p:cNvSpPr>
          <p:nvPr>
            <p:ph idx="1"/>
          </p:nvPr>
        </p:nvSpPr>
        <p:spPr>
          <a:xfrm>
            <a:off x="467544" y="1412776"/>
            <a:ext cx="8229600" cy="4525963"/>
          </a:xfrm>
        </p:spPr>
        <p:txBody>
          <a:bodyPr/>
          <a:lstStyle/>
          <a:p>
            <a:r>
              <a:rPr lang="en-US" sz="2400" dirty="0"/>
              <a:t>To </a:t>
            </a:r>
            <a:r>
              <a:rPr lang="en-US" sz="2400" dirty="0" smtClean="0"/>
              <a:t>extend </a:t>
            </a:r>
            <a:r>
              <a:rPr lang="en-US" sz="2400" dirty="0"/>
              <a:t>this </a:t>
            </a:r>
            <a:r>
              <a:rPr lang="en-US" sz="2400" dirty="0" smtClean="0"/>
              <a:t>3-form supergravity construction to </a:t>
            </a:r>
            <a:r>
              <a:rPr lang="en-US" sz="2400" dirty="0"/>
              <a:t>phenomenologically more </a:t>
            </a:r>
            <a:r>
              <a:rPr lang="en-US" sz="2400" dirty="0" smtClean="0"/>
              <a:t>relevant </a:t>
            </a:r>
            <a:r>
              <a:rPr lang="en-US" sz="2400" dirty="0"/>
              <a:t>compactification setups in type IIA and IIB theories which include</a:t>
            </a:r>
          </a:p>
          <a:p>
            <a:pPr lvl="1"/>
            <a:r>
              <a:rPr lang="en-US" sz="2000" dirty="0"/>
              <a:t>the NS-NS fluxes</a:t>
            </a:r>
          </a:p>
          <a:p>
            <a:pPr lvl="1"/>
            <a:r>
              <a:rPr lang="en-US" sz="2000" dirty="0"/>
              <a:t>D-branes (which are required for introducing a gauge field </a:t>
            </a:r>
            <a:r>
              <a:rPr lang="en-US" sz="2000" dirty="0" smtClean="0"/>
              <a:t>sector)</a:t>
            </a:r>
            <a:endParaRPr lang="en-US" sz="2000" dirty="0"/>
          </a:p>
          <a:p>
            <a:r>
              <a:rPr lang="en-US" sz="2400" dirty="0" smtClean="0"/>
              <a:t>To further study phenomenological and cosmological implications of these models within the lines of </a:t>
            </a:r>
            <a:r>
              <a:rPr lang="en-US" sz="2400" i="1" dirty="0" err="1">
                <a:solidFill>
                  <a:srgbClr val="002060"/>
                </a:solidFill>
              </a:rPr>
              <a:t>Bousso</a:t>
            </a:r>
            <a:r>
              <a:rPr lang="en-US" sz="2400" i="1" dirty="0">
                <a:solidFill>
                  <a:srgbClr val="002060"/>
                </a:solidFill>
              </a:rPr>
              <a:t> &amp; </a:t>
            </a:r>
            <a:r>
              <a:rPr lang="en-US" sz="2400" i="1" dirty="0" err="1">
                <a:solidFill>
                  <a:srgbClr val="002060"/>
                </a:solidFill>
              </a:rPr>
              <a:t>Polchinski</a:t>
            </a:r>
            <a:r>
              <a:rPr lang="en-US" sz="2400" i="1" dirty="0">
                <a:solidFill>
                  <a:srgbClr val="002060"/>
                </a:solidFill>
              </a:rPr>
              <a:t> ’00, </a:t>
            </a:r>
            <a:r>
              <a:rPr lang="en-US" sz="2400" i="1" dirty="0" err="1">
                <a:solidFill>
                  <a:srgbClr val="002060"/>
                </a:solidFill>
              </a:rPr>
              <a:t>Kaloper</a:t>
            </a:r>
            <a:r>
              <a:rPr lang="en-US" sz="2400" i="1" dirty="0">
                <a:solidFill>
                  <a:srgbClr val="002060"/>
                </a:solidFill>
              </a:rPr>
              <a:t> &amp; </a:t>
            </a:r>
            <a:r>
              <a:rPr lang="en-US" sz="2400" i="1" dirty="0" err="1">
                <a:solidFill>
                  <a:srgbClr val="002060"/>
                </a:solidFill>
              </a:rPr>
              <a:t>Sorbo</a:t>
            </a:r>
            <a:r>
              <a:rPr lang="en-US" sz="2400" i="1" dirty="0">
                <a:solidFill>
                  <a:srgbClr val="002060"/>
                </a:solidFill>
              </a:rPr>
              <a:t> </a:t>
            </a:r>
            <a:r>
              <a:rPr lang="en-US" sz="2400" i="1" dirty="0" smtClean="0">
                <a:solidFill>
                  <a:srgbClr val="002060"/>
                </a:solidFill>
              </a:rPr>
              <a:t>’08,…,</a:t>
            </a:r>
            <a:r>
              <a:rPr lang="en-US" sz="2400" i="1" dirty="0" smtClean="0">
                <a:solidFill>
                  <a:srgbClr val="898989"/>
                </a:solidFill>
              </a:rPr>
              <a:t> </a:t>
            </a:r>
            <a:r>
              <a:rPr lang="en-US" sz="2400" i="1" dirty="0" err="1" smtClean="0">
                <a:solidFill>
                  <a:srgbClr val="002060"/>
                </a:solidFill>
              </a:rPr>
              <a:t>Bielleman</a:t>
            </a:r>
            <a:r>
              <a:rPr lang="en-US" sz="2400" i="1" dirty="0">
                <a:solidFill>
                  <a:srgbClr val="002060"/>
                </a:solidFill>
              </a:rPr>
              <a:t>, Ibanez </a:t>
            </a:r>
            <a:r>
              <a:rPr lang="it-IT" sz="2400" i="1" dirty="0">
                <a:solidFill>
                  <a:srgbClr val="002060"/>
                </a:solidFill>
              </a:rPr>
              <a:t>&amp; </a:t>
            </a:r>
            <a:r>
              <a:rPr lang="it-IT" sz="2400" i="1" dirty="0" err="1">
                <a:solidFill>
                  <a:srgbClr val="002060"/>
                </a:solidFill>
              </a:rPr>
              <a:t>Valenzuela</a:t>
            </a:r>
            <a:r>
              <a:rPr lang="it-IT" sz="2400" i="1" dirty="0">
                <a:solidFill>
                  <a:srgbClr val="002060"/>
                </a:solidFill>
              </a:rPr>
              <a:t> </a:t>
            </a:r>
            <a:r>
              <a:rPr lang="it-IT" sz="2400" i="1" dirty="0" smtClean="0">
                <a:solidFill>
                  <a:srgbClr val="002060"/>
                </a:solidFill>
              </a:rPr>
              <a:t>’15, Carta</a:t>
            </a:r>
            <a:r>
              <a:rPr lang="it-IT" sz="2400" i="1" dirty="0">
                <a:solidFill>
                  <a:srgbClr val="002060"/>
                </a:solidFill>
              </a:rPr>
              <a:t>, </a:t>
            </a:r>
            <a:r>
              <a:rPr lang="it-IT" sz="2400" i="1" dirty="0" err="1" smtClean="0">
                <a:solidFill>
                  <a:srgbClr val="002060"/>
                </a:solidFill>
              </a:rPr>
              <a:t>Marchesano</a:t>
            </a:r>
            <a:r>
              <a:rPr lang="it-IT" sz="2400" i="1" dirty="0">
                <a:solidFill>
                  <a:srgbClr val="002060"/>
                </a:solidFill>
              </a:rPr>
              <a:t>, </a:t>
            </a:r>
            <a:r>
              <a:rPr lang="it-IT" sz="2400" i="1" dirty="0" err="1" smtClean="0">
                <a:solidFill>
                  <a:srgbClr val="002060"/>
                </a:solidFill>
              </a:rPr>
              <a:t>Staessens</a:t>
            </a:r>
            <a:r>
              <a:rPr lang="it-IT" sz="2400" i="1" dirty="0" smtClean="0">
                <a:solidFill>
                  <a:srgbClr val="002060"/>
                </a:solidFill>
              </a:rPr>
              <a:t> &amp; Zoccarato ’16,…</a:t>
            </a:r>
            <a:endParaRPr lang="en-US" sz="2400" i="1" dirty="0">
              <a:solidFill>
                <a:srgbClr val="002060"/>
              </a:solidFill>
            </a:endParaRPr>
          </a:p>
          <a:p>
            <a:endParaRPr lang="en-US" dirty="0"/>
          </a:p>
        </p:txBody>
      </p:sp>
      <p:sp>
        <p:nvSpPr>
          <p:cNvPr id="4" name="Slide Number Placeholder 3"/>
          <p:cNvSpPr>
            <a:spLocks noGrp="1"/>
          </p:cNvSpPr>
          <p:nvPr>
            <p:ph type="sldNum" sz="quarter" idx="12"/>
          </p:nvPr>
        </p:nvSpPr>
        <p:spPr/>
        <p:txBody>
          <a:bodyPr/>
          <a:lstStyle/>
          <a:p>
            <a:fld id="{D62DAEFD-D615-41C4-A035-7C378A8B50C2}" type="slidenum">
              <a:rPr lang="en-US" smtClean="0"/>
              <a:t>19</a:t>
            </a:fld>
            <a:endParaRPr lang="en-US"/>
          </a:p>
        </p:txBody>
      </p:sp>
    </p:spTree>
    <p:extLst>
      <p:ext uri="{BB962C8B-B14F-4D97-AF65-F5344CB8AC3E}">
        <p14:creationId xmlns:p14="http://schemas.microsoft.com/office/powerpoint/2010/main" val="202425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and motivation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908720"/>
                <a:ext cx="9036496" cy="5616624"/>
              </a:xfrm>
            </p:spPr>
            <p:txBody>
              <a:bodyPr>
                <a:normAutofit fontScale="62500" lnSpcReduction="20000"/>
              </a:bodyPr>
              <a:lstStyle/>
              <a:p>
                <a:pPr marL="0" indent="0">
                  <a:buNone/>
                </a:pPr>
                <a:endParaRPr lang="en-US" dirty="0" smtClean="0"/>
              </a:p>
              <a:p>
                <a:pPr marL="0" indent="0">
                  <a:buNone/>
                </a:pPr>
                <a:endParaRPr lang="en-US" sz="1300" dirty="0"/>
              </a:p>
              <a:p>
                <a:r>
                  <a:rPr lang="en-US" dirty="0" smtClean="0"/>
                  <a:t>3-form gauge fields </a:t>
                </a:r>
                <a14:m>
                  <m:oMath xmlns:m="http://schemas.openxmlformats.org/officeDocument/2006/math">
                    <m:sSub>
                      <m:sSubPr>
                        <m:ctrlPr>
                          <a:rPr lang="en-US" i="1" smtClean="0">
                            <a:latin typeface="Cambria Math"/>
                          </a:rPr>
                        </m:ctrlPr>
                      </m:sSubPr>
                      <m:e>
                        <m:r>
                          <a:rPr lang="it-IT" b="0" i="1" smtClean="0">
                            <a:latin typeface="Cambria Math"/>
                          </a:rPr>
                          <m:t>𝐴</m:t>
                        </m:r>
                      </m:e>
                      <m:sub>
                        <m:r>
                          <a:rPr lang="it-IT" b="0" i="1" smtClean="0">
                            <a:latin typeface="Cambria Math"/>
                          </a:rPr>
                          <m:t>3</m:t>
                        </m:r>
                      </m:sub>
                    </m:sSub>
                  </m:oMath>
                </a14:m>
                <a:r>
                  <a:rPr lang="en-US" dirty="0" smtClean="0"/>
                  <a:t> in D=4 do not carry local dynamical degrees of freedoms. On-shell values of their 4-form field strengths </a:t>
                </a:r>
                <a14:m>
                  <m:oMath xmlns:m="http://schemas.openxmlformats.org/officeDocument/2006/math">
                    <m:sSub>
                      <m:sSubPr>
                        <m:ctrlPr>
                          <a:rPr lang="en-US" i="1" smtClean="0">
                            <a:latin typeface="Cambria Math"/>
                          </a:rPr>
                        </m:ctrlPr>
                      </m:sSubPr>
                      <m:e>
                        <m:r>
                          <a:rPr lang="it-IT" b="0" i="1" smtClean="0">
                            <a:latin typeface="Cambria Math"/>
                          </a:rPr>
                          <m:t>𝐹</m:t>
                        </m:r>
                      </m:e>
                      <m:sub>
                        <m:r>
                          <a:rPr lang="it-IT" b="0" i="1" smtClean="0">
                            <a:latin typeface="Cambria Math"/>
                          </a:rPr>
                          <m:t>4</m:t>
                        </m:r>
                      </m:sub>
                    </m:sSub>
                  </m:oMath>
                </a14:m>
                <a:r>
                  <a:rPr lang="en-US" dirty="0" smtClean="0"/>
                  <a:t>=d</a:t>
                </a:r>
                <a14:m>
                  <m:oMath xmlns:m="http://schemas.openxmlformats.org/officeDocument/2006/math">
                    <m:sSub>
                      <m:sSubPr>
                        <m:ctrlPr>
                          <a:rPr lang="en-US" i="1" smtClean="0">
                            <a:latin typeface="Cambria Math"/>
                          </a:rPr>
                        </m:ctrlPr>
                      </m:sSubPr>
                      <m:e>
                        <m:r>
                          <a:rPr lang="it-IT" b="0" i="1" smtClean="0">
                            <a:latin typeface="Cambria Math"/>
                          </a:rPr>
                          <m:t>𝐴</m:t>
                        </m:r>
                      </m:e>
                      <m:sub>
                        <m:r>
                          <a:rPr lang="it-IT" b="0" i="1" smtClean="0">
                            <a:latin typeface="Cambria Math"/>
                          </a:rPr>
                          <m:t>3</m:t>
                        </m:r>
                      </m:sub>
                    </m:sSub>
                  </m:oMath>
                </a14:m>
                <a:r>
                  <a:rPr lang="en-US" dirty="0" smtClean="0"/>
                  <a:t> are constant.</a:t>
                </a:r>
              </a:p>
              <a:p>
                <a:endParaRPr lang="en-US" sz="1300" dirty="0" smtClean="0">
                  <a:solidFill>
                    <a:srgbClr val="C00000"/>
                  </a:solidFill>
                </a:endParaRPr>
              </a:p>
              <a:p>
                <a:r>
                  <a:rPr lang="en-US" dirty="0" smtClean="0">
                    <a:solidFill>
                      <a:srgbClr val="C00000"/>
                    </a:solidFill>
                    <a:effectLst>
                      <a:outerShdw blurRad="38100" dist="38100" dir="2700000" algn="tl">
                        <a:srgbClr val="000000">
                          <a:alpha val="43137"/>
                        </a:srgbClr>
                      </a:outerShdw>
                    </a:effectLst>
                  </a:rPr>
                  <a:t>A cosmologically attractive feature of these fields is two fold:  </a:t>
                </a:r>
              </a:p>
              <a:p>
                <a:pPr lvl="1"/>
                <a:r>
                  <a:rPr lang="en-US" dirty="0" smtClean="0"/>
                  <a:t>On the one hand, when coupled to gravity, </a:t>
                </a:r>
                <a14:m>
                  <m:oMath xmlns:m="http://schemas.openxmlformats.org/officeDocument/2006/math">
                    <m:sSub>
                      <m:sSubPr>
                        <m:ctrlPr>
                          <a:rPr lang="en-US" i="1" smtClean="0">
                            <a:latin typeface="Cambria Math"/>
                          </a:rPr>
                        </m:ctrlPr>
                      </m:sSubPr>
                      <m:e>
                        <m:r>
                          <a:rPr lang="it-IT" b="0" i="1" smtClean="0">
                            <a:latin typeface="Cambria Math"/>
                          </a:rPr>
                          <m:t>𝐹</m:t>
                        </m:r>
                      </m:e>
                      <m:sub>
                        <m:r>
                          <a:rPr lang="it-IT" b="0" i="1" smtClean="0">
                            <a:latin typeface="Cambria Math"/>
                          </a:rPr>
                          <m:t>4</m:t>
                        </m:r>
                      </m:sub>
                    </m:sSub>
                  </m:oMath>
                </a14:m>
                <a:r>
                  <a:rPr lang="en-US" dirty="0" smtClean="0"/>
                  <a:t> induce </a:t>
                </a:r>
                <a:r>
                  <a:rPr lang="en-US" i="1" dirty="0" smtClean="0"/>
                  <a:t>dynamically</a:t>
                </a:r>
                <a:r>
                  <a:rPr lang="en-US" dirty="0" smtClean="0"/>
                  <a:t> a contribution to the cosmological constant </a:t>
                </a:r>
                <a:r>
                  <a:rPr lang="en-US" i="1" dirty="0" smtClean="0">
                    <a:solidFill>
                      <a:srgbClr val="898989"/>
                    </a:solidFill>
                  </a:rPr>
                  <a:t>(</a:t>
                </a:r>
                <a:r>
                  <a:rPr lang="nl-NL" i="1" dirty="0">
                    <a:solidFill>
                      <a:srgbClr val="898989"/>
                    </a:solidFill>
                  </a:rPr>
                  <a:t>Duff </a:t>
                </a:r>
                <a:r>
                  <a:rPr lang="nl-NL" i="1" dirty="0" smtClean="0">
                    <a:solidFill>
                      <a:srgbClr val="898989"/>
                    </a:solidFill>
                  </a:rPr>
                  <a:t>&amp; van Nieuwenhuizen; </a:t>
                </a:r>
                <a:r>
                  <a:rPr lang="en-US" i="1" dirty="0" err="1" smtClean="0">
                    <a:solidFill>
                      <a:srgbClr val="898989"/>
                    </a:solidFill>
                  </a:rPr>
                  <a:t>Aurilia</a:t>
                </a:r>
                <a:r>
                  <a:rPr lang="en-US" i="1" dirty="0">
                    <a:solidFill>
                      <a:srgbClr val="898989"/>
                    </a:solidFill>
                  </a:rPr>
                  <a:t>, </a:t>
                </a:r>
                <a:r>
                  <a:rPr lang="en-US" i="1" dirty="0" smtClean="0">
                    <a:solidFill>
                      <a:srgbClr val="898989"/>
                    </a:solidFill>
                  </a:rPr>
                  <a:t>Nicolai &amp; Townsend ’80, Hawking `84,</a:t>
                </a:r>
                <a:r>
                  <a:rPr lang="it-IT" i="1" dirty="0" smtClean="0">
                    <a:solidFill>
                      <a:srgbClr val="898989"/>
                    </a:solidFill>
                  </a:rPr>
                  <a:t>…</a:t>
                </a:r>
                <a:r>
                  <a:rPr lang="en-US" i="1" dirty="0" smtClean="0">
                    <a:solidFill>
                      <a:srgbClr val="898989"/>
                    </a:solidFill>
                  </a:rPr>
                  <a:t>)</a:t>
                </a:r>
                <a:endParaRPr lang="en-US" sz="1600" i="1" dirty="0" smtClean="0">
                  <a:solidFill>
                    <a:srgbClr val="898989"/>
                  </a:solidFill>
                </a:endParaRPr>
              </a:p>
              <a:p>
                <a:pPr lvl="1"/>
                <a:r>
                  <a:rPr lang="en-US" dirty="0" smtClean="0"/>
                  <a:t>On the other hand, </a:t>
                </a:r>
                <a:r>
                  <a:rPr lang="en-US" dirty="0"/>
                  <a:t>w</a:t>
                </a:r>
                <a:r>
                  <a:rPr lang="en-US" dirty="0" smtClean="0"/>
                  <a:t>hen coupled to membranes, </a:t>
                </a:r>
                <a14:m>
                  <m:oMath xmlns:m="http://schemas.openxmlformats.org/officeDocument/2006/math">
                    <m:sSub>
                      <m:sSubPr>
                        <m:ctrlPr>
                          <a:rPr lang="en-US" i="1" smtClean="0">
                            <a:latin typeface="Cambria Math"/>
                          </a:rPr>
                        </m:ctrlPr>
                      </m:sSubPr>
                      <m:e>
                        <m:r>
                          <a:rPr lang="it-IT" b="0" i="1" smtClean="0">
                            <a:latin typeface="Cambria Math"/>
                          </a:rPr>
                          <m:t>𝐴</m:t>
                        </m:r>
                      </m:e>
                      <m:sub>
                        <m:r>
                          <a:rPr lang="it-IT" b="0" i="1" smtClean="0">
                            <a:latin typeface="Cambria Math"/>
                          </a:rPr>
                          <m:t>3</m:t>
                        </m:r>
                      </m:sub>
                    </m:sSub>
                  </m:oMath>
                </a14:m>
                <a:r>
                  <a:rPr lang="en-US" i="1" dirty="0" smtClean="0"/>
                  <a:t> </a:t>
                </a:r>
                <a:r>
                  <a:rPr lang="en-US" dirty="0" smtClean="0"/>
                  <a:t>provide a mechanism for neutralizing the cosmological  constant via membrane nucleation </a:t>
                </a:r>
                <a:r>
                  <a:rPr lang="en-US" i="1" dirty="0" smtClean="0">
                    <a:solidFill>
                      <a:srgbClr val="898989"/>
                    </a:solidFill>
                  </a:rPr>
                  <a:t>(Brown &amp; </a:t>
                </a:r>
                <a:r>
                  <a:rPr lang="en-US" i="1" dirty="0" err="1" smtClean="0">
                    <a:solidFill>
                      <a:srgbClr val="898989"/>
                    </a:solidFill>
                  </a:rPr>
                  <a:t>Teitelboim</a:t>
                </a:r>
                <a:r>
                  <a:rPr lang="en-US" i="1" dirty="0" smtClean="0">
                    <a:solidFill>
                      <a:srgbClr val="898989"/>
                    </a:solidFill>
                  </a:rPr>
                  <a:t> ’87)</a:t>
                </a:r>
              </a:p>
              <a:p>
                <a:endParaRPr lang="en-US" sz="1300" i="1" dirty="0" smtClean="0">
                  <a:solidFill>
                    <a:srgbClr val="898989"/>
                  </a:solidFill>
                </a:endParaRPr>
              </a:p>
              <a:p>
                <a:r>
                  <a:rPr lang="en-US" dirty="0" smtClean="0"/>
                  <a:t>Some models of inflation involve </a:t>
                </a:r>
                <a14:m>
                  <m:oMath xmlns:m="http://schemas.openxmlformats.org/officeDocument/2006/math">
                    <m:sSub>
                      <m:sSubPr>
                        <m:ctrlPr>
                          <a:rPr lang="en-US" i="1" smtClean="0">
                            <a:latin typeface="Cambria Math"/>
                          </a:rPr>
                        </m:ctrlPr>
                      </m:sSubPr>
                      <m:e>
                        <m:r>
                          <a:rPr lang="it-IT" b="0" i="1" smtClean="0">
                            <a:latin typeface="Cambria Math"/>
                          </a:rPr>
                          <m:t>𝐴</m:t>
                        </m:r>
                      </m:e>
                      <m:sub>
                        <m:r>
                          <a:rPr lang="it-IT" b="0" i="1" smtClean="0">
                            <a:latin typeface="Cambria Math"/>
                          </a:rPr>
                          <m:t>3</m:t>
                        </m:r>
                      </m:sub>
                    </m:sSub>
                  </m:oMath>
                </a14:m>
                <a:r>
                  <a:rPr lang="en-US" dirty="0" smtClean="0"/>
                  <a:t> coupled to an </a:t>
                </a:r>
                <a:r>
                  <a:rPr lang="en-US" dirty="0" err="1" smtClean="0"/>
                  <a:t>inflaton</a:t>
                </a:r>
                <a:r>
                  <a:rPr lang="en-US" dirty="0" smtClean="0"/>
                  <a:t> field  </a:t>
                </a:r>
                <a:r>
                  <a:rPr lang="en-US" i="1" dirty="0" smtClean="0">
                    <a:solidFill>
                      <a:srgbClr val="898989"/>
                    </a:solidFill>
                  </a:rPr>
                  <a:t>(e.g. </a:t>
                </a:r>
                <a:r>
                  <a:rPr lang="en-US" i="1" dirty="0" err="1" smtClean="0">
                    <a:solidFill>
                      <a:srgbClr val="898989"/>
                    </a:solidFill>
                  </a:rPr>
                  <a:t>Bousso</a:t>
                </a:r>
                <a:r>
                  <a:rPr lang="en-US" i="1" dirty="0" smtClean="0">
                    <a:solidFill>
                      <a:srgbClr val="898989"/>
                    </a:solidFill>
                  </a:rPr>
                  <a:t> &amp; </a:t>
                </a:r>
                <a:r>
                  <a:rPr lang="en-US" i="1" dirty="0" err="1" smtClean="0">
                    <a:solidFill>
                      <a:srgbClr val="898989"/>
                    </a:solidFill>
                  </a:rPr>
                  <a:t>Polchinski</a:t>
                </a:r>
                <a:r>
                  <a:rPr lang="en-US" i="1" dirty="0" smtClean="0">
                    <a:solidFill>
                      <a:srgbClr val="898989"/>
                    </a:solidFill>
                  </a:rPr>
                  <a:t> ’00, </a:t>
                </a:r>
                <a:r>
                  <a:rPr lang="en-US" i="1" dirty="0" err="1" smtClean="0">
                    <a:solidFill>
                      <a:srgbClr val="898989"/>
                    </a:solidFill>
                  </a:rPr>
                  <a:t>Kaloper</a:t>
                </a:r>
                <a:r>
                  <a:rPr lang="en-US" i="1" dirty="0" smtClean="0">
                    <a:solidFill>
                      <a:srgbClr val="898989"/>
                    </a:solidFill>
                  </a:rPr>
                  <a:t> &amp; </a:t>
                </a:r>
                <a:r>
                  <a:rPr lang="en-US" i="1" dirty="0" err="1" smtClean="0">
                    <a:solidFill>
                      <a:srgbClr val="898989"/>
                    </a:solidFill>
                  </a:rPr>
                  <a:t>Sorbo</a:t>
                </a:r>
                <a:r>
                  <a:rPr lang="en-US" i="1" dirty="0" smtClean="0">
                    <a:solidFill>
                      <a:srgbClr val="898989"/>
                    </a:solidFill>
                  </a:rPr>
                  <a:t> </a:t>
                </a:r>
                <a:r>
                  <a:rPr lang="en-US" i="1" dirty="0" smtClean="0">
                    <a:solidFill>
                      <a:srgbClr val="898989"/>
                    </a:solidFill>
                  </a:rPr>
                  <a:t>’08,…)</a:t>
                </a:r>
                <a:endParaRPr lang="en-US" i="1" dirty="0" smtClean="0">
                  <a:solidFill>
                    <a:srgbClr val="898989"/>
                  </a:solidFill>
                </a:endParaRPr>
              </a:p>
              <a:p>
                <a:endParaRPr lang="en-US" sz="1300" i="1" dirty="0" smtClean="0">
                  <a:solidFill>
                    <a:srgbClr val="898989"/>
                  </a:solidFill>
                </a:endParaRPr>
              </a:p>
              <a:p>
                <a14:m>
                  <m:oMath xmlns:m="http://schemas.openxmlformats.org/officeDocument/2006/math">
                    <m:sSub>
                      <m:sSubPr>
                        <m:ctrlPr>
                          <a:rPr lang="en-US" i="1" smtClean="0">
                            <a:latin typeface="Cambria Math"/>
                          </a:rPr>
                        </m:ctrlPr>
                      </m:sSubPr>
                      <m:e>
                        <m:r>
                          <a:rPr lang="it-IT" b="0" i="1" smtClean="0">
                            <a:latin typeface="Cambria Math"/>
                          </a:rPr>
                          <m:t>𝐴</m:t>
                        </m:r>
                      </m:e>
                      <m:sub>
                        <m:r>
                          <a:rPr lang="it-IT" b="0" i="1" smtClean="0">
                            <a:latin typeface="Cambria Math"/>
                          </a:rPr>
                          <m:t>3</m:t>
                        </m:r>
                      </m:sub>
                    </m:sSub>
                  </m:oMath>
                </a14:m>
                <a:r>
                  <a:rPr lang="en-US" dirty="0" smtClean="0"/>
                  <a:t> provide a mechanism for resolution of strong CP violation problem (</a:t>
                </a:r>
                <a:r>
                  <a:rPr lang="en-US" i="1" dirty="0" err="1" smtClean="0">
                    <a:solidFill>
                      <a:srgbClr val="002060"/>
                    </a:solidFill>
                  </a:rPr>
                  <a:t>Dvali</a:t>
                </a:r>
                <a:r>
                  <a:rPr lang="en-US" i="1" dirty="0" smtClean="0">
                    <a:solidFill>
                      <a:srgbClr val="002060"/>
                    </a:solidFill>
                  </a:rPr>
                  <a:t> ’05</a:t>
                </a:r>
                <a:r>
                  <a:rPr lang="en-US" dirty="0" smtClean="0"/>
                  <a:t>)</a:t>
                </a:r>
              </a:p>
              <a:p>
                <a:endParaRPr lang="en-US" sz="1300" dirty="0" smtClean="0"/>
              </a:p>
              <a:p>
                <a:r>
                  <a:rPr lang="en-US" dirty="0" smtClean="0"/>
                  <a:t>In supersymmetric theories  </a:t>
                </a:r>
                <a14:m>
                  <m:oMath xmlns:m="http://schemas.openxmlformats.org/officeDocument/2006/math">
                    <m:sSub>
                      <m:sSubPr>
                        <m:ctrlPr>
                          <a:rPr lang="en-US" i="1" smtClean="0">
                            <a:latin typeface="Cambria Math"/>
                          </a:rPr>
                        </m:ctrlPr>
                      </m:sSubPr>
                      <m:e>
                        <m:r>
                          <a:rPr lang="it-IT" b="0" i="1" smtClean="0">
                            <a:latin typeface="Cambria Math"/>
                          </a:rPr>
                          <m:t>𝐴</m:t>
                        </m:r>
                      </m:e>
                      <m:sub>
                        <m:r>
                          <a:rPr lang="it-IT" b="0" i="1" smtClean="0">
                            <a:latin typeface="Cambria Math"/>
                          </a:rPr>
                          <m:t>3</m:t>
                        </m:r>
                      </m:sub>
                    </m:sSub>
                  </m:oMath>
                </a14:m>
                <a:r>
                  <a:rPr lang="en-US" i="1" dirty="0" smtClean="0"/>
                  <a:t> </a:t>
                </a:r>
                <a:r>
                  <a:rPr lang="en-US" dirty="0" smtClean="0"/>
                  <a:t>induce spontaneous supersymmetry breaking.</a:t>
                </a:r>
              </a:p>
              <a:p>
                <a:endParaRPr lang="en-US" sz="1300" dirty="0"/>
              </a:p>
              <a:p>
                <a:r>
                  <a:rPr lang="en-US" dirty="0" smtClean="0"/>
                  <a:t>Plenty of these fields appear in 4d upon type-II string compactifications on </a:t>
                </a:r>
                <a:r>
                  <a:rPr lang="en-US" dirty="0" err="1" smtClean="0"/>
                  <a:t>Calabi-Yau</a:t>
                </a:r>
                <a:r>
                  <a:rPr lang="en-US" dirty="0" smtClean="0"/>
                  <a:t> manifolds with fluxes and can realize the above physical scenarios.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908720"/>
                <a:ext cx="9036496" cy="5616624"/>
              </a:xfrm>
              <a:blipFill rotWithShape="1">
                <a:blip r:embed="rId3"/>
                <a:stretch>
                  <a:fillRect l="-607" r="-33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2DAEFD-D615-41C4-A035-7C378A8B50C2}" type="slidenum">
              <a:rPr lang="en-US" smtClean="0"/>
              <a:t>2</a:t>
            </a:fld>
            <a:endParaRPr lang="en-US"/>
          </a:p>
        </p:txBody>
      </p:sp>
    </p:spTree>
    <p:extLst>
      <p:ext uri="{BB962C8B-B14F-4D97-AF65-F5344CB8AC3E}">
        <p14:creationId xmlns:p14="http://schemas.microsoft.com/office/powerpoint/2010/main" val="345604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158"/>
            <a:ext cx="8964488" cy="1143000"/>
          </a:xfrm>
        </p:spPr>
        <p:txBody>
          <a:bodyPr>
            <a:noAutofit/>
          </a:bodyPr>
          <a:lstStyle/>
          <a:p>
            <a:r>
              <a:rPr lang="it-IT" sz="2800" dirty="0" smtClean="0">
                <a:effectLst>
                  <a:outerShdw blurRad="38100" dist="38100" dir="2700000" algn="tl">
                    <a:srgbClr val="000000">
                      <a:alpha val="43137"/>
                    </a:srgbClr>
                  </a:outerShdw>
                </a:effectLst>
              </a:rPr>
              <a:t>Three-</a:t>
            </a:r>
            <a:r>
              <a:rPr lang="it-IT" sz="2800" dirty="0" err="1" smtClean="0">
                <a:effectLst>
                  <a:outerShdw blurRad="38100" dist="38100" dir="2700000" algn="tl">
                    <a:srgbClr val="000000">
                      <a:alpha val="43137"/>
                    </a:srgbClr>
                  </a:outerShdw>
                </a:effectLst>
              </a:rPr>
              <a:t>form</a:t>
            </a:r>
            <a:r>
              <a:rPr lang="it-IT" sz="2800" dirty="0" smtClean="0">
                <a:effectLst>
                  <a:outerShdw blurRad="38100" dist="38100" dir="2700000" algn="tl">
                    <a:srgbClr val="000000">
                      <a:alpha val="43137"/>
                    </a:srgbClr>
                  </a:outerShdw>
                </a:effectLst>
              </a:rPr>
              <a:t> gauge </a:t>
            </a:r>
            <a:r>
              <a:rPr lang="it-IT" sz="2800" dirty="0" err="1" smtClean="0">
                <a:effectLst>
                  <a:outerShdw blurRad="38100" dist="38100" dir="2700000" algn="tl">
                    <a:srgbClr val="000000">
                      <a:alpha val="43137"/>
                    </a:srgbClr>
                  </a:outerShdw>
                </a:effectLst>
              </a:rPr>
              <a:t>fields</a:t>
            </a:r>
            <a:r>
              <a:rPr lang="it-IT" sz="2800" dirty="0" smtClean="0">
                <a:effectLst>
                  <a:outerShdw blurRad="38100" dist="38100" dir="2700000" algn="tl">
                    <a:srgbClr val="000000">
                      <a:alpha val="43137"/>
                    </a:srgbClr>
                  </a:outerShdw>
                </a:effectLst>
              </a:rPr>
              <a:t> in 4D </a:t>
            </a:r>
            <a:r>
              <a:rPr lang="it-IT" sz="2800" dirty="0" err="1" smtClean="0">
                <a:effectLst>
                  <a:outerShdw blurRad="38100" dist="38100" dir="2700000" algn="tl">
                    <a:srgbClr val="000000">
                      <a:alpha val="43137"/>
                    </a:srgbClr>
                  </a:outerShdw>
                </a:effectLst>
              </a:rPr>
              <a:t>space</a:t>
            </a:r>
            <a:r>
              <a:rPr lang="it-IT" sz="2800" dirty="0" smtClean="0">
                <a:effectLst>
                  <a:outerShdw blurRad="38100" dist="38100" dir="2700000" algn="tl">
                    <a:srgbClr val="000000">
                      <a:alpha val="43137"/>
                    </a:srgbClr>
                  </a:outerShdw>
                </a:effectLst>
              </a:rPr>
              <a:t>-time</a:t>
            </a:r>
            <a:endParaRPr lang="en-US"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62DAEFD-D615-41C4-A035-7C378A8B50C2}" type="slidenum">
              <a:rPr lang="en-US" smtClean="0">
                <a:solidFill>
                  <a:prstClr val="black">
                    <a:tint val="75000"/>
                  </a:prstClr>
                </a:solidFill>
              </a:rPr>
              <a:pPr/>
              <a:t>3</a:t>
            </a:fld>
            <a:endParaRPr lang="en-US">
              <a:solidFill>
                <a:prstClr val="black">
                  <a:tint val="75000"/>
                </a:prstClr>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249012832"/>
              </p:ext>
            </p:extLst>
          </p:nvPr>
        </p:nvGraphicFramePr>
        <p:xfrm>
          <a:off x="210770" y="1844824"/>
          <a:ext cx="8785547" cy="479425"/>
        </p:xfrm>
        <a:graphic>
          <a:graphicData uri="http://schemas.openxmlformats.org/presentationml/2006/ole">
            <mc:AlternateContent xmlns:mc="http://schemas.openxmlformats.org/markup-compatibility/2006">
              <mc:Choice xmlns:v="urn:schemas-microsoft-com:vml" Requires="v">
                <p:oleObj spid="_x0000_s10110" name="Equation" r:id="rId4" imgW="4431960" imgH="241200" progId="Equation.3">
                  <p:embed/>
                </p:oleObj>
              </mc:Choice>
              <mc:Fallback>
                <p:oleObj name="Equation" r:id="rId4" imgW="4431960" imgH="241200" progId="Equation.3">
                  <p:embed/>
                  <p:pic>
                    <p:nvPicPr>
                      <p:cNvPr id="0" name="Object 4"/>
                      <p:cNvPicPr>
                        <a:picLocks noChangeAspect="1" noChangeArrowheads="1"/>
                      </p:cNvPicPr>
                      <p:nvPr/>
                    </p:nvPicPr>
                    <p:blipFill>
                      <a:blip r:embed="rId5"/>
                      <a:srcRect/>
                      <a:stretch>
                        <a:fillRect/>
                      </a:stretch>
                    </p:blipFill>
                    <p:spPr bwMode="auto">
                      <a:xfrm>
                        <a:off x="210770" y="1844824"/>
                        <a:ext cx="8785547" cy="479425"/>
                      </a:xfrm>
                      <a:prstGeom prst="rect">
                        <a:avLst/>
                      </a:prstGeom>
                      <a:noFill/>
                      <a:ln>
                        <a:noFill/>
                      </a:ln>
                    </p:spPr>
                  </p:pic>
                </p:oleObj>
              </mc:Fallback>
            </mc:AlternateContent>
          </a:graphicData>
        </a:graphic>
      </p:graphicFrame>
      <p:grpSp>
        <p:nvGrpSpPr>
          <p:cNvPr id="13" name="Group 12"/>
          <p:cNvGrpSpPr/>
          <p:nvPr/>
        </p:nvGrpSpPr>
        <p:grpSpPr>
          <a:xfrm>
            <a:off x="210770" y="2443163"/>
            <a:ext cx="8347443" cy="481012"/>
            <a:chOff x="793560" y="2169667"/>
            <a:chExt cx="8347443" cy="481012"/>
          </a:xfrm>
        </p:grpSpPr>
        <p:graphicFrame>
          <p:nvGraphicFramePr>
            <p:cNvPr id="5" name="Object 4"/>
            <p:cNvGraphicFramePr>
              <a:graphicFrameLocks noChangeAspect="1"/>
            </p:cNvGraphicFramePr>
            <p:nvPr>
              <p:extLst>
                <p:ext uri="{D42A27DB-BD31-4B8C-83A1-F6EECF244321}">
                  <p14:modId xmlns:p14="http://schemas.microsoft.com/office/powerpoint/2010/main" val="2015019922"/>
                </p:ext>
              </p:extLst>
            </p:nvPr>
          </p:nvGraphicFramePr>
          <p:xfrm>
            <a:off x="4953178" y="2169667"/>
            <a:ext cx="4187825" cy="481012"/>
          </p:xfrm>
          <a:graphic>
            <a:graphicData uri="http://schemas.openxmlformats.org/presentationml/2006/ole">
              <mc:AlternateContent xmlns:mc="http://schemas.openxmlformats.org/markup-compatibility/2006">
                <mc:Choice xmlns:v="urn:schemas-microsoft-com:vml" Requires="v">
                  <p:oleObj spid="_x0000_s10111" name="Equazione" r:id="rId6" imgW="1815840" imgH="241200" progId="Equation.3">
                    <p:embed/>
                  </p:oleObj>
                </mc:Choice>
                <mc:Fallback>
                  <p:oleObj name="Equazione" r:id="rId6" imgW="1815840" imgH="241200" progId="Equation.3">
                    <p:embed/>
                    <p:pic>
                      <p:nvPicPr>
                        <p:cNvPr id="0" name=""/>
                        <p:cNvPicPr/>
                        <p:nvPr/>
                      </p:nvPicPr>
                      <p:blipFill>
                        <a:blip r:embed="rId7"/>
                        <a:stretch>
                          <a:fillRect/>
                        </a:stretch>
                      </p:blipFill>
                      <p:spPr>
                        <a:xfrm>
                          <a:off x="4953178" y="2169667"/>
                          <a:ext cx="4187825" cy="481012"/>
                        </a:xfrm>
                        <a:prstGeom prst="rect">
                          <a:avLst/>
                        </a:prstGeom>
                      </p:spPr>
                    </p:pic>
                  </p:oleObj>
                </mc:Fallback>
              </mc:AlternateContent>
            </a:graphicData>
          </a:graphic>
        </p:graphicFrame>
        <p:sp>
          <p:nvSpPr>
            <p:cNvPr id="20" name="TextBox 19"/>
            <p:cNvSpPr txBox="1"/>
            <p:nvPr/>
          </p:nvSpPr>
          <p:spPr>
            <a:xfrm>
              <a:off x="793560" y="2170212"/>
              <a:ext cx="3962944" cy="461665"/>
            </a:xfrm>
            <a:prstGeom prst="rect">
              <a:avLst/>
            </a:prstGeom>
            <a:noFill/>
          </p:spPr>
          <p:txBody>
            <a:bodyPr wrap="none" rtlCol="0">
              <a:spAutoFit/>
            </a:bodyPr>
            <a:lstStyle/>
            <a:p>
              <a:r>
                <a:rPr lang="it-IT" sz="2400" dirty="0" err="1" smtClean="0">
                  <a:solidFill>
                    <a:srgbClr val="898989"/>
                  </a:solidFill>
                  <a:effectLst>
                    <a:outerShdw blurRad="38100" dist="38100" dir="2700000" algn="tl">
                      <a:srgbClr val="000000">
                        <a:alpha val="43137"/>
                      </a:srgbClr>
                    </a:outerShdw>
                  </a:effectLst>
                </a:rPr>
                <a:t>Guage</a:t>
              </a:r>
              <a:r>
                <a:rPr lang="it-IT" sz="2400" dirty="0" err="1">
                  <a:solidFill>
                    <a:srgbClr val="898989"/>
                  </a:solidFill>
                  <a:effectLst>
                    <a:outerShdw blurRad="38100" dist="38100" dir="2700000" algn="tl">
                      <a:srgbClr val="000000">
                        <a:alpha val="43137"/>
                      </a:srgbClr>
                    </a:outerShdw>
                  </a:effectLst>
                </a:rPr>
                <a:t>-</a:t>
              </a:r>
              <a:r>
                <a:rPr lang="it-IT" sz="2400" dirty="0" err="1" smtClean="0">
                  <a:solidFill>
                    <a:srgbClr val="898989"/>
                  </a:solidFill>
                  <a:effectLst>
                    <a:outerShdw blurRad="38100" dist="38100" dir="2700000" algn="tl">
                      <a:srgbClr val="000000">
                        <a:alpha val="43137"/>
                      </a:srgbClr>
                    </a:outerShdw>
                  </a:effectLst>
                </a:rPr>
                <a:t>invariant</a:t>
              </a:r>
              <a:r>
                <a:rPr lang="it-IT" sz="2400" dirty="0" smtClean="0">
                  <a:solidFill>
                    <a:srgbClr val="898989"/>
                  </a:solidFill>
                  <a:effectLst>
                    <a:outerShdw blurRad="38100" dist="38100" dir="2700000" algn="tl">
                      <a:srgbClr val="000000">
                        <a:alpha val="43137"/>
                      </a:srgbClr>
                    </a:outerShdw>
                  </a:effectLst>
                </a:rPr>
                <a:t> </a:t>
              </a:r>
              <a:r>
                <a:rPr lang="it-IT" sz="2400" dirty="0" err="1" smtClean="0">
                  <a:solidFill>
                    <a:srgbClr val="898989"/>
                  </a:solidFill>
                  <a:effectLst>
                    <a:outerShdw blurRad="38100" dist="38100" dir="2700000" algn="tl">
                      <a:srgbClr val="000000">
                        <a:alpha val="43137"/>
                      </a:srgbClr>
                    </a:outerShdw>
                  </a:effectLst>
                </a:rPr>
                <a:t>field</a:t>
              </a:r>
              <a:r>
                <a:rPr lang="it-IT" sz="2400" dirty="0" smtClean="0">
                  <a:solidFill>
                    <a:srgbClr val="898989"/>
                  </a:solidFill>
                  <a:effectLst>
                    <a:outerShdw blurRad="38100" dist="38100" dir="2700000" algn="tl">
                      <a:srgbClr val="000000">
                        <a:alpha val="43137"/>
                      </a:srgbClr>
                    </a:outerShdw>
                  </a:effectLst>
                </a:rPr>
                <a:t> </a:t>
              </a:r>
              <a:r>
                <a:rPr lang="it-IT" sz="2400" dirty="0" err="1" smtClean="0">
                  <a:solidFill>
                    <a:srgbClr val="898989"/>
                  </a:solidFill>
                  <a:effectLst>
                    <a:outerShdw blurRad="38100" dist="38100" dir="2700000" algn="tl">
                      <a:srgbClr val="000000">
                        <a:alpha val="43137"/>
                      </a:srgbClr>
                    </a:outerShdw>
                  </a:effectLst>
                </a:rPr>
                <a:t>strength</a:t>
              </a:r>
              <a:r>
                <a:rPr lang="it-IT" sz="2400" dirty="0" smtClean="0">
                  <a:solidFill>
                    <a:srgbClr val="898989"/>
                  </a:solidFill>
                  <a:effectLst>
                    <a:outerShdw blurRad="38100" dist="38100" dir="2700000" algn="tl">
                      <a:srgbClr val="000000">
                        <a:alpha val="43137"/>
                      </a:srgbClr>
                    </a:outerShdw>
                  </a:effectLst>
                </a:rPr>
                <a:t>:</a:t>
              </a:r>
              <a:endParaRPr lang="en-US" sz="2400" dirty="0">
                <a:solidFill>
                  <a:srgbClr val="898989"/>
                </a:solidFill>
                <a:effectLst>
                  <a:outerShdw blurRad="38100" dist="38100" dir="2700000" algn="tl">
                    <a:srgbClr val="000000">
                      <a:alpha val="43137"/>
                    </a:srgbClr>
                  </a:outerShdw>
                </a:effectLst>
              </a:endParaRPr>
            </a:p>
          </p:txBody>
        </p:sp>
      </p:grpSp>
      <p:sp>
        <p:nvSpPr>
          <p:cNvPr id="21" name="TextBox 20"/>
          <p:cNvSpPr txBox="1"/>
          <p:nvPr/>
        </p:nvSpPr>
        <p:spPr>
          <a:xfrm>
            <a:off x="198938" y="1237802"/>
            <a:ext cx="4612994" cy="461665"/>
          </a:xfrm>
          <a:prstGeom prst="rect">
            <a:avLst/>
          </a:prstGeom>
          <a:noFill/>
        </p:spPr>
        <p:txBody>
          <a:bodyPr wrap="none" rtlCol="0">
            <a:spAutoFit/>
          </a:bodyPr>
          <a:lstStyle/>
          <a:p>
            <a:r>
              <a:rPr lang="it-IT" sz="2400" dirty="0" smtClean="0">
                <a:solidFill>
                  <a:srgbClr val="C00000"/>
                </a:solidFill>
                <a:effectLst>
                  <a:outerShdw blurRad="38100" dist="38100" dir="2700000" algn="tl">
                    <a:srgbClr val="000000">
                      <a:alpha val="43137"/>
                    </a:srgbClr>
                  </a:outerShdw>
                </a:effectLst>
              </a:rPr>
              <a:t>Rank-3 </a:t>
            </a:r>
            <a:r>
              <a:rPr lang="en-US" sz="2400" dirty="0" smtClean="0">
                <a:solidFill>
                  <a:srgbClr val="C00000"/>
                </a:solidFill>
                <a:effectLst>
                  <a:outerShdw blurRad="38100" dist="38100" dir="2700000" algn="tl">
                    <a:srgbClr val="000000">
                      <a:alpha val="43137"/>
                    </a:srgbClr>
                  </a:outerShdw>
                </a:effectLst>
              </a:rPr>
              <a:t>antisymmetric</a:t>
            </a:r>
            <a:r>
              <a:rPr lang="it-IT" sz="2400" dirty="0" smtClean="0">
                <a:solidFill>
                  <a:srgbClr val="C00000"/>
                </a:solidFill>
                <a:effectLst>
                  <a:outerShdw blurRad="38100" dist="38100" dir="2700000" algn="tl">
                    <a:srgbClr val="000000">
                      <a:alpha val="43137"/>
                    </a:srgbClr>
                  </a:outerShdw>
                </a:effectLst>
              </a:rPr>
              <a:t> gauge </a:t>
            </a:r>
            <a:r>
              <a:rPr lang="en-US" sz="2400" dirty="0" smtClean="0">
                <a:solidFill>
                  <a:srgbClr val="C00000"/>
                </a:solidFill>
                <a:effectLst>
                  <a:outerShdw blurRad="38100" dist="38100" dir="2700000" algn="tl">
                    <a:srgbClr val="000000">
                      <a:alpha val="43137"/>
                    </a:srgbClr>
                  </a:outerShdw>
                </a:effectLst>
              </a:rPr>
              <a:t>fields</a:t>
            </a:r>
            <a:r>
              <a:rPr lang="it-IT" sz="2400" dirty="0" smtClean="0">
                <a:solidFill>
                  <a:srgbClr val="C00000"/>
                </a:solidFill>
                <a:effectLst>
                  <a:outerShdw blurRad="38100" dist="38100" dir="2700000" algn="tl">
                    <a:srgbClr val="000000">
                      <a:alpha val="43137"/>
                    </a:srgbClr>
                  </a:outerShdw>
                </a:effectLst>
              </a:rPr>
              <a:t>:</a:t>
            </a:r>
            <a:endParaRPr lang="en-US" sz="2400" dirty="0">
              <a:solidFill>
                <a:srgbClr val="C00000"/>
              </a:solidFill>
              <a:effectLst>
                <a:outerShdw blurRad="38100" dist="38100" dir="2700000" algn="tl">
                  <a:srgbClr val="000000">
                    <a:alpha val="43137"/>
                  </a:srgbClr>
                </a:outerShdw>
              </a:effectLst>
            </a:endParaRPr>
          </a:p>
        </p:txBody>
      </p:sp>
      <p:sp>
        <p:nvSpPr>
          <p:cNvPr id="37" name="TextBox 36"/>
          <p:cNvSpPr txBox="1"/>
          <p:nvPr/>
        </p:nvSpPr>
        <p:spPr>
          <a:xfrm>
            <a:off x="272143" y="3659832"/>
            <a:ext cx="5958554" cy="461665"/>
          </a:xfrm>
          <a:prstGeom prst="rect">
            <a:avLst/>
          </a:prstGeom>
          <a:noFill/>
        </p:spPr>
        <p:txBody>
          <a:bodyPr wrap="none" rtlCol="0">
            <a:spAutoFit/>
          </a:bodyPr>
          <a:lstStyle/>
          <a:p>
            <a:r>
              <a:rPr lang="it-IT" sz="2400" dirty="0" smtClean="0">
                <a:solidFill>
                  <a:srgbClr val="C00000"/>
                </a:solidFill>
                <a:effectLst>
                  <a:outerShdw blurRad="38100" dist="38100" dir="2700000" algn="tl">
                    <a:srgbClr val="000000">
                      <a:alpha val="43137"/>
                    </a:srgbClr>
                  </a:outerShdw>
                </a:effectLst>
              </a:rPr>
              <a:t>Three-</a:t>
            </a:r>
            <a:r>
              <a:rPr lang="it-IT" sz="2400" dirty="0" err="1" smtClean="0">
                <a:solidFill>
                  <a:srgbClr val="C00000"/>
                </a:solidFill>
                <a:effectLst>
                  <a:outerShdw blurRad="38100" dist="38100" dir="2700000" algn="tl">
                    <a:srgbClr val="000000">
                      <a:alpha val="43137"/>
                    </a:srgbClr>
                  </a:outerShdw>
                </a:effectLst>
              </a:rPr>
              <a:t>form</a:t>
            </a:r>
            <a:r>
              <a:rPr lang="it-IT" sz="2400" dirty="0" smtClean="0">
                <a:solidFill>
                  <a:srgbClr val="C00000"/>
                </a:solidFill>
                <a:effectLst>
                  <a:outerShdw blurRad="38100" dist="38100" dir="2700000" algn="tl">
                    <a:srgbClr val="000000">
                      <a:alpha val="43137"/>
                    </a:srgbClr>
                  </a:outerShdw>
                </a:effectLst>
              </a:rPr>
              <a:t> </a:t>
            </a:r>
            <a:r>
              <a:rPr lang="it-IT" sz="2400" dirty="0" err="1" smtClean="0">
                <a:solidFill>
                  <a:srgbClr val="C00000"/>
                </a:solidFill>
                <a:effectLst>
                  <a:outerShdw blurRad="38100" dist="38100" dir="2700000" algn="tl">
                    <a:srgbClr val="000000">
                      <a:alpha val="43137"/>
                    </a:srgbClr>
                  </a:outerShdw>
                </a:effectLst>
              </a:rPr>
              <a:t>field</a:t>
            </a:r>
            <a:r>
              <a:rPr lang="it-IT" sz="2400" dirty="0" smtClean="0">
                <a:solidFill>
                  <a:srgbClr val="C00000"/>
                </a:solidFill>
                <a:effectLst>
                  <a:outerShdw blurRad="38100" dist="38100" dir="2700000" algn="tl">
                    <a:srgbClr val="000000">
                      <a:alpha val="43137"/>
                    </a:srgbClr>
                  </a:outerShdw>
                </a:effectLst>
              </a:rPr>
              <a:t> Lagrangian </a:t>
            </a:r>
            <a:r>
              <a:rPr lang="it-IT" sz="2400" dirty="0" err="1" smtClean="0">
                <a:solidFill>
                  <a:srgbClr val="C00000"/>
                </a:solidFill>
                <a:effectLst>
                  <a:outerShdw blurRad="38100" dist="38100" dir="2700000" algn="tl">
                    <a:srgbClr val="000000">
                      <a:alpha val="43137"/>
                    </a:srgbClr>
                  </a:outerShdw>
                </a:effectLst>
              </a:rPr>
              <a:t>coupled</a:t>
            </a:r>
            <a:r>
              <a:rPr lang="it-IT" sz="2400" dirty="0" smtClean="0">
                <a:solidFill>
                  <a:srgbClr val="C00000"/>
                </a:solidFill>
                <a:effectLst>
                  <a:outerShdw blurRad="38100" dist="38100" dir="2700000" algn="tl">
                    <a:srgbClr val="000000">
                      <a:alpha val="43137"/>
                    </a:srgbClr>
                  </a:outerShdw>
                </a:effectLst>
              </a:rPr>
              <a:t> to </a:t>
            </a:r>
            <a:r>
              <a:rPr lang="it-IT" sz="2400" dirty="0" err="1" smtClean="0">
                <a:solidFill>
                  <a:srgbClr val="C00000"/>
                </a:solidFill>
                <a:effectLst>
                  <a:outerShdw blurRad="38100" dist="38100" dir="2700000" algn="tl">
                    <a:srgbClr val="000000">
                      <a:alpha val="43137"/>
                    </a:srgbClr>
                  </a:outerShdw>
                </a:effectLst>
              </a:rPr>
              <a:t>gravity</a:t>
            </a:r>
            <a:endParaRPr lang="en-US" sz="2400" dirty="0">
              <a:solidFill>
                <a:srgbClr val="C00000"/>
              </a:solidFill>
              <a:effectLst>
                <a:outerShdw blurRad="38100" dist="38100" dir="2700000" algn="tl">
                  <a:srgbClr val="000000">
                    <a:alpha val="43137"/>
                  </a:srgbClr>
                </a:outerShdw>
              </a:effectLst>
            </a:endParaRPr>
          </a:p>
        </p:txBody>
      </p:sp>
      <p:grpSp>
        <p:nvGrpSpPr>
          <p:cNvPr id="6" name="Group 5"/>
          <p:cNvGrpSpPr/>
          <p:nvPr/>
        </p:nvGrpSpPr>
        <p:grpSpPr>
          <a:xfrm>
            <a:off x="272143" y="4418283"/>
            <a:ext cx="8255000" cy="1258535"/>
            <a:chOff x="327731" y="5355455"/>
            <a:chExt cx="8255000" cy="1258535"/>
          </a:xfrm>
        </p:grpSpPr>
        <p:grpSp>
          <p:nvGrpSpPr>
            <p:cNvPr id="3" name="Group 2"/>
            <p:cNvGrpSpPr/>
            <p:nvPr/>
          </p:nvGrpSpPr>
          <p:grpSpPr>
            <a:xfrm>
              <a:off x="327731" y="5355455"/>
              <a:ext cx="8255000" cy="1011129"/>
              <a:chOff x="327731" y="5379491"/>
              <a:chExt cx="8255000" cy="1011129"/>
            </a:xfrm>
          </p:grpSpPr>
          <p:graphicFrame>
            <p:nvGraphicFramePr>
              <p:cNvPr id="38" name="Object 37"/>
              <p:cNvGraphicFramePr>
                <a:graphicFrameLocks noChangeAspect="1"/>
              </p:cNvGraphicFramePr>
              <p:nvPr>
                <p:extLst>
                  <p:ext uri="{D42A27DB-BD31-4B8C-83A1-F6EECF244321}">
                    <p14:modId xmlns:p14="http://schemas.microsoft.com/office/powerpoint/2010/main" val="3535848960"/>
                  </p:ext>
                </p:extLst>
              </p:nvPr>
            </p:nvGraphicFramePr>
            <p:xfrm>
              <a:off x="327731" y="5379491"/>
              <a:ext cx="8255000" cy="785813"/>
            </p:xfrm>
            <a:graphic>
              <a:graphicData uri="http://schemas.openxmlformats.org/presentationml/2006/ole">
                <mc:AlternateContent xmlns:mc="http://schemas.openxmlformats.org/markup-compatibility/2006">
                  <mc:Choice xmlns:v="urn:schemas-microsoft-com:vml" Requires="v">
                    <p:oleObj spid="_x0000_s10112" name="Equation" r:id="rId8" imgW="3581280" imgH="393480" progId="Equation.3">
                      <p:embed/>
                    </p:oleObj>
                  </mc:Choice>
                  <mc:Fallback>
                    <p:oleObj name="Equation" r:id="rId8" imgW="3581280" imgH="393480" progId="Equation.3">
                      <p:embed/>
                      <p:pic>
                        <p:nvPicPr>
                          <p:cNvPr id="0" name=""/>
                          <p:cNvPicPr>
                            <a:picLocks noChangeAspect="1" noChangeArrowheads="1"/>
                          </p:cNvPicPr>
                          <p:nvPr/>
                        </p:nvPicPr>
                        <p:blipFill>
                          <a:blip r:embed="rId9"/>
                          <a:srcRect/>
                          <a:stretch>
                            <a:fillRect/>
                          </a:stretch>
                        </p:blipFill>
                        <p:spPr bwMode="auto">
                          <a:xfrm>
                            <a:off x="327731" y="5379491"/>
                            <a:ext cx="8255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Connector 38"/>
              <p:cNvCxnSpPr/>
              <p:nvPr/>
            </p:nvCxnSpPr>
            <p:spPr>
              <a:xfrm>
                <a:off x="5644928" y="6021288"/>
                <a:ext cx="273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214495" y="6021288"/>
                <a:ext cx="1597169" cy="369332"/>
              </a:xfrm>
              <a:prstGeom prst="rect">
                <a:avLst/>
              </a:prstGeom>
              <a:noFill/>
            </p:spPr>
            <p:txBody>
              <a:bodyPr wrap="none" rtlCol="0">
                <a:spAutoFit/>
              </a:bodyPr>
              <a:lstStyle/>
              <a:p>
                <a:r>
                  <a:rPr lang="it-IT" dirty="0" err="1" smtClean="0"/>
                  <a:t>boundary</a:t>
                </a:r>
                <a:r>
                  <a:rPr lang="it-IT" dirty="0" smtClean="0"/>
                  <a:t> </a:t>
                </a:r>
                <a:r>
                  <a:rPr lang="it-IT" dirty="0" err="1" smtClean="0"/>
                  <a:t>term</a:t>
                </a:r>
                <a:endParaRPr lang="en-US" dirty="0"/>
              </a:p>
            </p:txBody>
          </p:sp>
        </p:grpSp>
        <p:graphicFrame>
          <p:nvGraphicFramePr>
            <p:cNvPr id="17" name="Object 16"/>
            <p:cNvGraphicFramePr>
              <a:graphicFrameLocks noChangeAspect="1"/>
            </p:cNvGraphicFramePr>
            <p:nvPr>
              <p:extLst>
                <p:ext uri="{D42A27DB-BD31-4B8C-83A1-F6EECF244321}">
                  <p14:modId xmlns:p14="http://schemas.microsoft.com/office/powerpoint/2010/main" val="194219379"/>
                </p:ext>
              </p:extLst>
            </p:nvPr>
          </p:nvGraphicFramePr>
          <p:xfrm>
            <a:off x="1035664" y="6209178"/>
            <a:ext cx="1611312" cy="404812"/>
          </p:xfrm>
          <a:graphic>
            <a:graphicData uri="http://schemas.openxmlformats.org/presentationml/2006/ole">
              <mc:AlternateContent xmlns:mc="http://schemas.openxmlformats.org/markup-compatibility/2006">
                <mc:Choice xmlns:v="urn:schemas-microsoft-com:vml" Requires="v">
                  <p:oleObj spid="_x0000_s10113" name="Equation" r:id="rId10" imgW="698400" imgH="203040" progId="Equation.3">
                    <p:embed/>
                  </p:oleObj>
                </mc:Choice>
                <mc:Fallback>
                  <p:oleObj name="Equation" r:id="rId10" imgW="698400" imgH="203040" progId="Equation.3">
                    <p:embed/>
                    <p:pic>
                      <p:nvPicPr>
                        <p:cNvPr id="0" name=""/>
                        <p:cNvPicPr/>
                        <p:nvPr/>
                      </p:nvPicPr>
                      <p:blipFill>
                        <a:blip r:embed="rId11"/>
                        <a:stretch>
                          <a:fillRect/>
                        </a:stretch>
                      </p:blipFill>
                      <p:spPr>
                        <a:xfrm>
                          <a:off x="1035664" y="6209178"/>
                          <a:ext cx="1611312" cy="404812"/>
                        </a:xfrm>
                        <a:prstGeom prst="rect">
                          <a:avLst/>
                        </a:prstGeom>
                      </p:spPr>
                    </p:pic>
                  </p:oleObj>
                </mc:Fallback>
              </mc:AlternateContent>
            </a:graphicData>
          </a:graphic>
        </p:graphicFrame>
      </p:grpSp>
    </p:spTree>
    <p:extLst>
      <p:ext uri="{BB962C8B-B14F-4D97-AF65-F5344CB8AC3E}">
        <p14:creationId xmlns:p14="http://schemas.microsoft.com/office/powerpoint/2010/main" val="284266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60"/>
            <a:ext cx="9144000" cy="1143000"/>
          </a:xfrm>
        </p:spPr>
        <p:txBody>
          <a:bodyPr>
            <a:noAutofit/>
          </a:bodyPr>
          <a:lstStyle/>
          <a:p>
            <a:r>
              <a:rPr lang="it-IT" sz="3200" dirty="0" err="1" smtClean="0">
                <a:effectLst>
                  <a:outerShdw blurRad="38100" dist="38100" dir="2700000" algn="tl">
                    <a:srgbClr val="000000">
                      <a:alpha val="43137"/>
                    </a:srgbClr>
                  </a:outerShdw>
                </a:effectLst>
              </a:rPr>
              <a:t>Equations</a:t>
            </a:r>
            <a:r>
              <a:rPr lang="it-IT" sz="3200" dirty="0" smtClean="0">
                <a:effectLst>
                  <a:outerShdw blurRad="38100" dist="38100" dir="2700000" algn="tl">
                    <a:srgbClr val="000000">
                      <a:alpha val="43137"/>
                    </a:srgbClr>
                  </a:outerShdw>
                </a:effectLst>
              </a:rPr>
              <a:t> of </a:t>
            </a:r>
            <a:r>
              <a:rPr lang="it-IT" sz="3200" dirty="0" err="1" smtClean="0">
                <a:effectLst>
                  <a:outerShdw blurRad="38100" dist="38100" dir="2700000" algn="tl">
                    <a:srgbClr val="000000">
                      <a:alpha val="43137"/>
                    </a:srgbClr>
                  </a:outerShdw>
                </a:effectLst>
              </a:rPr>
              <a:t>motion</a:t>
            </a:r>
            <a:r>
              <a:rPr lang="it-IT" sz="3200" dirty="0" smtClean="0">
                <a:effectLst>
                  <a:outerShdw blurRad="38100" dist="38100" dir="2700000" algn="tl">
                    <a:srgbClr val="000000">
                      <a:alpha val="43137"/>
                    </a:srgbClr>
                  </a:outerShdw>
                </a:effectLst>
              </a:rPr>
              <a:t> </a:t>
            </a:r>
            <a:br>
              <a:rPr lang="it-IT" sz="3200" dirty="0" smtClean="0">
                <a:effectLst>
                  <a:outerShdw blurRad="38100" dist="38100" dir="2700000" algn="tl">
                    <a:srgbClr val="000000">
                      <a:alpha val="43137"/>
                    </a:srgbClr>
                  </a:outerShdw>
                </a:effectLst>
              </a:rPr>
            </a:br>
            <a:r>
              <a:rPr lang="it-IT" sz="3200" dirty="0" smtClean="0">
                <a:effectLst>
                  <a:outerShdw blurRad="38100" dist="38100" dir="2700000" algn="tl">
                    <a:srgbClr val="000000">
                      <a:alpha val="43137"/>
                    </a:srgbClr>
                  </a:outerShdw>
                </a:effectLst>
              </a:rPr>
              <a:t>and </a:t>
            </a:r>
            <a:r>
              <a:rPr lang="it-IT" sz="3200" dirty="0" err="1" smtClean="0">
                <a:effectLst>
                  <a:outerShdw blurRad="38100" dist="38100" dir="2700000" algn="tl">
                    <a:srgbClr val="000000">
                      <a:alpha val="43137"/>
                    </a:srgbClr>
                  </a:outerShdw>
                </a:effectLst>
              </a:rPr>
              <a:t>cosmological</a:t>
            </a:r>
            <a:r>
              <a:rPr lang="it-IT" sz="3200" dirty="0" smtClean="0">
                <a:effectLst>
                  <a:outerShdw blurRad="38100" dist="38100" dir="2700000" algn="tl">
                    <a:srgbClr val="000000">
                      <a:alpha val="43137"/>
                    </a:srgbClr>
                  </a:outerShdw>
                </a:effectLst>
              </a:rPr>
              <a:t> </a:t>
            </a:r>
            <a:r>
              <a:rPr lang="it-IT" sz="3200" dirty="0" err="1" smtClean="0">
                <a:effectLst>
                  <a:outerShdw blurRad="38100" dist="38100" dir="2700000" algn="tl">
                    <a:srgbClr val="000000">
                      <a:alpha val="43137"/>
                    </a:srgbClr>
                  </a:outerShdw>
                </a:effectLst>
              </a:rPr>
              <a:t>constant</a:t>
            </a:r>
            <a:r>
              <a:rPr lang="it-IT" sz="3200" dirty="0" smtClean="0">
                <a:effectLst>
                  <a:outerShdw blurRad="38100" dist="38100" dir="2700000" algn="tl">
                    <a:srgbClr val="000000">
                      <a:alpha val="43137"/>
                    </a:srgbClr>
                  </a:outerShdw>
                </a:effectLst>
              </a:rPr>
              <a:t> generation</a:t>
            </a:r>
            <a:endParaRPr lang="en-US" sz="32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62DAEFD-D615-41C4-A035-7C378A8B50C2}" type="slidenum">
              <a:rPr lang="en-US" smtClean="0"/>
              <a:t>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3947285"/>
              </p:ext>
            </p:extLst>
          </p:nvPr>
        </p:nvGraphicFramePr>
        <p:xfrm>
          <a:off x="944563" y="1484313"/>
          <a:ext cx="6786562" cy="782637"/>
        </p:xfrm>
        <a:graphic>
          <a:graphicData uri="http://schemas.openxmlformats.org/presentationml/2006/ole">
            <mc:AlternateContent xmlns:mc="http://schemas.openxmlformats.org/markup-compatibility/2006">
              <mc:Choice xmlns:v="urn:schemas-microsoft-com:vml" Requires="v">
                <p:oleObj spid="_x0000_s18466" name="Equazione" r:id="rId4" imgW="2946240" imgH="393480" progId="Equation.3">
                  <p:embed/>
                </p:oleObj>
              </mc:Choice>
              <mc:Fallback>
                <p:oleObj name="Equazione" r:id="rId4" imgW="2946240" imgH="393480" progId="Equation.3">
                  <p:embed/>
                  <p:pic>
                    <p:nvPicPr>
                      <p:cNvPr id="0" name=""/>
                      <p:cNvPicPr/>
                      <p:nvPr/>
                    </p:nvPicPr>
                    <p:blipFill>
                      <a:blip r:embed="rId5"/>
                      <a:stretch>
                        <a:fillRect/>
                      </a:stretch>
                    </p:blipFill>
                    <p:spPr>
                      <a:xfrm>
                        <a:off x="944563" y="1484313"/>
                        <a:ext cx="6786562" cy="7826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71307894"/>
              </p:ext>
            </p:extLst>
          </p:nvPr>
        </p:nvGraphicFramePr>
        <p:xfrm>
          <a:off x="784225" y="2492375"/>
          <a:ext cx="8031163" cy="581025"/>
        </p:xfrm>
        <a:graphic>
          <a:graphicData uri="http://schemas.openxmlformats.org/presentationml/2006/ole">
            <mc:AlternateContent xmlns:mc="http://schemas.openxmlformats.org/markup-compatibility/2006">
              <mc:Choice xmlns:v="urn:schemas-microsoft-com:vml" Requires="v">
                <p:oleObj spid="_x0000_s18467" name="Equation" r:id="rId6" imgW="3898800" imgH="291960" progId="Equation.3">
                  <p:embed/>
                </p:oleObj>
              </mc:Choice>
              <mc:Fallback>
                <p:oleObj name="Equation" r:id="rId6" imgW="3898800" imgH="291960" progId="Equation.3">
                  <p:embed/>
                  <p:pic>
                    <p:nvPicPr>
                      <p:cNvPr id="0" name="Object 4"/>
                      <p:cNvPicPr>
                        <a:picLocks noChangeAspect="1" noChangeArrowheads="1"/>
                      </p:cNvPicPr>
                      <p:nvPr/>
                    </p:nvPicPr>
                    <p:blipFill>
                      <a:blip r:embed="rId7"/>
                      <a:srcRect/>
                      <a:stretch>
                        <a:fillRect/>
                      </a:stretch>
                    </p:blipFill>
                    <p:spPr bwMode="auto">
                      <a:xfrm>
                        <a:off x="784225" y="2492375"/>
                        <a:ext cx="8031163" cy="581025"/>
                      </a:xfrm>
                      <a:prstGeom prst="rect">
                        <a:avLst/>
                      </a:prstGeom>
                      <a:noFill/>
                      <a:ln>
                        <a:noFill/>
                      </a:ln>
                    </p:spPr>
                  </p:pic>
                </p:oleObj>
              </mc:Fallback>
            </mc:AlternateContent>
          </a:graphicData>
        </a:graphic>
      </p:graphicFrame>
      <p:grpSp>
        <p:nvGrpSpPr>
          <p:cNvPr id="21" name="Group 20"/>
          <p:cNvGrpSpPr/>
          <p:nvPr/>
        </p:nvGrpSpPr>
        <p:grpSpPr>
          <a:xfrm>
            <a:off x="1377752" y="3638550"/>
            <a:ext cx="5993011" cy="504825"/>
            <a:chOff x="394582" y="2962692"/>
            <a:chExt cx="5993011" cy="504825"/>
          </a:xfrm>
        </p:grpSpPr>
        <p:sp>
          <p:nvSpPr>
            <p:cNvPr id="13" name="TextBox 12"/>
            <p:cNvSpPr txBox="1"/>
            <p:nvPr/>
          </p:nvSpPr>
          <p:spPr>
            <a:xfrm>
              <a:off x="394582" y="2996950"/>
              <a:ext cx="976549" cy="461665"/>
            </a:xfrm>
            <a:prstGeom prst="rect">
              <a:avLst/>
            </a:prstGeom>
            <a:noFill/>
          </p:spPr>
          <p:txBody>
            <a:bodyPr wrap="none" rtlCol="0">
              <a:spAutoFit/>
            </a:bodyPr>
            <a:lstStyle/>
            <a:p>
              <a:r>
                <a:rPr lang="it-IT" sz="2400" dirty="0" err="1" smtClean="0">
                  <a:solidFill>
                    <a:srgbClr val="7030A0"/>
                  </a:solidFill>
                  <a:effectLst>
                    <a:outerShdw blurRad="38100" dist="38100" dir="2700000" algn="tl">
                      <a:srgbClr val="000000">
                        <a:alpha val="43137"/>
                      </a:srgbClr>
                    </a:outerShdw>
                  </a:effectLst>
                </a:rPr>
                <a:t>Hence</a:t>
              </a:r>
              <a:endParaRPr lang="en-US" sz="2400" dirty="0">
                <a:solidFill>
                  <a:srgbClr val="7030A0"/>
                </a:solidFill>
                <a:effectLst>
                  <a:outerShdw blurRad="38100" dist="38100" dir="2700000" algn="tl">
                    <a:srgbClr val="000000">
                      <a:alpha val="43137"/>
                    </a:srgbClr>
                  </a:outerShdw>
                </a:effectLst>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616023105"/>
                </p:ext>
              </p:extLst>
            </p:nvPr>
          </p:nvGraphicFramePr>
          <p:xfrm>
            <a:off x="1501268" y="2962692"/>
            <a:ext cx="4886325" cy="504825"/>
          </p:xfrm>
          <a:graphic>
            <a:graphicData uri="http://schemas.openxmlformats.org/presentationml/2006/ole">
              <mc:AlternateContent xmlns:mc="http://schemas.openxmlformats.org/markup-compatibility/2006">
                <mc:Choice xmlns:v="urn:schemas-microsoft-com:vml" Requires="v">
                  <p:oleObj spid="_x0000_s18468" name="Equazione" r:id="rId8" imgW="2120760" imgH="253800" progId="Equation.3">
                    <p:embed/>
                  </p:oleObj>
                </mc:Choice>
                <mc:Fallback>
                  <p:oleObj name="Equazione" r:id="rId8" imgW="2120760" imgH="253800" progId="Equation.3">
                    <p:embed/>
                    <p:pic>
                      <p:nvPicPr>
                        <p:cNvPr id="0" name="Object 4"/>
                        <p:cNvPicPr>
                          <a:picLocks noChangeAspect="1" noChangeArrowheads="1"/>
                        </p:cNvPicPr>
                        <p:nvPr/>
                      </p:nvPicPr>
                      <p:blipFill>
                        <a:blip r:embed="rId9"/>
                        <a:srcRect/>
                        <a:stretch>
                          <a:fillRect/>
                        </a:stretch>
                      </p:blipFill>
                      <p:spPr bwMode="auto">
                        <a:xfrm>
                          <a:off x="1501268" y="2962692"/>
                          <a:ext cx="48863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2" name="TextBox 21"/>
          <p:cNvSpPr txBox="1"/>
          <p:nvPr/>
        </p:nvSpPr>
        <p:spPr>
          <a:xfrm>
            <a:off x="829195" y="5141386"/>
            <a:ext cx="7574959" cy="830997"/>
          </a:xfrm>
          <a:prstGeom prst="rect">
            <a:avLst/>
          </a:prstGeom>
          <a:noFill/>
        </p:spPr>
        <p:txBody>
          <a:bodyPr wrap="none" rtlCol="0">
            <a:spAutoFit/>
          </a:bodyPr>
          <a:lstStyle/>
          <a:p>
            <a:r>
              <a:rPr lang="it-IT" sz="2400" dirty="0" smtClean="0">
                <a:solidFill>
                  <a:srgbClr val="C00000"/>
                </a:solidFill>
              </a:rPr>
              <a:t>The </a:t>
            </a:r>
            <a:r>
              <a:rPr lang="it-IT" sz="2400" dirty="0" err="1" smtClean="0">
                <a:solidFill>
                  <a:srgbClr val="C00000"/>
                </a:solidFill>
              </a:rPr>
              <a:t>cosmological</a:t>
            </a:r>
            <a:r>
              <a:rPr lang="it-IT" sz="2400" dirty="0" smtClean="0">
                <a:solidFill>
                  <a:srgbClr val="C00000"/>
                </a:solidFill>
              </a:rPr>
              <a:t> </a:t>
            </a:r>
            <a:r>
              <a:rPr lang="it-IT" sz="2400" dirty="0" err="1" smtClean="0">
                <a:solidFill>
                  <a:srgbClr val="C00000"/>
                </a:solidFill>
              </a:rPr>
              <a:t>constant</a:t>
            </a:r>
            <a:r>
              <a:rPr lang="it-IT" sz="2400" dirty="0" smtClean="0">
                <a:solidFill>
                  <a:srgbClr val="C00000"/>
                </a:solidFill>
              </a:rPr>
              <a:t> </a:t>
            </a:r>
            <a:r>
              <a:rPr lang="it-IT" sz="2400" dirty="0" err="1" smtClean="0">
                <a:solidFill>
                  <a:srgbClr val="C00000"/>
                </a:solidFill>
              </a:rPr>
              <a:t>has</a:t>
            </a:r>
            <a:r>
              <a:rPr lang="it-IT" sz="2400" dirty="0" smtClean="0">
                <a:solidFill>
                  <a:srgbClr val="C00000"/>
                </a:solidFill>
              </a:rPr>
              <a:t> </a:t>
            </a:r>
            <a:r>
              <a:rPr lang="it-IT" sz="2400" dirty="0" err="1" smtClean="0">
                <a:solidFill>
                  <a:srgbClr val="C00000"/>
                </a:solidFill>
              </a:rPr>
              <a:t>been</a:t>
            </a:r>
            <a:r>
              <a:rPr lang="it-IT" sz="2400" dirty="0" smtClean="0">
                <a:solidFill>
                  <a:srgbClr val="C00000"/>
                </a:solidFill>
              </a:rPr>
              <a:t> </a:t>
            </a:r>
            <a:r>
              <a:rPr lang="it-IT" sz="2400" dirty="0" err="1" smtClean="0">
                <a:solidFill>
                  <a:srgbClr val="C00000"/>
                </a:solidFill>
              </a:rPr>
              <a:t>generated</a:t>
            </a:r>
            <a:r>
              <a:rPr lang="it-IT" sz="2400" dirty="0" smtClean="0">
                <a:solidFill>
                  <a:srgbClr val="C00000"/>
                </a:solidFill>
              </a:rPr>
              <a:t> </a:t>
            </a:r>
            <a:r>
              <a:rPr lang="it-IT" sz="2400" i="1" dirty="0" err="1" smtClean="0">
                <a:solidFill>
                  <a:srgbClr val="C00000"/>
                </a:solidFill>
                <a:effectLst>
                  <a:outerShdw blurRad="38100" dist="38100" dir="2700000" algn="tl">
                    <a:srgbClr val="000000">
                      <a:alpha val="43137"/>
                    </a:srgbClr>
                  </a:outerShdw>
                </a:effectLst>
              </a:rPr>
              <a:t>dynamically</a:t>
            </a:r>
            <a:endParaRPr lang="it-IT" sz="2400" i="1" dirty="0" smtClean="0">
              <a:solidFill>
                <a:srgbClr val="C00000"/>
              </a:solidFill>
              <a:effectLst>
                <a:outerShdw blurRad="38100" dist="38100" dir="2700000" algn="tl">
                  <a:srgbClr val="000000">
                    <a:alpha val="43137"/>
                  </a:srgbClr>
                </a:outerShdw>
              </a:effectLst>
            </a:endParaRPr>
          </a:p>
          <a:p>
            <a:r>
              <a:rPr lang="it-IT" sz="2400" dirty="0" smtClean="0">
                <a:solidFill>
                  <a:srgbClr val="C00000"/>
                </a:solidFill>
              </a:rPr>
              <a:t>by a </a:t>
            </a:r>
            <a:r>
              <a:rPr lang="it-IT" sz="2400" dirty="0" err="1" smtClean="0">
                <a:solidFill>
                  <a:srgbClr val="C00000"/>
                </a:solidFill>
              </a:rPr>
              <a:t>classical</a:t>
            </a:r>
            <a:r>
              <a:rPr lang="it-IT" sz="2400" dirty="0" smtClean="0">
                <a:solidFill>
                  <a:srgbClr val="C00000"/>
                </a:solidFill>
              </a:rPr>
              <a:t> </a:t>
            </a:r>
            <a:r>
              <a:rPr lang="it-IT" sz="2400" dirty="0" err="1" smtClean="0">
                <a:solidFill>
                  <a:srgbClr val="C00000"/>
                </a:solidFill>
              </a:rPr>
              <a:t>constant</a:t>
            </a:r>
            <a:r>
              <a:rPr lang="it-IT" sz="2400" dirty="0" smtClean="0">
                <a:solidFill>
                  <a:srgbClr val="C00000"/>
                </a:solidFill>
              </a:rPr>
              <a:t> </a:t>
            </a:r>
            <a:r>
              <a:rPr lang="it-IT" sz="2400" dirty="0" err="1" smtClean="0">
                <a:solidFill>
                  <a:srgbClr val="C00000"/>
                </a:solidFill>
              </a:rPr>
              <a:t>value</a:t>
            </a:r>
            <a:r>
              <a:rPr lang="it-IT" sz="2400" dirty="0" smtClean="0">
                <a:solidFill>
                  <a:srgbClr val="C00000"/>
                </a:solidFill>
              </a:rPr>
              <a:t> </a:t>
            </a:r>
            <a:r>
              <a:rPr lang="it-IT" sz="2400" i="1" dirty="0" smtClean="0">
                <a:solidFill>
                  <a:srgbClr val="7030A0"/>
                </a:solidFill>
              </a:rPr>
              <a:t>E</a:t>
            </a:r>
            <a:r>
              <a:rPr lang="it-IT" sz="2400" dirty="0" smtClean="0">
                <a:solidFill>
                  <a:srgbClr val="C00000"/>
                </a:solidFill>
              </a:rPr>
              <a:t> of the gauge </a:t>
            </a:r>
            <a:r>
              <a:rPr lang="it-IT" sz="2400" dirty="0" err="1" smtClean="0">
                <a:solidFill>
                  <a:srgbClr val="C00000"/>
                </a:solidFill>
              </a:rPr>
              <a:t>field</a:t>
            </a:r>
            <a:r>
              <a:rPr lang="it-IT" sz="2400" dirty="0">
                <a:solidFill>
                  <a:srgbClr val="C00000"/>
                </a:solidFill>
              </a:rPr>
              <a:t> </a:t>
            </a:r>
            <a:r>
              <a:rPr lang="it-IT" sz="2400" dirty="0" err="1" smtClean="0">
                <a:solidFill>
                  <a:srgbClr val="C00000"/>
                </a:solidFill>
              </a:rPr>
              <a:t>strength</a:t>
            </a:r>
            <a:endParaRPr lang="en-US" sz="2400" dirty="0">
              <a:solidFill>
                <a:srgbClr val="C0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133625246"/>
              </p:ext>
            </p:extLst>
          </p:nvPr>
        </p:nvGraphicFramePr>
        <p:xfrm>
          <a:off x="3836988" y="4437063"/>
          <a:ext cx="1317625" cy="479425"/>
        </p:xfrm>
        <a:graphic>
          <a:graphicData uri="http://schemas.openxmlformats.org/presentationml/2006/ole">
            <mc:AlternateContent xmlns:mc="http://schemas.openxmlformats.org/markup-compatibility/2006">
              <mc:Choice xmlns:v="urn:schemas-microsoft-com:vml" Requires="v">
                <p:oleObj spid="_x0000_s18469" name="Equazione" r:id="rId10" imgW="571320" imgH="241200" progId="Equation.3">
                  <p:embed/>
                </p:oleObj>
              </mc:Choice>
              <mc:Fallback>
                <p:oleObj name="Equazione" r:id="rId10" imgW="571320" imgH="241200" progId="Equation.3">
                  <p:embed/>
                  <p:pic>
                    <p:nvPicPr>
                      <p:cNvPr id="0" name=""/>
                      <p:cNvPicPr>
                        <a:picLocks noChangeAspect="1" noChangeArrowheads="1"/>
                      </p:cNvPicPr>
                      <p:nvPr/>
                    </p:nvPicPr>
                    <p:blipFill>
                      <a:blip r:embed="rId11"/>
                      <a:srcRect/>
                      <a:stretch>
                        <a:fillRect/>
                      </a:stretch>
                    </p:blipFill>
                    <p:spPr bwMode="auto">
                      <a:xfrm>
                        <a:off x="3836988" y="4437063"/>
                        <a:ext cx="1317625" cy="479425"/>
                      </a:xfrm>
                      <a:prstGeom prst="rect">
                        <a:avLst/>
                      </a:prstGeom>
                      <a:noFill/>
                      <a:ln>
                        <a:solidFill>
                          <a:schemeClr val="accent1"/>
                        </a:solidFill>
                      </a:ln>
                      <a:extLst/>
                    </p:spPr>
                  </p:pic>
                </p:oleObj>
              </mc:Fallback>
            </mc:AlternateContent>
          </a:graphicData>
        </a:graphic>
      </p:graphicFrame>
    </p:spTree>
    <p:extLst>
      <p:ext uri="{BB962C8B-B14F-4D97-AF65-F5344CB8AC3E}">
        <p14:creationId xmlns:p14="http://schemas.microsoft.com/office/powerpoint/2010/main" val="171143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2800" dirty="0" smtClean="0">
                <a:effectLst>
                  <a:outerShdw blurRad="38100" dist="38100" dir="2700000" algn="tl">
                    <a:srgbClr val="000000">
                      <a:alpha val="43137"/>
                    </a:srgbClr>
                  </a:outerShdw>
                </a:effectLst>
              </a:rPr>
              <a:t>Membrane nucleation and diminishing of the cosmological constant </a:t>
            </a:r>
            <a:r>
              <a:rPr lang="en-US" sz="2800" dirty="0" smtClean="0"/>
              <a:t>(</a:t>
            </a:r>
            <a:r>
              <a:rPr lang="en-US" sz="2800" i="1" dirty="0" smtClean="0"/>
              <a:t>Brown &amp; </a:t>
            </a:r>
            <a:r>
              <a:rPr lang="en-US" sz="2800" i="1" dirty="0" err="1" smtClean="0"/>
              <a:t>Teitelboim</a:t>
            </a:r>
            <a:r>
              <a:rPr lang="en-US" sz="2800" i="1" dirty="0" smtClean="0"/>
              <a:t> ’87</a:t>
            </a:r>
            <a:r>
              <a:rPr lang="en-US" sz="2800" dirty="0" smtClean="0"/>
              <a:t>)</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3821" y="1412776"/>
            <a:ext cx="8435280" cy="460647"/>
          </a:xfrm>
        </p:spPr>
        <p:txBody>
          <a:bodyPr>
            <a:normAutofit fontScale="92500"/>
          </a:bodyPr>
          <a:lstStyle/>
          <a:p>
            <a:pPr marL="0" indent="0">
              <a:buNone/>
            </a:pPr>
            <a:r>
              <a:rPr lang="it-IT" sz="2400" dirty="0" smtClean="0">
                <a:solidFill>
                  <a:srgbClr val="C00000"/>
                </a:solidFill>
              </a:rPr>
              <a:t>3-form gauge </a:t>
            </a:r>
            <a:r>
              <a:rPr lang="it-IT" sz="2400" dirty="0" err="1" smtClean="0">
                <a:solidFill>
                  <a:srgbClr val="C00000"/>
                </a:solidFill>
              </a:rPr>
              <a:t>field</a:t>
            </a:r>
            <a:r>
              <a:rPr lang="it-IT" sz="2400" dirty="0" smtClean="0">
                <a:solidFill>
                  <a:srgbClr val="C00000"/>
                </a:solidFill>
              </a:rPr>
              <a:t>  </a:t>
            </a:r>
            <a:r>
              <a:rPr lang="it-IT" sz="2400" dirty="0" err="1" smtClean="0">
                <a:solidFill>
                  <a:srgbClr val="C00000"/>
                </a:solidFill>
              </a:rPr>
              <a:t>minimally</a:t>
            </a:r>
            <a:r>
              <a:rPr lang="it-IT" sz="2400" dirty="0" smtClean="0">
                <a:solidFill>
                  <a:srgbClr val="C00000"/>
                </a:solidFill>
              </a:rPr>
              <a:t> </a:t>
            </a:r>
            <a:r>
              <a:rPr lang="it-IT" sz="2400" dirty="0" err="1" smtClean="0">
                <a:solidFill>
                  <a:srgbClr val="C00000"/>
                </a:solidFill>
              </a:rPr>
              <a:t>couples</a:t>
            </a:r>
            <a:r>
              <a:rPr lang="it-IT" sz="2400" dirty="0" smtClean="0">
                <a:solidFill>
                  <a:srgbClr val="C00000"/>
                </a:solidFill>
              </a:rPr>
              <a:t> to 2d domain </a:t>
            </a:r>
            <a:r>
              <a:rPr lang="it-IT" sz="2400" dirty="0" err="1" smtClean="0">
                <a:solidFill>
                  <a:srgbClr val="C00000"/>
                </a:solidFill>
              </a:rPr>
              <a:t>walls</a:t>
            </a:r>
            <a:r>
              <a:rPr lang="it-IT" sz="2400" dirty="0" smtClean="0">
                <a:solidFill>
                  <a:srgbClr val="C00000"/>
                </a:solidFill>
              </a:rPr>
              <a:t>  (</a:t>
            </a:r>
            <a:r>
              <a:rPr lang="it-IT" sz="2400" dirty="0" err="1" smtClean="0">
                <a:solidFill>
                  <a:srgbClr val="C00000"/>
                </a:solidFill>
              </a:rPr>
              <a:t>membranes</a:t>
            </a:r>
            <a:r>
              <a:rPr lang="it-IT" sz="2400" dirty="0" smtClean="0">
                <a:solidFill>
                  <a:srgbClr val="C00000"/>
                </a:solidFill>
              </a:rPr>
              <a:t>)</a:t>
            </a:r>
            <a:endParaRPr lang="en-US" sz="2400" dirty="0">
              <a:solidFill>
                <a:srgbClr val="C00000"/>
              </a:solidFill>
            </a:endParaRPr>
          </a:p>
        </p:txBody>
      </p:sp>
      <p:sp>
        <p:nvSpPr>
          <p:cNvPr id="4" name="Slide Number Placeholder 3"/>
          <p:cNvSpPr>
            <a:spLocks noGrp="1"/>
          </p:cNvSpPr>
          <p:nvPr>
            <p:ph type="sldNum" sz="quarter" idx="12"/>
          </p:nvPr>
        </p:nvSpPr>
        <p:spPr/>
        <p:txBody>
          <a:bodyPr/>
          <a:lstStyle/>
          <a:p>
            <a:fld id="{D62DAEFD-D615-41C4-A035-7C378A8B50C2}" type="slidenum">
              <a:rPr lang="en-US" smtClean="0"/>
              <a:t>5</a:t>
            </a:fld>
            <a:endParaRPr lang="en-US"/>
          </a:p>
        </p:txBody>
      </p:sp>
      <p:sp>
        <p:nvSpPr>
          <p:cNvPr id="18" name="TextBox 17"/>
          <p:cNvSpPr txBox="1"/>
          <p:nvPr/>
        </p:nvSpPr>
        <p:spPr>
          <a:xfrm>
            <a:off x="253726" y="4725143"/>
            <a:ext cx="2927661" cy="461665"/>
          </a:xfrm>
          <a:prstGeom prst="rect">
            <a:avLst/>
          </a:prstGeom>
          <a:noFill/>
        </p:spPr>
        <p:txBody>
          <a:bodyPr wrap="none" rtlCol="0">
            <a:spAutoFit/>
          </a:bodyPr>
          <a:lstStyle/>
          <a:p>
            <a:r>
              <a:rPr lang="it-IT" sz="2400" dirty="0" smtClean="0">
                <a:solidFill>
                  <a:srgbClr val="C00000"/>
                </a:solidFill>
                <a:effectLst>
                  <a:outerShdw blurRad="38100" dist="38100" dir="2700000" algn="tl">
                    <a:srgbClr val="000000">
                      <a:alpha val="43137"/>
                    </a:srgbClr>
                  </a:outerShdw>
                </a:effectLst>
              </a:rPr>
              <a:t>3-form </a:t>
            </a:r>
            <a:r>
              <a:rPr lang="it-IT" sz="2400" dirty="0" err="1" smtClean="0">
                <a:solidFill>
                  <a:srgbClr val="C00000"/>
                </a:solidFill>
                <a:effectLst>
                  <a:outerShdw blurRad="38100" dist="38100" dir="2700000" algn="tl">
                    <a:srgbClr val="000000">
                      <a:alpha val="43137"/>
                    </a:srgbClr>
                  </a:outerShdw>
                </a:effectLst>
              </a:rPr>
              <a:t>field</a:t>
            </a:r>
            <a:r>
              <a:rPr lang="it-IT" sz="2400" dirty="0" smtClean="0">
                <a:solidFill>
                  <a:srgbClr val="C00000"/>
                </a:solidFill>
                <a:effectLst>
                  <a:outerShdw blurRad="38100" dist="38100" dir="2700000" algn="tl">
                    <a:srgbClr val="000000">
                      <a:alpha val="43137"/>
                    </a:srgbClr>
                  </a:outerShdw>
                </a:effectLst>
              </a:rPr>
              <a:t> </a:t>
            </a:r>
            <a:r>
              <a:rPr lang="it-IT" sz="2400" dirty="0" err="1" smtClean="0">
                <a:solidFill>
                  <a:srgbClr val="C00000"/>
                </a:solidFill>
                <a:effectLst>
                  <a:outerShdw blurRad="38100" dist="38100" dir="2700000" algn="tl">
                    <a:srgbClr val="000000">
                      <a:alpha val="43137"/>
                    </a:srgbClr>
                  </a:outerShdw>
                </a:effectLst>
              </a:rPr>
              <a:t>equation</a:t>
            </a:r>
            <a:r>
              <a:rPr lang="it-IT" sz="2400" dirty="0" smtClean="0">
                <a:solidFill>
                  <a:srgbClr val="C00000"/>
                </a:solidFill>
                <a:effectLst>
                  <a:outerShdw blurRad="38100" dist="38100" dir="2700000" algn="tl">
                    <a:srgbClr val="000000">
                      <a:alpha val="43137"/>
                    </a:srgbClr>
                  </a:outerShdw>
                </a:effectLst>
              </a:rPr>
              <a:t>:</a:t>
            </a:r>
            <a:endParaRPr lang="en-US" sz="2400" dirty="0">
              <a:solidFill>
                <a:srgbClr val="C00000"/>
              </a:solidFill>
              <a:effectLst>
                <a:outerShdw blurRad="38100" dist="38100" dir="2700000" algn="tl">
                  <a:srgbClr val="000000">
                    <a:alpha val="43137"/>
                  </a:srgbClr>
                </a:outerShdw>
              </a:effectLst>
            </a:endParaRPr>
          </a:p>
        </p:txBody>
      </p:sp>
      <p:grpSp>
        <p:nvGrpSpPr>
          <p:cNvPr id="8" name="Group 7"/>
          <p:cNvGrpSpPr/>
          <p:nvPr/>
        </p:nvGrpSpPr>
        <p:grpSpPr>
          <a:xfrm>
            <a:off x="199149" y="3839312"/>
            <a:ext cx="7840041" cy="463061"/>
            <a:chOff x="251992" y="2849248"/>
            <a:chExt cx="7840041" cy="463061"/>
          </a:xfrm>
        </p:grpSpPr>
        <p:grpSp>
          <p:nvGrpSpPr>
            <p:cNvPr id="25" name="Group 24"/>
            <p:cNvGrpSpPr/>
            <p:nvPr/>
          </p:nvGrpSpPr>
          <p:grpSpPr>
            <a:xfrm>
              <a:off x="251992" y="2870951"/>
              <a:ext cx="5998393" cy="441358"/>
              <a:chOff x="1885719" y="2394409"/>
              <a:chExt cx="5998393" cy="441358"/>
            </a:xfrm>
          </p:grpSpPr>
          <p:graphicFrame>
            <p:nvGraphicFramePr>
              <p:cNvPr id="6" name="Object 5"/>
              <p:cNvGraphicFramePr>
                <a:graphicFrameLocks noChangeAspect="1"/>
              </p:cNvGraphicFramePr>
              <p:nvPr>
                <p:extLst>
                  <p:ext uri="{D42A27DB-BD31-4B8C-83A1-F6EECF244321}">
                    <p14:modId xmlns:p14="http://schemas.microsoft.com/office/powerpoint/2010/main" val="1781182069"/>
                  </p:ext>
                </p:extLst>
              </p:nvPr>
            </p:nvGraphicFramePr>
            <p:xfrm>
              <a:off x="1885719" y="2394409"/>
              <a:ext cx="1871662" cy="441358"/>
            </p:xfrm>
            <a:graphic>
              <a:graphicData uri="http://schemas.openxmlformats.org/presentationml/2006/ole">
                <mc:AlternateContent xmlns:mc="http://schemas.openxmlformats.org/markup-compatibility/2006">
                  <mc:Choice xmlns:v="urn:schemas-microsoft-com:vml" Requires="v">
                    <p:oleObj spid="_x0000_s11218" name="Equation" r:id="rId4" imgW="850680" imgH="228600" progId="Equation.3">
                      <p:embed/>
                    </p:oleObj>
                  </mc:Choice>
                  <mc:Fallback>
                    <p:oleObj name="Equation" r:id="rId4" imgW="850680" imgH="228600" progId="Equation.3">
                      <p:embed/>
                      <p:pic>
                        <p:nvPicPr>
                          <p:cNvPr id="0" name="Object 4"/>
                          <p:cNvPicPr>
                            <a:picLocks noChangeAspect="1" noChangeArrowheads="1"/>
                          </p:cNvPicPr>
                          <p:nvPr/>
                        </p:nvPicPr>
                        <p:blipFill>
                          <a:blip r:embed="rId5"/>
                          <a:srcRect/>
                          <a:stretch>
                            <a:fillRect/>
                          </a:stretch>
                        </p:blipFill>
                        <p:spPr bwMode="auto">
                          <a:xfrm>
                            <a:off x="1885719" y="2394409"/>
                            <a:ext cx="1871662" cy="441358"/>
                          </a:xfrm>
                          <a:prstGeom prst="rect">
                            <a:avLst/>
                          </a:prstGeom>
                          <a:noFill/>
                          <a:ln>
                            <a:noFill/>
                          </a:ln>
                        </p:spPr>
                      </p:pic>
                    </p:oleObj>
                  </mc:Fallback>
                </mc:AlternateContent>
              </a:graphicData>
            </a:graphic>
          </p:graphicFrame>
          <p:sp>
            <p:nvSpPr>
              <p:cNvPr id="17" name="TextBox 16"/>
              <p:cNvSpPr txBox="1"/>
              <p:nvPr/>
            </p:nvSpPr>
            <p:spPr>
              <a:xfrm>
                <a:off x="3707904" y="2413921"/>
                <a:ext cx="4176208" cy="400110"/>
              </a:xfrm>
              <a:prstGeom prst="rect">
                <a:avLst/>
              </a:prstGeom>
              <a:noFill/>
            </p:spPr>
            <p:txBody>
              <a:bodyPr wrap="none" rtlCol="0">
                <a:spAutoFit/>
              </a:bodyPr>
              <a:lstStyle/>
              <a:p>
                <a:r>
                  <a:rPr lang="it-IT" sz="2000" dirty="0" err="1" smtClean="0">
                    <a:solidFill>
                      <a:srgbClr val="002060"/>
                    </a:solidFill>
                  </a:rPr>
                  <a:t>parametrizes</a:t>
                </a:r>
                <a:r>
                  <a:rPr lang="it-IT" sz="2000" dirty="0" smtClean="0">
                    <a:solidFill>
                      <a:srgbClr val="002060"/>
                    </a:solidFill>
                  </a:rPr>
                  <a:t> membrane </a:t>
                </a:r>
                <a:r>
                  <a:rPr lang="it-IT" sz="2000" dirty="0" err="1" smtClean="0">
                    <a:solidFill>
                      <a:srgbClr val="002060"/>
                    </a:solidFill>
                  </a:rPr>
                  <a:t>worldvolume</a:t>
                </a:r>
                <a:endParaRPr lang="en-US" sz="2000" dirty="0">
                  <a:solidFill>
                    <a:srgbClr val="002060"/>
                  </a:solidFill>
                </a:endParaRPr>
              </a:p>
            </p:txBody>
          </p:sp>
        </p:grpSp>
        <p:graphicFrame>
          <p:nvGraphicFramePr>
            <p:cNvPr id="30" name="Object 29"/>
            <p:cNvGraphicFramePr>
              <a:graphicFrameLocks noChangeAspect="1"/>
            </p:cNvGraphicFramePr>
            <p:nvPr>
              <p:extLst>
                <p:ext uri="{D42A27DB-BD31-4B8C-83A1-F6EECF244321}">
                  <p14:modId xmlns:p14="http://schemas.microsoft.com/office/powerpoint/2010/main" val="1461920325"/>
                </p:ext>
              </p:extLst>
            </p:nvPr>
          </p:nvGraphicFramePr>
          <p:xfrm>
            <a:off x="6444208" y="2849248"/>
            <a:ext cx="1647825" cy="441325"/>
          </p:xfrm>
          <a:graphic>
            <a:graphicData uri="http://schemas.openxmlformats.org/presentationml/2006/ole">
              <mc:AlternateContent xmlns:mc="http://schemas.openxmlformats.org/markup-compatibility/2006">
                <mc:Choice xmlns:v="urn:schemas-microsoft-com:vml" Requires="v">
                  <p:oleObj spid="_x0000_s11219" name="Equation" r:id="rId6" imgW="749160" imgH="228600" progId="Equation.3">
                    <p:embed/>
                  </p:oleObj>
                </mc:Choice>
                <mc:Fallback>
                  <p:oleObj name="Equation" r:id="rId6" imgW="749160" imgH="228600" progId="Equation.3">
                    <p:embed/>
                    <p:pic>
                      <p:nvPicPr>
                        <p:cNvPr id="0" name=""/>
                        <p:cNvPicPr>
                          <a:picLocks noChangeAspect="1" noChangeArrowheads="1"/>
                        </p:cNvPicPr>
                        <p:nvPr/>
                      </p:nvPicPr>
                      <p:blipFill>
                        <a:blip r:embed="rId7"/>
                        <a:srcRect/>
                        <a:stretch>
                          <a:fillRect/>
                        </a:stretch>
                      </p:blipFill>
                      <p:spPr bwMode="auto">
                        <a:xfrm>
                          <a:off x="6444208" y="2849248"/>
                          <a:ext cx="1647825" cy="441325"/>
                        </a:xfrm>
                        <a:prstGeom prst="rect">
                          <a:avLst/>
                        </a:prstGeom>
                        <a:noFill/>
                        <a:ln>
                          <a:noFill/>
                        </a:ln>
                      </p:spPr>
                    </p:pic>
                  </p:oleObj>
                </mc:Fallback>
              </mc:AlternateContent>
            </a:graphicData>
          </a:graphic>
        </p:graphicFrame>
      </p:grpSp>
      <p:grpSp>
        <p:nvGrpSpPr>
          <p:cNvPr id="10" name="Group 9"/>
          <p:cNvGrpSpPr/>
          <p:nvPr/>
        </p:nvGrpSpPr>
        <p:grpSpPr>
          <a:xfrm>
            <a:off x="165100" y="2149475"/>
            <a:ext cx="8734425" cy="1372784"/>
            <a:chOff x="234902" y="1775166"/>
            <a:chExt cx="8734425" cy="1372784"/>
          </a:xfrm>
        </p:grpSpPr>
        <p:graphicFrame>
          <p:nvGraphicFramePr>
            <p:cNvPr id="5" name="Object 4"/>
            <p:cNvGraphicFramePr>
              <a:graphicFrameLocks noChangeAspect="1"/>
            </p:cNvGraphicFramePr>
            <p:nvPr>
              <p:extLst>
                <p:ext uri="{D42A27DB-BD31-4B8C-83A1-F6EECF244321}">
                  <p14:modId xmlns:p14="http://schemas.microsoft.com/office/powerpoint/2010/main" val="676005500"/>
                </p:ext>
              </p:extLst>
            </p:nvPr>
          </p:nvGraphicFramePr>
          <p:xfrm>
            <a:off x="234902" y="1775166"/>
            <a:ext cx="8734425" cy="663575"/>
          </p:xfrm>
          <a:graphic>
            <a:graphicData uri="http://schemas.openxmlformats.org/presentationml/2006/ole">
              <mc:AlternateContent xmlns:mc="http://schemas.openxmlformats.org/markup-compatibility/2006">
                <mc:Choice xmlns:v="urn:schemas-microsoft-com:vml" Requires="v">
                  <p:oleObj spid="_x0000_s11220" name="Equation" r:id="rId8" imgW="4343400" imgH="330120" progId="Equation.DSMT4">
                    <p:embed/>
                  </p:oleObj>
                </mc:Choice>
                <mc:Fallback>
                  <p:oleObj name="Equation" r:id="rId8" imgW="4343400" imgH="330120" progId="Equation.DSMT4">
                    <p:embed/>
                    <p:pic>
                      <p:nvPicPr>
                        <p:cNvPr id="0" name=""/>
                        <p:cNvPicPr/>
                        <p:nvPr/>
                      </p:nvPicPr>
                      <p:blipFill>
                        <a:blip r:embed="rId9"/>
                        <a:stretch>
                          <a:fillRect/>
                        </a:stretch>
                      </p:blipFill>
                      <p:spPr>
                        <a:xfrm>
                          <a:off x="234902" y="1775166"/>
                          <a:ext cx="8734425" cy="663575"/>
                        </a:xfrm>
                        <a:prstGeom prst="rect">
                          <a:avLst/>
                        </a:prstGeom>
                      </p:spPr>
                    </p:pic>
                  </p:oleObj>
                </mc:Fallback>
              </mc:AlternateContent>
            </a:graphicData>
          </a:graphic>
        </p:graphicFrame>
        <p:grpSp>
          <p:nvGrpSpPr>
            <p:cNvPr id="16" name="Group 15"/>
            <p:cNvGrpSpPr/>
            <p:nvPr/>
          </p:nvGrpSpPr>
          <p:grpSpPr>
            <a:xfrm>
              <a:off x="3923928" y="2238615"/>
              <a:ext cx="1896481" cy="632336"/>
              <a:chOff x="287636" y="2661940"/>
              <a:chExt cx="1896481" cy="632336"/>
            </a:xfrm>
          </p:grpSpPr>
          <p:sp>
            <p:nvSpPr>
              <p:cNvPr id="7" name="TextBox 6"/>
              <p:cNvSpPr txBox="1"/>
              <p:nvPr/>
            </p:nvSpPr>
            <p:spPr>
              <a:xfrm>
                <a:off x="287636" y="2924944"/>
                <a:ext cx="1896481" cy="369332"/>
              </a:xfrm>
              <a:prstGeom prst="rect">
                <a:avLst/>
              </a:prstGeom>
              <a:noFill/>
            </p:spPr>
            <p:txBody>
              <a:bodyPr wrap="none" rtlCol="0">
                <a:spAutoFit/>
              </a:bodyPr>
              <a:lstStyle/>
              <a:p>
                <a:r>
                  <a:rPr lang="it-IT" dirty="0" smtClean="0">
                    <a:solidFill>
                      <a:srgbClr val="C00000"/>
                    </a:solidFill>
                  </a:rPr>
                  <a:t>membrane </a:t>
                </a:r>
                <a:r>
                  <a:rPr lang="it-IT" dirty="0" err="1" smtClean="0">
                    <a:solidFill>
                      <a:srgbClr val="C00000"/>
                    </a:solidFill>
                  </a:rPr>
                  <a:t>charge</a:t>
                </a:r>
                <a:endParaRPr lang="en-US" dirty="0">
                  <a:solidFill>
                    <a:srgbClr val="C00000"/>
                  </a:solidFill>
                </a:endParaRPr>
              </a:p>
            </p:txBody>
          </p:sp>
          <p:cxnSp>
            <p:nvCxnSpPr>
              <p:cNvPr id="9" name="Straight Arrow Connector 8"/>
              <p:cNvCxnSpPr/>
              <p:nvPr/>
            </p:nvCxnSpPr>
            <p:spPr>
              <a:xfrm flipV="1">
                <a:off x="1205769" y="2661940"/>
                <a:ext cx="144365" cy="2880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95536" y="2238615"/>
              <a:ext cx="1741246" cy="909335"/>
              <a:chOff x="287636" y="2661940"/>
              <a:chExt cx="1741246" cy="909335"/>
            </a:xfrm>
          </p:grpSpPr>
          <p:sp>
            <p:nvSpPr>
              <p:cNvPr id="32" name="TextBox 31"/>
              <p:cNvSpPr txBox="1"/>
              <p:nvPr/>
            </p:nvSpPr>
            <p:spPr>
              <a:xfrm>
                <a:off x="287636" y="2924944"/>
                <a:ext cx="1741246" cy="646331"/>
              </a:xfrm>
              <a:prstGeom prst="rect">
                <a:avLst/>
              </a:prstGeom>
              <a:noFill/>
            </p:spPr>
            <p:txBody>
              <a:bodyPr wrap="none" rtlCol="0">
                <a:spAutoFit/>
              </a:bodyPr>
              <a:lstStyle/>
              <a:p>
                <a:r>
                  <a:rPr lang="it-IT" dirty="0" smtClean="0">
                    <a:solidFill>
                      <a:srgbClr val="C00000"/>
                    </a:solidFill>
                  </a:rPr>
                  <a:t>membrane mass</a:t>
                </a:r>
              </a:p>
              <a:p>
                <a:r>
                  <a:rPr lang="it-IT" dirty="0" smtClean="0">
                    <a:solidFill>
                      <a:srgbClr val="C00000"/>
                    </a:solidFill>
                  </a:rPr>
                  <a:t>(</a:t>
                </a:r>
                <a:r>
                  <a:rPr lang="it-IT" dirty="0" err="1" smtClean="0">
                    <a:solidFill>
                      <a:srgbClr val="C00000"/>
                    </a:solidFill>
                  </a:rPr>
                  <a:t>tension</a:t>
                </a:r>
                <a:r>
                  <a:rPr lang="it-IT" dirty="0" smtClean="0">
                    <a:solidFill>
                      <a:srgbClr val="C00000"/>
                    </a:solidFill>
                  </a:rPr>
                  <a:t>)</a:t>
                </a:r>
                <a:endParaRPr lang="en-US" dirty="0">
                  <a:solidFill>
                    <a:srgbClr val="C00000"/>
                  </a:solidFill>
                </a:endParaRPr>
              </a:p>
            </p:txBody>
          </p:sp>
          <p:cxnSp>
            <p:nvCxnSpPr>
              <p:cNvPr id="33" name="Straight Arrow Connector 32"/>
              <p:cNvCxnSpPr/>
              <p:nvPr/>
            </p:nvCxnSpPr>
            <p:spPr>
              <a:xfrm flipV="1">
                <a:off x="1205769" y="2661940"/>
                <a:ext cx="144365" cy="2880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306388" y="5384800"/>
            <a:ext cx="8005603" cy="1212850"/>
            <a:chOff x="281858" y="5564026"/>
            <a:chExt cx="8005603" cy="1212850"/>
          </a:xfrm>
        </p:grpSpPr>
        <p:graphicFrame>
          <p:nvGraphicFramePr>
            <p:cNvPr id="19" name="Object 18"/>
            <p:cNvGraphicFramePr>
              <a:graphicFrameLocks noChangeAspect="1"/>
            </p:cNvGraphicFramePr>
            <p:nvPr>
              <p:extLst>
                <p:ext uri="{D42A27DB-BD31-4B8C-83A1-F6EECF244321}">
                  <p14:modId xmlns:p14="http://schemas.microsoft.com/office/powerpoint/2010/main" val="2868731471"/>
                </p:ext>
              </p:extLst>
            </p:nvPr>
          </p:nvGraphicFramePr>
          <p:xfrm>
            <a:off x="281858" y="5564026"/>
            <a:ext cx="5648325" cy="1212850"/>
          </p:xfrm>
          <a:graphic>
            <a:graphicData uri="http://schemas.openxmlformats.org/presentationml/2006/ole">
              <mc:AlternateContent xmlns:mc="http://schemas.openxmlformats.org/markup-compatibility/2006">
                <mc:Choice xmlns:v="urn:schemas-microsoft-com:vml" Requires="v">
                  <p:oleObj spid="_x0000_s11221" name="Equation" r:id="rId10" imgW="2743200" imgH="609480" progId="Equation.DSMT4">
                    <p:embed/>
                  </p:oleObj>
                </mc:Choice>
                <mc:Fallback>
                  <p:oleObj name="Equation" r:id="rId10" imgW="2743200" imgH="609480" progId="Equation.DSMT4">
                    <p:embed/>
                    <p:pic>
                      <p:nvPicPr>
                        <p:cNvPr id="0" name="Object 10"/>
                        <p:cNvPicPr>
                          <a:picLocks noChangeAspect="1" noChangeArrowheads="1"/>
                        </p:cNvPicPr>
                        <p:nvPr/>
                      </p:nvPicPr>
                      <p:blipFill>
                        <a:blip r:embed="rId11"/>
                        <a:srcRect/>
                        <a:stretch>
                          <a:fillRect/>
                        </a:stretch>
                      </p:blipFill>
                      <p:spPr bwMode="auto">
                        <a:xfrm>
                          <a:off x="281858" y="5564026"/>
                          <a:ext cx="56483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5940152" y="6235480"/>
              <a:ext cx="2347309" cy="400110"/>
            </a:xfrm>
            <a:prstGeom prst="rect">
              <a:avLst/>
            </a:prstGeom>
            <a:noFill/>
          </p:spPr>
          <p:txBody>
            <a:bodyPr wrap="none" rtlCol="0">
              <a:spAutoFit/>
            </a:bodyPr>
            <a:lstStyle/>
            <a:p>
              <a:r>
                <a:rPr lang="en-US" sz="2000" dirty="0" smtClean="0">
                  <a:solidFill>
                    <a:srgbClr val="002060"/>
                  </a:solidFill>
                </a:rPr>
                <a:t>-  membrane current</a:t>
              </a:r>
              <a:endParaRPr lang="en-US" sz="2000" dirty="0">
                <a:solidFill>
                  <a:srgbClr val="002060"/>
                </a:solidFill>
              </a:endParaRPr>
            </a:p>
          </p:txBody>
        </p:sp>
      </p:grpSp>
    </p:spTree>
    <p:extLst>
      <p:ext uri="{BB962C8B-B14F-4D97-AF65-F5344CB8AC3E}">
        <p14:creationId xmlns:p14="http://schemas.microsoft.com/office/powerpoint/2010/main" val="350975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2800" dirty="0" smtClean="0">
                <a:effectLst>
                  <a:outerShdw blurRad="38100" dist="38100" dir="2700000" algn="tl">
                    <a:srgbClr val="000000">
                      <a:alpha val="43137"/>
                    </a:srgbClr>
                  </a:outerShdw>
                </a:effectLst>
              </a:rPr>
              <a:t>Membrane nucleation and </a:t>
            </a:r>
            <a:r>
              <a:rPr lang="en-US" sz="2800" dirty="0" err="1" smtClean="0">
                <a:effectLst>
                  <a:outerShdw blurRad="38100" dist="38100" dir="2700000" algn="tl">
                    <a:srgbClr val="000000">
                      <a:alpha val="43137"/>
                    </a:srgbClr>
                  </a:outerShdw>
                </a:effectLst>
              </a:rPr>
              <a:t>neutrilization</a:t>
            </a:r>
            <a:r>
              <a:rPr lang="en-US" sz="2800" dirty="0" smtClean="0">
                <a:effectLst>
                  <a:outerShdw blurRad="38100" dist="38100" dir="2700000" algn="tl">
                    <a:srgbClr val="000000">
                      <a:alpha val="43137"/>
                    </a:srgbClr>
                  </a:outerShdw>
                </a:effectLst>
              </a:rPr>
              <a:t> of the cosmological constant  </a:t>
            </a:r>
            <a:r>
              <a:rPr lang="en-US" sz="2800" dirty="0"/>
              <a:t>(</a:t>
            </a:r>
            <a:r>
              <a:rPr lang="en-US" sz="2800" i="1" dirty="0"/>
              <a:t>Brown &amp; </a:t>
            </a:r>
            <a:r>
              <a:rPr lang="en-US" sz="2800" i="1" dirty="0" err="1"/>
              <a:t>Teitelboim</a:t>
            </a:r>
            <a:r>
              <a:rPr lang="en-US" sz="2800" i="1" dirty="0"/>
              <a:t> ’87</a:t>
            </a:r>
            <a:r>
              <a:rPr lang="en-US" sz="2800" dirty="0"/>
              <a:t>)</a:t>
            </a:r>
            <a:endParaRPr lang="en-US"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62DAEFD-D615-41C4-A035-7C378A8B50C2}" type="slidenum">
              <a:rPr lang="en-US" smtClean="0"/>
              <a:t>6</a:t>
            </a:fld>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05555574"/>
              </p:ext>
            </p:extLst>
          </p:nvPr>
        </p:nvGraphicFramePr>
        <p:xfrm>
          <a:off x="1691680" y="1538744"/>
          <a:ext cx="385202" cy="464120"/>
        </p:xfrm>
        <a:graphic>
          <a:graphicData uri="http://schemas.openxmlformats.org/presentationml/2006/ole">
            <mc:AlternateContent xmlns:mc="http://schemas.openxmlformats.org/markup-compatibility/2006">
              <mc:Choice xmlns:v="urn:schemas-microsoft-com:vml" Requires="v">
                <p:oleObj spid="_x0000_s12077" name="Equation" r:id="rId4" imgW="190440" imgH="228600" progId="Equation.3">
                  <p:embed/>
                </p:oleObj>
              </mc:Choice>
              <mc:Fallback>
                <p:oleObj name="Equation" r:id="rId4" imgW="190440" imgH="228600" progId="Equation.3">
                  <p:embed/>
                  <p:pic>
                    <p:nvPicPr>
                      <p:cNvPr id="0" name=""/>
                      <p:cNvPicPr>
                        <a:picLocks noChangeAspect="1" noChangeArrowheads="1"/>
                      </p:cNvPicPr>
                      <p:nvPr/>
                    </p:nvPicPr>
                    <p:blipFill>
                      <a:blip r:embed="rId5"/>
                      <a:srcRect/>
                      <a:stretch>
                        <a:fillRect/>
                      </a:stretch>
                    </p:blipFill>
                    <p:spPr bwMode="auto">
                      <a:xfrm>
                        <a:off x="1691680" y="1538744"/>
                        <a:ext cx="385202" cy="464120"/>
                      </a:xfrm>
                      <a:prstGeom prst="rect">
                        <a:avLst/>
                      </a:prstGeom>
                      <a:noFill/>
                      <a:ln>
                        <a:noFill/>
                      </a:ln>
                    </p:spPr>
                  </p:pic>
                </p:oleObj>
              </mc:Fallback>
            </mc:AlternateContent>
          </a:graphicData>
        </a:graphic>
      </p:graphicFrame>
      <p:grpSp>
        <p:nvGrpSpPr>
          <p:cNvPr id="48" name="Group 47"/>
          <p:cNvGrpSpPr/>
          <p:nvPr/>
        </p:nvGrpSpPr>
        <p:grpSpPr>
          <a:xfrm>
            <a:off x="2483768" y="1162883"/>
            <a:ext cx="4320480" cy="3930769"/>
            <a:chOff x="2339752" y="1154415"/>
            <a:chExt cx="4320480" cy="3930769"/>
          </a:xfrm>
        </p:grpSpPr>
        <p:sp>
          <p:nvSpPr>
            <p:cNvPr id="21" name="Oval 20"/>
            <p:cNvSpPr/>
            <p:nvPr/>
          </p:nvSpPr>
          <p:spPr>
            <a:xfrm>
              <a:off x="2771800" y="1556792"/>
              <a:ext cx="3528392" cy="352839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971359523"/>
                </p:ext>
              </p:extLst>
            </p:nvPr>
          </p:nvGraphicFramePr>
          <p:xfrm>
            <a:off x="3695099" y="1988840"/>
            <a:ext cx="1596981" cy="457604"/>
          </p:xfrm>
          <a:graphic>
            <a:graphicData uri="http://schemas.openxmlformats.org/presentationml/2006/ole">
              <mc:AlternateContent xmlns:mc="http://schemas.openxmlformats.org/markup-compatibility/2006">
                <mc:Choice xmlns:v="urn:schemas-microsoft-com:vml" Requires="v">
                  <p:oleObj spid="_x0000_s12078" name="Equation" r:id="rId6" imgW="799920" imgH="228600" progId="Equation.DSMT4">
                    <p:embed/>
                  </p:oleObj>
                </mc:Choice>
                <mc:Fallback>
                  <p:oleObj name="Equation" r:id="rId6" imgW="799920" imgH="228600" progId="Equation.DSMT4">
                    <p:embed/>
                    <p:pic>
                      <p:nvPicPr>
                        <p:cNvPr id="0" name=""/>
                        <p:cNvPicPr/>
                        <p:nvPr/>
                      </p:nvPicPr>
                      <p:blipFill>
                        <a:blip r:embed="rId7"/>
                        <a:stretch>
                          <a:fillRect/>
                        </a:stretch>
                      </p:blipFill>
                      <p:spPr>
                        <a:xfrm>
                          <a:off x="3695099" y="1988840"/>
                          <a:ext cx="1596981" cy="457604"/>
                        </a:xfrm>
                        <a:prstGeom prst="rect">
                          <a:avLst/>
                        </a:prstGeom>
                      </p:spPr>
                    </p:pic>
                  </p:oleObj>
                </mc:Fallback>
              </mc:AlternateContent>
            </a:graphicData>
          </a:graphic>
        </p:graphicFrame>
        <p:cxnSp>
          <p:nvCxnSpPr>
            <p:cNvPr id="11" name="Straight Arrow Connector 10"/>
            <p:cNvCxnSpPr/>
            <p:nvPr/>
          </p:nvCxnSpPr>
          <p:spPr>
            <a:xfrm flipV="1">
              <a:off x="5358003" y="1154415"/>
              <a:ext cx="366125" cy="6184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63862" y="4214721"/>
              <a:ext cx="596370" cy="4384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339752" y="4044217"/>
              <a:ext cx="576064" cy="3208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301817" y="5411788"/>
            <a:ext cx="6502333" cy="825500"/>
            <a:chOff x="3342850" y="4337748"/>
            <a:chExt cx="6502333" cy="825500"/>
          </a:xfrm>
        </p:grpSpPr>
        <p:sp>
          <p:nvSpPr>
            <p:cNvPr id="27" name="TextBox 26"/>
            <p:cNvSpPr txBox="1"/>
            <p:nvPr/>
          </p:nvSpPr>
          <p:spPr>
            <a:xfrm>
              <a:off x="3342850" y="4549770"/>
              <a:ext cx="3446072" cy="400110"/>
            </a:xfrm>
            <a:prstGeom prst="rect">
              <a:avLst/>
            </a:prstGeom>
            <a:noFill/>
          </p:spPr>
          <p:txBody>
            <a:bodyPr wrap="none" rtlCol="0">
              <a:spAutoFit/>
            </a:bodyPr>
            <a:lstStyle/>
            <a:p>
              <a:r>
                <a:rPr lang="it-IT" sz="2000" dirty="0" smtClean="0"/>
                <a:t>Membrane </a:t>
              </a:r>
              <a:r>
                <a:rPr lang="it-IT" sz="2000" dirty="0" err="1" smtClean="0"/>
                <a:t>creation</a:t>
              </a:r>
              <a:r>
                <a:rPr lang="it-IT" sz="2000" dirty="0" smtClean="0"/>
                <a:t> </a:t>
              </a:r>
              <a:r>
                <a:rPr lang="it-IT" sz="2000" dirty="0" err="1" smtClean="0"/>
                <a:t>probability</a:t>
              </a:r>
              <a:endParaRPr lang="en-US" sz="2000" dirty="0"/>
            </a:p>
          </p:txBody>
        </p:sp>
        <p:graphicFrame>
          <p:nvGraphicFramePr>
            <p:cNvPr id="28" name="Object 27"/>
            <p:cNvGraphicFramePr>
              <a:graphicFrameLocks noChangeAspect="1"/>
            </p:cNvGraphicFramePr>
            <p:nvPr>
              <p:extLst>
                <p:ext uri="{D42A27DB-BD31-4B8C-83A1-F6EECF244321}">
                  <p14:modId xmlns:p14="http://schemas.microsoft.com/office/powerpoint/2010/main" val="3038097470"/>
                </p:ext>
              </p:extLst>
            </p:nvPr>
          </p:nvGraphicFramePr>
          <p:xfrm>
            <a:off x="7089283" y="4337748"/>
            <a:ext cx="2755900" cy="825500"/>
          </p:xfrm>
          <a:graphic>
            <a:graphicData uri="http://schemas.openxmlformats.org/presentationml/2006/ole">
              <mc:AlternateContent xmlns:mc="http://schemas.openxmlformats.org/markup-compatibility/2006">
                <mc:Choice xmlns:v="urn:schemas-microsoft-com:vml" Requires="v">
                  <p:oleObj spid="_x0000_s12079" name="Equation" r:id="rId8" imgW="1612800" imgH="482400" progId="Equation.DSMT4">
                    <p:embed/>
                  </p:oleObj>
                </mc:Choice>
                <mc:Fallback>
                  <p:oleObj name="Equation" r:id="rId8" imgW="1612800" imgH="482400" progId="Equation.DSMT4">
                    <p:embed/>
                    <p:pic>
                      <p:nvPicPr>
                        <p:cNvPr id="0" name=""/>
                        <p:cNvPicPr>
                          <a:picLocks noChangeAspect="1" noChangeArrowheads="1"/>
                        </p:cNvPicPr>
                        <p:nvPr/>
                      </p:nvPicPr>
                      <p:blipFill>
                        <a:blip r:embed="rId9"/>
                        <a:srcRect/>
                        <a:stretch>
                          <a:fillRect/>
                        </a:stretch>
                      </p:blipFill>
                      <p:spPr bwMode="auto">
                        <a:xfrm>
                          <a:off x="7089283" y="4337748"/>
                          <a:ext cx="27559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9" name="Group 48"/>
          <p:cNvGrpSpPr/>
          <p:nvPr/>
        </p:nvGrpSpPr>
        <p:grpSpPr>
          <a:xfrm>
            <a:off x="3714483" y="2852936"/>
            <a:ext cx="2160241" cy="1931516"/>
            <a:chOff x="3714483" y="2852936"/>
            <a:chExt cx="2160241" cy="1931516"/>
          </a:xfrm>
        </p:grpSpPr>
        <p:sp>
          <p:nvSpPr>
            <p:cNvPr id="24" name="Oval 23"/>
            <p:cNvSpPr/>
            <p:nvPr/>
          </p:nvSpPr>
          <p:spPr>
            <a:xfrm>
              <a:off x="4146532" y="3128268"/>
              <a:ext cx="1728192" cy="165618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775660613"/>
                </p:ext>
              </p:extLst>
            </p:nvPr>
          </p:nvGraphicFramePr>
          <p:xfrm>
            <a:off x="4310063" y="3784600"/>
            <a:ext cx="1401762" cy="344488"/>
          </p:xfrm>
          <a:graphic>
            <a:graphicData uri="http://schemas.openxmlformats.org/presentationml/2006/ole">
              <mc:AlternateContent xmlns:mc="http://schemas.openxmlformats.org/markup-compatibility/2006">
                <mc:Choice xmlns:v="urn:schemas-microsoft-com:vml" Requires="v">
                  <p:oleObj spid="_x0000_s12080" name="Equation" r:id="rId10" imgW="939600" imgH="228600" progId="Equation.DSMT4">
                    <p:embed/>
                  </p:oleObj>
                </mc:Choice>
                <mc:Fallback>
                  <p:oleObj name="Equation" r:id="rId10" imgW="939600" imgH="228600" progId="Equation.DSMT4">
                    <p:embed/>
                    <p:pic>
                      <p:nvPicPr>
                        <p:cNvPr id="0" name=""/>
                        <p:cNvPicPr>
                          <a:picLocks noChangeAspect="1" noChangeArrowheads="1"/>
                        </p:cNvPicPr>
                        <p:nvPr/>
                      </p:nvPicPr>
                      <p:blipFill>
                        <a:blip r:embed="rId11"/>
                        <a:srcRect/>
                        <a:stretch>
                          <a:fillRect/>
                        </a:stretch>
                      </p:blipFill>
                      <p:spPr bwMode="auto">
                        <a:xfrm>
                          <a:off x="4310063" y="3784600"/>
                          <a:ext cx="1401762" cy="344488"/>
                        </a:xfrm>
                        <a:prstGeom prst="rect">
                          <a:avLst/>
                        </a:prstGeom>
                        <a:noFill/>
                        <a:ln>
                          <a:noFill/>
                        </a:ln>
                      </p:spPr>
                    </p:pic>
                  </p:oleObj>
                </mc:Fallback>
              </mc:AlternateContent>
            </a:graphicData>
          </a:graphic>
        </p:graphicFrame>
        <p:cxnSp>
          <p:nvCxnSpPr>
            <p:cNvPr id="40" name="Straight Arrow Connector 39"/>
            <p:cNvCxnSpPr/>
            <p:nvPr/>
          </p:nvCxnSpPr>
          <p:spPr>
            <a:xfrm flipV="1">
              <a:off x="5358003" y="2852936"/>
              <a:ext cx="183062" cy="3385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714483" y="4164895"/>
              <a:ext cx="432050" cy="2690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301817" y="6083300"/>
            <a:ext cx="2954271" cy="544513"/>
            <a:chOff x="1529179" y="6180720"/>
            <a:chExt cx="2954271" cy="544513"/>
          </a:xfrm>
        </p:grpSpPr>
        <p:sp>
          <p:nvSpPr>
            <p:cNvPr id="50" name="TextBox 49"/>
            <p:cNvSpPr txBox="1"/>
            <p:nvPr/>
          </p:nvSpPr>
          <p:spPr>
            <a:xfrm>
              <a:off x="1529179" y="6253281"/>
              <a:ext cx="1909177" cy="400110"/>
            </a:xfrm>
            <a:prstGeom prst="rect">
              <a:avLst/>
            </a:prstGeom>
            <a:noFill/>
          </p:spPr>
          <p:txBody>
            <a:bodyPr wrap="none" rtlCol="0">
              <a:spAutoFit/>
            </a:bodyPr>
            <a:lstStyle/>
            <a:p>
              <a:r>
                <a:rPr lang="en-US" sz="2000" dirty="0" smtClean="0"/>
                <a:t>Process stops at </a:t>
              </a:r>
              <a:endParaRPr lang="en-US" sz="2000" dirty="0"/>
            </a:p>
          </p:txBody>
        </p:sp>
        <p:graphicFrame>
          <p:nvGraphicFramePr>
            <p:cNvPr id="53" name="Object 52"/>
            <p:cNvGraphicFramePr>
              <a:graphicFrameLocks noChangeAspect="1"/>
            </p:cNvGraphicFramePr>
            <p:nvPr>
              <p:extLst>
                <p:ext uri="{D42A27DB-BD31-4B8C-83A1-F6EECF244321}">
                  <p14:modId xmlns:p14="http://schemas.microsoft.com/office/powerpoint/2010/main" val="4190341729"/>
                </p:ext>
              </p:extLst>
            </p:nvPr>
          </p:nvGraphicFramePr>
          <p:xfrm>
            <a:off x="3424587" y="6180720"/>
            <a:ext cx="1058863" cy="544513"/>
          </p:xfrm>
          <a:graphic>
            <a:graphicData uri="http://schemas.openxmlformats.org/presentationml/2006/ole">
              <mc:AlternateContent xmlns:mc="http://schemas.openxmlformats.org/markup-compatibility/2006">
                <mc:Choice xmlns:v="urn:schemas-microsoft-com:vml" Requires="v">
                  <p:oleObj spid="_x0000_s12081" name="Equation" r:id="rId12" imgW="469800" imgH="241200" progId="Equation.DSMT4">
                    <p:embed/>
                  </p:oleObj>
                </mc:Choice>
                <mc:Fallback>
                  <p:oleObj name="Equation" r:id="rId12" imgW="469800" imgH="241200" progId="Equation.DSMT4">
                    <p:embed/>
                    <p:pic>
                      <p:nvPicPr>
                        <p:cNvPr id="0" name=""/>
                        <p:cNvPicPr>
                          <a:picLocks noChangeAspect="1" noChangeArrowheads="1"/>
                        </p:cNvPicPr>
                        <p:nvPr/>
                      </p:nvPicPr>
                      <p:blipFill>
                        <a:blip r:embed="rId13"/>
                        <a:srcRect/>
                        <a:stretch>
                          <a:fillRect/>
                        </a:stretch>
                      </p:blipFill>
                      <p:spPr bwMode="auto">
                        <a:xfrm>
                          <a:off x="3424587" y="6180720"/>
                          <a:ext cx="1058863" cy="544513"/>
                        </a:xfrm>
                        <a:prstGeom prst="rect">
                          <a:avLst/>
                        </a:prstGeom>
                        <a:noFill/>
                        <a:ln>
                          <a:noFill/>
                        </a:ln>
                        <a:extLst/>
                      </p:spPr>
                    </p:pic>
                  </p:oleObj>
                </mc:Fallback>
              </mc:AlternateContent>
            </a:graphicData>
          </a:graphic>
        </p:graphicFrame>
      </p:grpSp>
    </p:spTree>
    <p:extLst>
      <p:ext uri="{BB962C8B-B14F-4D97-AF65-F5344CB8AC3E}">
        <p14:creationId xmlns:p14="http://schemas.microsoft.com/office/powerpoint/2010/main" val="285883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animEffect transition="in" filter="fade">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normAutofit/>
          </a:bodyPr>
          <a:lstStyle/>
          <a:p>
            <a:r>
              <a:rPr lang="en-US" sz="3600" dirty="0" smtClean="0">
                <a:effectLst>
                  <a:outerShdw blurRad="38100" dist="38100" dir="2700000" algn="tl">
                    <a:srgbClr val="000000">
                      <a:alpha val="43137"/>
                    </a:srgbClr>
                  </a:outerShdw>
                </a:effectLst>
              </a:rPr>
              <a:t>Issues and rectification of the mechanism</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268760"/>
            <a:ext cx="8382000" cy="5688632"/>
          </a:xfrm>
        </p:spPr>
        <p:txBody>
          <a:bodyPr>
            <a:normAutofit/>
          </a:bodyPr>
          <a:lstStyle/>
          <a:p>
            <a:pPr lvl="0"/>
            <a:r>
              <a:rPr lang="en-US" sz="2400" dirty="0" smtClean="0">
                <a:solidFill>
                  <a:prstClr val="black"/>
                </a:solidFill>
              </a:rPr>
              <a:t>In this simple scenario, to reach the experimentally observed value of the cosmological constant the membranes should be heavy (</a:t>
            </a:r>
            <a:r>
              <a:rPr lang="en-US" sz="2400" dirty="0" smtClean="0">
                <a:solidFill>
                  <a:prstClr val="black"/>
                </a:solidFill>
                <a:effectLst>
                  <a:outerShdw blurRad="38100" dist="38100" dir="2700000" algn="tl">
                    <a:srgbClr val="000000">
                      <a:alpha val="43137"/>
                    </a:srgbClr>
                  </a:outerShdw>
                </a:effectLst>
              </a:rPr>
              <a:t>large </a:t>
            </a:r>
            <a:r>
              <a:rPr lang="en-US" sz="2400" i="1" dirty="0" smtClean="0">
                <a:solidFill>
                  <a:prstClr val="black"/>
                </a:solidFill>
                <a:effectLst>
                  <a:outerShdw blurRad="38100" dist="38100" dir="2700000" algn="tl">
                    <a:srgbClr val="000000">
                      <a:alpha val="43137"/>
                    </a:srgbClr>
                  </a:outerShdw>
                </a:effectLst>
              </a:rPr>
              <a:t>m</a:t>
            </a:r>
            <a:r>
              <a:rPr lang="en-US" sz="2400" dirty="0" smtClean="0">
                <a:solidFill>
                  <a:prstClr val="black"/>
                </a:solidFill>
              </a:rPr>
              <a:t>) and weakly coupled (</a:t>
            </a:r>
            <a:r>
              <a:rPr lang="en-US" sz="2400" dirty="0" smtClean="0">
                <a:solidFill>
                  <a:prstClr val="black"/>
                </a:solidFill>
                <a:effectLst>
                  <a:outerShdw blurRad="38100" dist="38100" dir="2700000" algn="tl">
                    <a:srgbClr val="000000">
                      <a:alpha val="43137"/>
                    </a:srgbClr>
                  </a:outerShdw>
                </a:effectLst>
              </a:rPr>
              <a:t>small </a:t>
            </a:r>
            <a:r>
              <a:rPr lang="en-US" sz="2400" i="1" dirty="0">
                <a:solidFill>
                  <a:prstClr val="black"/>
                </a:solidFill>
                <a:effectLst>
                  <a:outerShdw blurRad="38100" dist="38100" dir="2700000" algn="tl">
                    <a:srgbClr val="000000">
                      <a:alpha val="43137"/>
                    </a:srgbClr>
                  </a:outerShdw>
                </a:effectLst>
              </a:rPr>
              <a:t>q</a:t>
            </a:r>
            <a:r>
              <a:rPr lang="en-US" sz="2400" dirty="0" smtClean="0">
                <a:solidFill>
                  <a:prstClr val="black"/>
                </a:solidFill>
              </a:rPr>
              <a:t>)</a:t>
            </a:r>
            <a:endParaRPr lang="en-US" sz="2400" dirty="0"/>
          </a:p>
          <a:p>
            <a:pPr lvl="0"/>
            <a:r>
              <a:rPr lang="en-US" sz="2400" dirty="0" smtClean="0"/>
              <a:t>with this characteristics  the membranes are nucleated too slowly and  time of transition from an initial (Plank) value of the cosmological constant to its present value is much greater than the age of the Universe.</a:t>
            </a:r>
          </a:p>
          <a:p>
            <a:pPr lvl="0"/>
            <a:r>
              <a:rPr lang="en-US" sz="2400" dirty="0" err="1" smtClean="0">
                <a:solidFill>
                  <a:srgbClr val="C00000"/>
                </a:solidFill>
                <a:effectLst>
                  <a:outerShdw blurRad="38100" dist="38100" dir="2700000" algn="tl">
                    <a:srgbClr val="000000">
                      <a:alpha val="43137"/>
                    </a:srgbClr>
                  </a:outerShdw>
                </a:effectLst>
              </a:rPr>
              <a:t>Improvments</a:t>
            </a:r>
            <a:r>
              <a:rPr lang="en-US" sz="2400" dirty="0" smtClean="0">
                <a:solidFill>
                  <a:srgbClr val="C00000"/>
                </a:solidFill>
                <a:effectLst>
                  <a:outerShdw blurRad="38100" dist="38100" dir="2700000" algn="tl">
                    <a:srgbClr val="000000">
                      <a:alpha val="43137"/>
                    </a:srgbClr>
                  </a:outerShdw>
                </a:effectLst>
              </a:rPr>
              <a:t> </a:t>
            </a:r>
            <a:r>
              <a:rPr lang="en-US" sz="2400" dirty="0" smtClean="0">
                <a:solidFill>
                  <a:srgbClr val="C00000"/>
                </a:solidFill>
              </a:rPr>
              <a:t>(</a:t>
            </a:r>
            <a:r>
              <a:rPr lang="en-US" sz="2400" dirty="0" err="1" smtClean="0">
                <a:solidFill>
                  <a:srgbClr val="C00000"/>
                </a:solidFill>
              </a:rPr>
              <a:t>Bousso</a:t>
            </a:r>
            <a:r>
              <a:rPr lang="en-US" sz="2400" dirty="0" smtClean="0">
                <a:solidFill>
                  <a:srgbClr val="C00000"/>
                </a:solidFill>
              </a:rPr>
              <a:t> &amp; </a:t>
            </a:r>
            <a:r>
              <a:rPr lang="en-US" sz="2400" dirty="0" err="1" smtClean="0">
                <a:solidFill>
                  <a:srgbClr val="C00000"/>
                </a:solidFill>
              </a:rPr>
              <a:t>Polchinski</a:t>
            </a:r>
            <a:r>
              <a:rPr lang="en-US" sz="2400" dirty="0" smtClean="0">
                <a:solidFill>
                  <a:srgbClr val="C00000"/>
                </a:solidFill>
              </a:rPr>
              <a:t>, ‘00 and others)</a:t>
            </a:r>
          </a:p>
          <a:p>
            <a:pPr lvl="1"/>
            <a:r>
              <a:rPr lang="en-US" sz="2400" dirty="0" smtClean="0"/>
              <a:t>multiple 3-form gauge fields are required</a:t>
            </a:r>
          </a:p>
          <a:p>
            <a:pPr lvl="1"/>
            <a:r>
              <a:rPr lang="en-US" sz="2400" dirty="0" smtClean="0"/>
              <a:t>their coupling to the </a:t>
            </a:r>
            <a:r>
              <a:rPr lang="en-US" sz="2400" dirty="0" err="1" smtClean="0"/>
              <a:t>inflaton</a:t>
            </a:r>
            <a:r>
              <a:rPr lang="en-US" sz="2400" dirty="0" smtClean="0"/>
              <a:t> and membrane nucleation produce regions in the Universe with different cosmological constants. We leave in a region in which its value is small.</a:t>
            </a:r>
          </a:p>
          <a:p>
            <a:r>
              <a:rPr lang="en-US" sz="2400" dirty="0" smtClean="0"/>
              <a:t>Recent inflationary models  intensively exploit these ideas.</a:t>
            </a:r>
          </a:p>
        </p:txBody>
      </p:sp>
      <p:sp>
        <p:nvSpPr>
          <p:cNvPr id="4" name="Slide Number Placeholder 3"/>
          <p:cNvSpPr>
            <a:spLocks noGrp="1"/>
          </p:cNvSpPr>
          <p:nvPr>
            <p:ph type="sldNum" sz="quarter" idx="12"/>
          </p:nvPr>
        </p:nvSpPr>
        <p:spPr/>
        <p:txBody>
          <a:bodyPr/>
          <a:lstStyle/>
          <a:p>
            <a:fld id="{D62DAEFD-D615-41C4-A035-7C378A8B50C2}" type="slidenum">
              <a:rPr lang="en-US" smtClean="0"/>
              <a:t>7</a:t>
            </a:fld>
            <a:endParaRPr lang="en-US" dirty="0"/>
          </a:p>
        </p:txBody>
      </p:sp>
    </p:spTree>
    <p:extLst>
      <p:ext uri="{BB962C8B-B14F-4D97-AF65-F5344CB8AC3E}">
        <p14:creationId xmlns:p14="http://schemas.microsoft.com/office/powerpoint/2010/main" val="245275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65"/>
            <a:ext cx="9036496" cy="1143000"/>
          </a:xfrm>
        </p:spPr>
        <p:txBody>
          <a:bodyPr>
            <a:normAutofit/>
          </a:bodyPr>
          <a:lstStyle/>
          <a:p>
            <a:r>
              <a:rPr lang="it-IT" sz="3200" dirty="0" err="1" smtClean="0"/>
              <a:t>Effective</a:t>
            </a:r>
            <a:r>
              <a:rPr lang="it-IT" sz="3200" dirty="0" smtClean="0"/>
              <a:t> </a:t>
            </a:r>
            <a:r>
              <a:rPr lang="it-IT" sz="3200" dirty="0" err="1" smtClean="0"/>
              <a:t>field</a:t>
            </a:r>
            <a:r>
              <a:rPr lang="it-IT" sz="3200" dirty="0" smtClean="0"/>
              <a:t> </a:t>
            </a:r>
            <a:r>
              <a:rPr lang="it-IT" sz="3200" dirty="0" err="1" smtClean="0"/>
              <a:t>theories</a:t>
            </a:r>
            <a:r>
              <a:rPr lang="it-IT" sz="3200" dirty="0" smtClean="0"/>
              <a:t> of </a:t>
            </a:r>
            <a:r>
              <a:rPr lang="it-IT" sz="3200" dirty="0" err="1" smtClean="0"/>
              <a:t>type</a:t>
            </a:r>
            <a:r>
              <a:rPr lang="it-IT" sz="3200" dirty="0" smtClean="0"/>
              <a:t> II </a:t>
            </a:r>
            <a:r>
              <a:rPr lang="it-IT" sz="3200" dirty="0" err="1" smtClean="0"/>
              <a:t>string</a:t>
            </a:r>
            <a:r>
              <a:rPr lang="it-IT" sz="3200" dirty="0" smtClean="0"/>
              <a:t> and M-</a:t>
            </a:r>
            <a:r>
              <a:rPr lang="it-IT" sz="3200" dirty="0" err="1" smtClean="0"/>
              <a:t>theory</a:t>
            </a:r>
            <a:r>
              <a:rPr lang="it-IT" sz="3200" dirty="0" smtClean="0"/>
              <a:t> compactifications with </a:t>
            </a:r>
            <a:r>
              <a:rPr lang="it-IT" sz="3200" dirty="0" err="1" smtClean="0"/>
              <a:t>fluxes</a:t>
            </a:r>
            <a:endParaRPr lang="en-US" sz="3200" dirty="0"/>
          </a:p>
        </p:txBody>
      </p:sp>
      <p:sp>
        <p:nvSpPr>
          <p:cNvPr id="3" name="Content Placeholder 2"/>
          <p:cNvSpPr>
            <a:spLocks noGrp="1"/>
          </p:cNvSpPr>
          <p:nvPr>
            <p:ph idx="1"/>
          </p:nvPr>
        </p:nvSpPr>
        <p:spPr>
          <a:xfrm>
            <a:off x="539552" y="2132856"/>
            <a:ext cx="4258816" cy="460647"/>
          </a:xfrm>
        </p:spPr>
        <p:txBody>
          <a:bodyPr>
            <a:normAutofit fontScale="92500"/>
          </a:bodyPr>
          <a:lstStyle/>
          <a:p>
            <a:pPr marL="0" indent="0">
              <a:buNone/>
            </a:pPr>
            <a:r>
              <a:rPr lang="en-US" sz="2400" dirty="0" smtClean="0">
                <a:solidFill>
                  <a:srgbClr val="898989"/>
                </a:solidFill>
                <a:effectLst>
                  <a:outerShdw blurRad="38100" dist="38100" dir="2700000" algn="tl">
                    <a:srgbClr val="000000">
                      <a:alpha val="43137"/>
                    </a:srgbClr>
                  </a:outerShdw>
                </a:effectLst>
              </a:rPr>
              <a:t>D=10 Type IIA bosonic field content </a:t>
            </a:r>
            <a:endParaRPr lang="en-US" sz="2400" dirty="0">
              <a:solidFill>
                <a:srgbClr val="898989"/>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62DAEFD-D615-41C4-A035-7C378A8B50C2}" type="slidenum">
              <a:rPr lang="en-US" smtClean="0"/>
              <a:t>8</a:t>
            </a:fld>
            <a:endParaRPr lang="en-US"/>
          </a:p>
        </p:txBody>
      </p:sp>
      <p:grpSp>
        <p:nvGrpSpPr>
          <p:cNvPr id="8" name="Group 7"/>
          <p:cNvGrpSpPr/>
          <p:nvPr/>
        </p:nvGrpSpPr>
        <p:grpSpPr>
          <a:xfrm>
            <a:off x="539552" y="2827524"/>
            <a:ext cx="4545509" cy="461665"/>
            <a:chOff x="539552" y="2348878"/>
            <a:chExt cx="4545509" cy="461665"/>
          </a:xfrm>
        </p:grpSpPr>
        <p:sp>
          <p:nvSpPr>
            <p:cNvPr id="5" name="TextBox 4"/>
            <p:cNvSpPr txBox="1"/>
            <p:nvPr/>
          </p:nvSpPr>
          <p:spPr>
            <a:xfrm>
              <a:off x="539552" y="2348878"/>
              <a:ext cx="1951368" cy="461665"/>
            </a:xfrm>
            <a:prstGeom prst="rect">
              <a:avLst/>
            </a:prstGeom>
            <a:noFill/>
          </p:spPr>
          <p:txBody>
            <a:bodyPr wrap="none" rtlCol="0">
              <a:spAutoFit/>
            </a:bodyPr>
            <a:lstStyle/>
            <a:p>
              <a:r>
                <a:rPr lang="en-US" sz="2400" dirty="0" smtClean="0"/>
                <a:t>NS-NS sector: </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877050421"/>
                </p:ext>
              </p:extLst>
            </p:nvPr>
          </p:nvGraphicFramePr>
          <p:xfrm>
            <a:off x="2699792" y="2348878"/>
            <a:ext cx="2385269" cy="461665"/>
          </p:xfrm>
          <a:graphic>
            <a:graphicData uri="http://schemas.openxmlformats.org/presentationml/2006/ole">
              <mc:AlternateContent xmlns:mc="http://schemas.openxmlformats.org/markup-compatibility/2006">
                <mc:Choice xmlns:v="urn:schemas-microsoft-com:vml" Requires="v">
                  <p:oleObj spid="_x0000_s12514" name="Equazione" r:id="rId3" imgW="1180800" imgH="228600" progId="Equation.3">
                    <p:embed/>
                  </p:oleObj>
                </mc:Choice>
                <mc:Fallback>
                  <p:oleObj name="Equazione" r:id="rId3" imgW="1180800" imgH="228600" progId="Equation.3">
                    <p:embed/>
                    <p:pic>
                      <p:nvPicPr>
                        <p:cNvPr id="0" name=""/>
                        <p:cNvPicPr/>
                        <p:nvPr/>
                      </p:nvPicPr>
                      <p:blipFill>
                        <a:blip r:embed="rId4"/>
                        <a:stretch>
                          <a:fillRect/>
                        </a:stretch>
                      </p:blipFill>
                      <p:spPr>
                        <a:xfrm>
                          <a:off x="2699792" y="2348878"/>
                          <a:ext cx="2385269" cy="461665"/>
                        </a:xfrm>
                        <a:prstGeom prst="rect">
                          <a:avLst/>
                        </a:prstGeom>
                      </p:spPr>
                    </p:pic>
                  </p:oleObj>
                </mc:Fallback>
              </mc:AlternateContent>
            </a:graphicData>
          </a:graphic>
        </p:graphicFrame>
      </p:grpSp>
      <p:grpSp>
        <p:nvGrpSpPr>
          <p:cNvPr id="10" name="Group 9"/>
          <p:cNvGrpSpPr/>
          <p:nvPr/>
        </p:nvGrpSpPr>
        <p:grpSpPr>
          <a:xfrm>
            <a:off x="539552" y="3587163"/>
            <a:ext cx="6367626" cy="2873849"/>
            <a:chOff x="539552" y="3197843"/>
            <a:chExt cx="6367626" cy="2873849"/>
          </a:xfrm>
        </p:grpSpPr>
        <p:sp>
          <p:nvSpPr>
            <p:cNvPr id="7" name="TextBox 6"/>
            <p:cNvSpPr txBox="1"/>
            <p:nvPr/>
          </p:nvSpPr>
          <p:spPr>
            <a:xfrm>
              <a:off x="539552" y="3197843"/>
              <a:ext cx="1441613" cy="461665"/>
            </a:xfrm>
            <a:prstGeom prst="rect">
              <a:avLst/>
            </a:prstGeom>
            <a:noFill/>
          </p:spPr>
          <p:txBody>
            <a:bodyPr wrap="none" rtlCol="0">
              <a:spAutoFit/>
            </a:bodyPr>
            <a:lstStyle/>
            <a:p>
              <a:r>
                <a:rPr lang="en-US" sz="2400" dirty="0" smtClean="0"/>
                <a:t>RR sector:</a:t>
              </a:r>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val="2911692631"/>
                </p:ext>
              </p:extLst>
            </p:nvPr>
          </p:nvGraphicFramePr>
          <p:xfrm>
            <a:off x="1981165" y="3250704"/>
            <a:ext cx="4926013" cy="2820988"/>
          </p:xfrm>
          <a:graphic>
            <a:graphicData uri="http://schemas.openxmlformats.org/presentationml/2006/ole">
              <mc:AlternateContent xmlns:mc="http://schemas.openxmlformats.org/markup-compatibility/2006">
                <mc:Choice xmlns:v="urn:schemas-microsoft-com:vml" Requires="v">
                  <p:oleObj spid="_x0000_s12515" name="Equazione" r:id="rId5" imgW="2438280" imgH="1396800" progId="Equation.3">
                    <p:embed/>
                  </p:oleObj>
                </mc:Choice>
                <mc:Fallback>
                  <p:oleObj name="Equazione" r:id="rId5" imgW="2438280" imgH="1396800" progId="Equation.3">
                    <p:embed/>
                    <p:pic>
                      <p:nvPicPr>
                        <p:cNvPr id="0" name=""/>
                        <p:cNvPicPr/>
                        <p:nvPr/>
                      </p:nvPicPr>
                      <p:blipFill>
                        <a:blip r:embed="rId6"/>
                        <a:stretch>
                          <a:fillRect/>
                        </a:stretch>
                      </p:blipFill>
                      <p:spPr>
                        <a:xfrm>
                          <a:off x="1981165" y="3250704"/>
                          <a:ext cx="4926013" cy="2820988"/>
                        </a:xfrm>
                        <a:prstGeom prst="rect">
                          <a:avLst/>
                        </a:prstGeom>
                      </p:spPr>
                    </p:pic>
                  </p:oleObj>
                </mc:Fallback>
              </mc:AlternateContent>
            </a:graphicData>
          </a:graphic>
        </p:graphicFrame>
      </p:grpSp>
      <p:sp>
        <p:nvSpPr>
          <p:cNvPr id="11" name="TextBox 10"/>
          <p:cNvSpPr txBox="1"/>
          <p:nvPr/>
        </p:nvSpPr>
        <p:spPr>
          <a:xfrm>
            <a:off x="0" y="1340768"/>
            <a:ext cx="9252520" cy="646331"/>
          </a:xfrm>
          <a:prstGeom prst="rect">
            <a:avLst/>
          </a:prstGeom>
          <a:noFill/>
        </p:spPr>
        <p:txBody>
          <a:bodyPr wrap="square" rtlCol="0">
            <a:spAutoFit/>
          </a:bodyPr>
          <a:lstStyle/>
          <a:p>
            <a:r>
              <a:rPr lang="en-US" i="1" dirty="0" err="1" smtClean="0"/>
              <a:t>Gukov</a:t>
            </a:r>
            <a:r>
              <a:rPr lang="en-US" i="1" dirty="0" smtClean="0"/>
              <a:t>, </a:t>
            </a:r>
            <a:r>
              <a:rPr lang="en-US" i="1" dirty="0" err="1" smtClean="0"/>
              <a:t>Vafa</a:t>
            </a:r>
            <a:r>
              <a:rPr lang="en-US" i="1" dirty="0" smtClean="0"/>
              <a:t>, </a:t>
            </a:r>
            <a:r>
              <a:rPr lang="en-US" i="1" dirty="0" smtClean="0"/>
              <a:t>Witten; Taylor, </a:t>
            </a:r>
            <a:r>
              <a:rPr lang="en-US" i="1" dirty="0" err="1" smtClean="0"/>
              <a:t>Vafa</a:t>
            </a:r>
            <a:r>
              <a:rPr lang="en-US" i="1" dirty="0" smtClean="0"/>
              <a:t> ’99; Luis &amp; </a:t>
            </a:r>
            <a:r>
              <a:rPr lang="en-US" i="1" dirty="0" err="1" smtClean="0"/>
              <a:t>Miku</a:t>
            </a:r>
            <a:r>
              <a:rPr lang="en-US" i="1" dirty="0" smtClean="0"/>
              <a:t> ’02; </a:t>
            </a:r>
            <a:r>
              <a:rPr lang="en-US" i="1" dirty="0" err="1" smtClean="0"/>
              <a:t>Blumenhagen</a:t>
            </a:r>
            <a:r>
              <a:rPr lang="en-US" i="1" dirty="0" smtClean="0"/>
              <a:t> et.al. ’03, Grimm, Luis ’04 </a:t>
            </a:r>
            <a:r>
              <a:rPr lang="en-US" i="1" dirty="0" smtClean="0"/>
              <a:t>…</a:t>
            </a:r>
          </a:p>
          <a:p>
            <a:r>
              <a:rPr lang="en-US" i="1" dirty="0" smtClean="0"/>
              <a:t>…</a:t>
            </a:r>
            <a:r>
              <a:rPr lang="en-US" i="1" smtClean="0"/>
              <a:t>Bielleman, </a:t>
            </a:r>
            <a:r>
              <a:rPr lang="en-US" i="1" dirty="0" smtClean="0"/>
              <a:t>Ibanez &amp; Valenzuela ’15,…</a:t>
            </a:r>
            <a:endParaRPr lang="en-US" i="1" dirty="0"/>
          </a:p>
        </p:txBody>
      </p:sp>
    </p:spTree>
    <p:extLst>
      <p:ext uri="{BB962C8B-B14F-4D97-AF65-F5344CB8AC3E}">
        <p14:creationId xmlns:p14="http://schemas.microsoft.com/office/powerpoint/2010/main" val="23822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27242" cy="1143000"/>
          </a:xfrm>
        </p:spPr>
        <p:txBody>
          <a:bodyPr/>
          <a:lstStyle/>
          <a:p>
            <a:r>
              <a:rPr lang="it-IT" sz="3200" dirty="0" err="1">
                <a:solidFill>
                  <a:prstClr val="black"/>
                </a:solidFill>
              </a:rPr>
              <a:t>Effective</a:t>
            </a:r>
            <a:r>
              <a:rPr lang="it-IT" sz="3200" dirty="0">
                <a:solidFill>
                  <a:prstClr val="black"/>
                </a:solidFill>
              </a:rPr>
              <a:t> N=1, D=4 </a:t>
            </a:r>
            <a:r>
              <a:rPr lang="it-IT" sz="3200" dirty="0" err="1">
                <a:solidFill>
                  <a:prstClr val="black"/>
                </a:solidFill>
              </a:rPr>
              <a:t>theories</a:t>
            </a:r>
            <a:r>
              <a:rPr lang="it-IT" sz="3200" dirty="0">
                <a:solidFill>
                  <a:prstClr val="black"/>
                </a:solidFill>
              </a:rPr>
              <a:t> of </a:t>
            </a:r>
            <a:r>
              <a:rPr lang="it-IT" sz="3200" dirty="0" err="1">
                <a:solidFill>
                  <a:prstClr val="black"/>
                </a:solidFill>
              </a:rPr>
              <a:t>type</a:t>
            </a:r>
            <a:r>
              <a:rPr lang="it-IT" sz="3200" dirty="0">
                <a:solidFill>
                  <a:prstClr val="black"/>
                </a:solidFill>
              </a:rPr>
              <a:t> IIA </a:t>
            </a:r>
            <a:r>
              <a:rPr lang="it-IT" sz="3200" dirty="0" err="1">
                <a:solidFill>
                  <a:prstClr val="black"/>
                </a:solidFill>
              </a:rPr>
              <a:t>string</a:t>
            </a:r>
            <a:r>
              <a:rPr lang="it-IT" sz="3200" dirty="0">
                <a:solidFill>
                  <a:prstClr val="black"/>
                </a:solidFill>
              </a:rPr>
              <a:t> compactifications with RR </a:t>
            </a:r>
            <a:r>
              <a:rPr lang="it-IT" sz="3200" dirty="0" err="1" smtClean="0">
                <a:solidFill>
                  <a:prstClr val="black"/>
                </a:solidFill>
              </a:rPr>
              <a:t>fluxes</a:t>
            </a:r>
            <a:r>
              <a:rPr lang="it-IT" sz="3200" dirty="0" smtClean="0">
                <a:solidFill>
                  <a:prstClr val="black"/>
                </a:solidFill>
              </a:rPr>
              <a:t> </a:t>
            </a:r>
            <a:r>
              <a:rPr lang="it-IT" sz="2800" dirty="0" smtClean="0">
                <a:solidFill>
                  <a:prstClr val="black"/>
                </a:solidFill>
              </a:rPr>
              <a:t>(</a:t>
            </a:r>
            <a:r>
              <a:rPr lang="it-IT" sz="2800" i="1" dirty="0" err="1" smtClean="0">
                <a:solidFill>
                  <a:srgbClr val="002060"/>
                </a:solidFill>
              </a:rPr>
              <a:t>Bielleman</a:t>
            </a:r>
            <a:r>
              <a:rPr lang="it-IT" sz="2800" i="1" dirty="0" smtClean="0">
                <a:solidFill>
                  <a:srgbClr val="002060"/>
                </a:solidFill>
              </a:rPr>
              <a:t> et.al ’15</a:t>
            </a:r>
            <a:r>
              <a:rPr lang="it-IT" sz="2800" dirty="0" smtClean="0">
                <a:solidFill>
                  <a:prstClr val="black"/>
                </a:solidFill>
              </a:rPr>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1412776"/>
                <a:ext cx="8229600" cy="604664"/>
              </a:xfrm>
            </p:spPr>
            <p:txBody>
              <a:bodyPr/>
              <a:lstStyle/>
              <a:p>
                <a:pPr marL="0" indent="0">
                  <a:buNone/>
                </a:pPr>
                <a:r>
                  <a:rPr lang="en-US" sz="2400" dirty="0" smtClean="0">
                    <a:solidFill>
                      <a:srgbClr val="C00000"/>
                    </a:solidFill>
                    <a:effectLst>
                      <a:outerShdw blurRad="38100" dist="38100" dir="2700000" algn="tl">
                        <a:srgbClr val="000000">
                          <a:alpha val="43137"/>
                        </a:srgbClr>
                      </a:outerShdw>
                    </a:effectLst>
                  </a:rPr>
                  <a:t>Compactification on </a:t>
                </a:r>
                <a14:m>
                  <m:oMath xmlns:m="http://schemas.openxmlformats.org/officeDocument/2006/math">
                    <m:sSub>
                      <m:sSubPr>
                        <m:ctrlPr>
                          <a:rPr lang="en-US" sz="2400" i="1" smtClean="0">
                            <a:latin typeface="Cambria Math"/>
                          </a:rPr>
                        </m:ctrlPr>
                      </m:sSubPr>
                      <m:e>
                        <m:r>
                          <a:rPr lang="it-IT" sz="2400" b="0" i="1" smtClean="0">
                            <a:latin typeface="Cambria Math"/>
                          </a:rPr>
                          <m:t>𝑀</m:t>
                        </m:r>
                      </m:e>
                      <m:sub>
                        <m:r>
                          <a:rPr lang="it-IT" sz="2400" b="0" i="1" smtClean="0">
                            <a:latin typeface="Cambria Math"/>
                          </a:rPr>
                          <m:t>4</m:t>
                        </m:r>
                      </m:sub>
                    </m:sSub>
                  </m:oMath>
                </a14:m>
                <a:r>
                  <a:rPr lang="en-US" sz="2400" dirty="0" smtClean="0"/>
                  <a:t> ×</a:t>
                </a:r>
                <a14:m>
                  <m:oMath xmlns:m="http://schemas.openxmlformats.org/officeDocument/2006/math">
                    <m:sSub>
                      <m:sSubPr>
                        <m:ctrlPr>
                          <a:rPr lang="en-US" sz="2400" i="1">
                            <a:latin typeface="Cambria Math"/>
                          </a:rPr>
                        </m:ctrlPr>
                      </m:sSubPr>
                      <m:e>
                        <m:r>
                          <a:rPr lang="it-IT" sz="2400" b="0" i="1" smtClean="0">
                            <a:latin typeface="Cambria Math"/>
                          </a:rPr>
                          <m:t> </m:t>
                        </m:r>
                        <m:r>
                          <a:rPr lang="it-IT" sz="2400" b="0" i="1" smtClean="0">
                            <a:latin typeface="Cambria Math"/>
                          </a:rPr>
                          <m:t>𝐶𝑌</m:t>
                        </m:r>
                      </m:e>
                      <m:sub>
                        <m:r>
                          <a:rPr lang="it-IT" sz="2400" b="0" i="1" smtClean="0">
                            <a:latin typeface="Cambria Math"/>
                          </a:rPr>
                          <m:t>3</m:t>
                        </m:r>
                      </m:sub>
                    </m:sSub>
                  </m:oMath>
                </a14:m>
                <a:r>
                  <a:rPr lang="en-US" sz="2400" dirty="0" smtClean="0"/>
                  <a:t> </a:t>
                </a:r>
                <a:r>
                  <a:rPr lang="en-US" sz="2400" dirty="0" smtClean="0">
                    <a:solidFill>
                      <a:srgbClr val="C00000"/>
                    </a:solidFill>
                    <a:effectLst>
                      <a:outerShdw blurRad="38100" dist="38100" dir="2700000" algn="tl">
                        <a:srgbClr val="000000">
                          <a:alpha val="43137"/>
                        </a:srgbClr>
                      </a:outerShdw>
                    </a:effectLst>
                  </a:rPr>
                  <a:t>and</a:t>
                </a:r>
                <a:r>
                  <a:rPr lang="en-US" sz="2400" dirty="0" smtClean="0"/>
                  <a:t> </a:t>
                </a:r>
                <a14:m>
                  <m:oMath xmlns:m="http://schemas.openxmlformats.org/officeDocument/2006/math">
                    <m:sSub>
                      <m:sSubPr>
                        <m:ctrlPr>
                          <a:rPr lang="en-US" sz="2400" i="1" smtClean="0">
                            <a:latin typeface="Cambria Math"/>
                          </a:rPr>
                        </m:ctrlPr>
                      </m:sSubPr>
                      <m:e>
                        <m:r>
                          <a:rPr lang="it-IT" sz="2400" b="0" i="1" smtClean="0">
                            <a:latin typeface="Cambria Math"/>
                          </a:rPr>
                          <m:t>𝐹</m:t>
                        </m:r>
                      </m:e>
                      <m:sub>
                        <m:r>
                          <a:rPr lang="it-IT" sz="2400" i="1">
                            <a:latin typeface="Cambria Math"/>
                          </a:rPr>
                          <m:t>4</m:t>
                        </m:r>
                      </m:sub>
                    </m:sSub>
                  </m:oMath>
                </a14:m>
                <a:r>
                  <a:rPr lang="en-US" sz="2400" dirty="0" smtClean="0"/>
                  <a:t> </a:t>
                </a:r>
                <a:r>
                  <a:rPr lang="en-US" sz="2400" dirty="0" smtClean="0">
                    <a:solidFill>
                      <a:srgbClr val="C00000"/>
                    </a:solidFill>
                    <a:effectLst>
                      <a:outerShdw blurRad="38100" dist="38100" dir="2700000" algn="tl">
                        <a:srgbClr val="000000">
                          <a:alpha val="43137"/>
                        </a:srgbClr>
                      </a:outerShdw>
                    </a:effectLst>
                  </a:rPr>
                  <a:t>fluxes on </a:t>
                </a:r>
                <a14:m>
                  <m:oMath xmlns:m="http://schemas.openxmlformats.org/officeDocument/2006/math">
                    <m:sSub>
                      <m:sSubPr>
                        <m:ctrlPr>
                          <a:rPr lang="en-US" sz="2400" i="1">
                            <a:latin typeface="Cambria Math"/>
                          </a:rPr>
                        </m:ctrlPr>
                      </m:sSubPr>
                      <m:e>
                        <m:r>
                          <a:rPr lang="it-IT" sz="2400" i="1">
                            <a:latin typeface="Cambria Math"/>
                          </a:rPr>
                          <m:t>𝑀</m:t>
                        </m:r>
                      </m:e>
                      <m:sub>
                        <m:r>
                          <a:rPr lang="it-IT" sz="2400" i="1">
                            <a:latin typeface="Cambria Math"/>
                          </a:rPr>
                          <m:t>4</m:t>
                        </m:r>
                      </m:sub>
                    </m:sSub>
                  </m:oMath>
                </a14:m>
                <a:r>
                  <a:rPr lang="en-US" sz="2400" dirty="0" smtClean="0"/>
                  <a:t>,</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1412776"/>
                <a:ext cx="8229600" cy="604664"/>
              </a:xfrm>
              <a:blipFill rotWithShape="1">
                <a:blip r:embed="rId5"/>
                <a:stretch>
                  <a:fillRect l="-1259" t="-9091" b="-40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2DAEFD-D615-41C4-A035-7C378A8B50C2}" type="slidenum">
              <a:rPr lang="en-US" smtClean="0"/>
              <a:t>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32535207"/>
              </p:ext>
            </p:extLst>
          </p:nvPr>
        </p:nvGraphicFramePr>
        <p:xfrm>
          <a:off x="322684" y="2060848"/>
          <a:ext cx="3765242" cy="2030859"/>
        </p:xfrm>
        <a:graphic>
          <a:graphicData uri="http://schemas.openxmlformats.org/presentationml/2006/ole">
            <mc:AlternateContent xmlns:mc="http://schemas.openxmlformats.org/markup-compatibility/2006">
              <mc:Choice xmlns:v="urn:schemas-microsoft-com:vml" Requires="v">
                <p:oleObj spid="_x0000_s14017" name="Equazione" r:id="rId6" imgW="1930320" imgH="1041120" progId="Equation.3">
                  <p:embed/>
                </p:oleObj>
              </mc:Choice>
              <mc:Fallback>
                <p:oleObj name="Equazione" r:id="rId6" imgW="1930320" imgH="1041120" progId="Equation.3">
                  <p:embed/>
                  <p:pic>
                    <p:nvPicPr>
                      <p:cNvPr id="0" name=""/>
                      <p:cNvPicPr/>
                      <p:nvPr/>
                    </p:nvPicPr>
                    <p:blipFill>
                      <a:blip r:embed="rId7"/>
                      <a:stretch>
                        <a:fillRect/>
                      </a:stretch>
                    </p:blipFill>
                    <p:spPr>
                      <a:xfrm>
                        <a:off x="322684" y="2060848"/>
                        <a:ext cx="3765242" cy="203085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65091075"/>
              </p:ext>
            </p:extLst>
          </p:nvPr>
        </p:nvGraphicFramePr>
        <p:xfrm>
          <a:off x="6586609" y="1412776"/>
          <a:ext cx="2547938" cy="504825"/>
        </p:xfrm>
        <a:graphic>
          <a:graphicData uri="http://schemas.openxmlformats.org/presentationml/2006/ole">
            <mc:AlternateContent xmlns:mc="http://schemas.openxmlformats.org/markup-compatibility/2006">
              <mc:Choice xmlns:v="urn:schemas-microsoft-com:vml" Requires="v">
                <p:oleObj spid="_x0000_s14018" name="Equazione" r:id="rId8" imgW="1218960" imgH="241200" progId="Equation.3">
                  <p:embed/>
                </p:oleObj>
              </mc:Choice>
              <mc:Fallback>
                <p:oleObj name="Equazione" r:id="rId8" imgW="1218960" imgH="241200" progId="Equation.3">
                  <p:embed/>
                  <p:pic>
                    <p:nvPicPr>
                      <p:cNvPr id="0" name=""/>
                      <p:cNvPicPr>
                        <a:picLocks noChangeAspect="1" noChangeArrowheads="1"/>
                      </p:cNvPicPr>
                      <p:nvPr/>
                    </p:nvPicPr>
                    <p:blipFill>
                      <a:blip r:embed="rId9"/>
                      <a:srcRect/>
                      <a:stretch>
                        <a:fillRect/>
                      </a:stretch>
                    </p:blipFill>
                    <p:spPr bwMode="auto">
                      <a:xfrm>
                        <a:off x="6586609" y="1412776"/>
                        <a:ext cx="25479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4355976" y="2060848"/>
                <a:ext cx="3793987" cy="453137"/>
              </a:xfrm>
              <a:prstGeom prst="rect">
                <a:avLst/>
              </a:prstGeom>
              <a:noFill/>
            </p:spPr>
            <p:txBody>
              <a:bodyPr wrap="none" rtlCol="0">
                <a:spAutoFit/>
              </a:bodyPr>
              <a:lstStyle/>
              <a:p>
                <a:r>
                  <a:rPr lang="en-US" sz="2000" dirty="0" smtClean="0">
                    <a:solidFill>
                      <a:srgbClr val="898989"/>
                    </a:solidFill>
                    <a:effectLst>
                      <a:outerShdw blurRad="38100" dist="38100" dir="2700000" algn="tl">
                        <a:srgbClr val="000000">
                          <a:alpha val="43137"/>
                        </a:srgbClr>
                      </a:outerShdw>
                    </a:effectLst>
                  </a:rPr>
                  <a:t>dots stand for contributions of </a:t>
                </a:r>
                <a14:m>
                  <m:oMath xmlns:m="http://schemas.openxmlformats.org/officeDocument/2006/math">
                    <m:sSub>
                      <m:sSubPr>
                        <m:ctrlPr>
                          <a:rPr lang="en-US" sz="2400" i="1">
                            <a:latin typeface="Cambria Math"/>
                          </a:rPr>
                        </m:ctrlPr>
                      </m:sSubPr>
                      <m:e>
                        <m:r>
                          <a:rPr lang="it-IT" sz="2400" b="0" i="1" smtClean="0">
                            <a:latin typeface="Cambria Math"/>
                          </a:rPr>
                          <m:t>𝐵</m:t>
                        </m:r>
                      </m:e>
                      <m:sub>
                        <m:r>
                          <a:rPr lang="it-IT" sz="2400" b="0" i="1" smtClean="0">
                            <a:latin typeface="Cambria Math"/>
                          </a:rPr>
                          <m:t>2</m:t>
                        </m:r>
                      </m:sub>
                    </m:sSub>
                  </m:oMath>
                </a14:m>
                <a:r>
                  <a:rPr lang="en-US" dirty="0" smtClean="0"/>
                  <a:t> </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355976" y="2060848"/>
                <a:ext cx="3793987" cy="453137"/>
              </a:xfrm>
              <a:prstGeom prst="rect">
                <a:avLst/>
              </a:prstGeom>
              <a:blipFill rotWithShape="1">
                <a:blip r:embed="rId10"/>
                <a:stretch>
                  <a:fillRect l="-1929" b="-31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125830" y="3091818"/>
                <a:ext cx="4780924" cy="461665"/>
              </a:xfrm>
              <a:prstGeom prst="rect">
                <a:avLst/>
              </a:prstGeom>
              <a:noFill/>
            </p:spPr>
            <p:txBody>
              <a:bodyPr wrap="none" rtlCol="0">
                <a:spAutoFit/>
              </a:bodyPr>
              <a:lstStyle/>
              <a:p>
                <a:r>
                  <a:rPr lang="en-US" sz="2400" i="1" dirty="0" smtClean="0">
                    <a:latin typeface="Times New Roman" panose="02020603050405020304" pitchFamily="18" charset="0"/>
                    <a:cs typeface="Times New Roman" panose="02020603050405020304" pitchFamily="18" charset="0"/>
                  </a:rPr>
                  <a:t>i</a:t>
                </a:r>
                <a:r>
                  <a:rPr lang="en-US" sz="2400" dirty="0" smtClean="0"/>
                  <a:t>=1,…,</a:t>
                </a:r>
                <a:r>
                  <a:rPr lang="en-US" sz="2400" i="1" dirty="0" smtClean="0"/>
                  <a:t>n </a:t>
                </a:r>
                <a:r>
                  <a:rPr lang="en-US" sz="2000" dirty="0" smtClean="0">
                    <a:solidFill>
                      <a:srgbClr val="898989"/>
                    </a:solidFill>
                    <a:effectLst>
                      <a:outerShdw blurRad="38100" dist="38100" dir="2700000" algn="tl">
                        <a:srgbClr val="000000">
                          <a:alpha val="43137"/>
                        </a:srgbClr>
                      </a:outerShdw>
                    </a:effectLst>
                  </a:rPr>
                  <a:t>dimension o</a:t>
                </a:r>
                <a:r>
                  <a:rPr lang="en-US" sz="2000" dirty="0" smtClean="0">
                    <a:solidFill>
                      <a:srgbClr val="898989"/>
                    </a:solidFill>
                  </a:rPr>
                  <a:t>f</a:t>
                </a:r>
                <a:r>
                  <a:rPr lang="en-US" sz="2000" dirty="0" smtClean="0"/>
                  <a:t> </a:t>
                </a:r>
                <a14:m>
                  <m:oMath xmlns:m="http://schemas.openxmlformats.org/officeDocument/2006/math">
                    <m:sSup>
                      <m:sSupPr>
                        <m:ctrlPr>
                          <a:rPr lang="en-US" sz="2400" i="1" smtClean="0">
                            <a:latin typeface="Cambria Math"/>
                          </a:rPr>
                        </m:ctrlPr>
                      </m:sSupPr>
                      <m:e>
                        <m:r>
                          <a:rPr lang="it-IT" sz="2400" b="0" i="1" smtClean="0">
                            <a:latin typeface="Cambria Math"/>
                          </a:rPr>
                          <m:t>𝐻</m:t>
                        </m:r>
                      </m:e>
                      <m:sup>
                        <m:r>
                          <a:rPr lang="it-IT" sz="2400" b="0" i="1" smtClean="0">
                            <a:latin typeface="Cambria Math"/>
                          </a:rPr>
                          <m:t>2</m:t>
                        </m:r>
                      </m:sup>
                    </m:sSup>
                    <m:d>
                      <m:dPr>
                        <m:ctrlPr>
                          <a:rPr lang="it-IT" sz="2400" b="0" i="1" smtClean="0">
                            <a:latin typeface="Cambria Math"/>
                          </a:rPr>
                        </m:ctrlPr>
                      </m:dPr>
                      <m:e>
                        <m:r>
                          <a:rPr lang="it-IT" sz="2400" b="0" i="1" smtClean="0">
                            <a:latin typeface="Cambria Math"/>
                          </a:rPr>
                          <m:t>𝐶𝑌</m:t>
                        </m:r>
                      </m:e>
                    </m:d>
                    <m:r>
                      <a:rPr lang="it-IT" sz="2400" b="0" i="0" smtClean="0">
                        <a:latin typeface="Cambria Math"/>
                      </a:rPr>
                      <m:t>, </m:t>
                    </m:r>
                    <m:sSup>
                      <m:sSupPr>
                        <m:ctrlPr>
                          <a:rPr lang="en-US" sz="2400" i="1">
                            <a:latin typeface="Cambria Math"/>
                          </a:rPr>
                        </m:ctrlPr>
                      </m:sSupPr>
                      <m:e>
                        <m:r>
                          <a:rPr lang="it-IT" sz="2400" i="1">
                            <a:latin typeface="Cambria Math"/>
                          </a:rPr>
                          <m:t>𝐻</m:t>
                        </m:r>
                      </m:e>
                      <m:sup>
                        <m:r>
                          <a:rPr lang="it-IT" sz="2400" b="0" i="1" smtClean="0">
                            <a:latin typeface="Cambria Math"/>
                          </a:rPr>
                          <m:t>4</m:t>
                        </m:r>
                      </m:sup>
                    </m:sSup>
                    <m:d>
                      <m:dPr>
                        <m:ctrlPr>
                          <a:rPr lang="it-IT" sz="2400" i="1">
                            <a:latin typeface="Cambria Math"/>
                          </a:rPr>
                        </m:ctrlPr>
                      </m:dPr>
                      <m:e>
                        <m:r>
                          <a:rPr lang="it-IT" sz="2400" i="1">
                            <a:latin typeface="Cambria Math"/>
                          </a:rPr>
                          <m:t>𝐶𝑌</m:t>
                        </m:r>
                      </m:e>
                    </m:d>
                  </m:oMath>
                </a14:m>
                <a:r>
                  <a:rPr lang="en-US" sz="2400"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4125830" y="3091818"/>
                <a:ext cx="4780924" cy="461665"/>
              </a:xfrm>
              <a:prstGeom prst="rect">
                <a:avLst/>
              </a:prstGeom>
              <a:blipFill rotWithShape="1">
                <a:blip r:embed="rId11"/>
                <a:stretch>
                  <a:fillRect l="-2041" t="-11842" b="-28947"/>
                </a:stretch>
              </a:blipFill>
            </p:spPr>
            <p:txBody>
              <a:bodyPr/>
              <a:lstStyle/>
              <a:p>
                <a:r>
                  <a:rPr lang="en-US">
                    <a:noFill/>
                  </a:rPr>
                  <a:t> </a:t>
                </a:r>
              </a:p>
            </p:txBody>
          </p:sp>
        </mc:Fallback>
      </mc:AlternateContent>
      <p:grpSp>
        <p:nvGrpSpPr>
          <p:cNvPr id="16" name="Group 15"/>
          <p:cNvGrpSpPr/>
          <p:nvPr/>
        </p:nvGrpSpPr>
        <p:grpSpPr>
          <a:xfrm>
            <a:off x="3203848" y="2522515"/>
            <a:ext cx="3133493" cy="423751"/>
            <a:chOff x="3203848" y="2522515"/>
            <a:chExt cx="3133493" cy="423751"/>
          </a:xfrm>
        </p:grpSpPr>
        <p:sp>
          <p:nvSpPr>
            <p:cNvPr id="9" name="TextBox 8"/>
            <p:cNvSpPr txBox="1"/>
            <p:nvPr/>
          </p:nvSpPr>
          <p:spPr>
            <a:xfrm>
              <a:off x="4498120" y="2546156"/>
              <a:ext cx="1839221" cy="400110"/>
            </a:xfrm>
            <a:prstGeom prst="rect">
              <a:avLst/>
            </a:prstGeom>
            <a:noFill/>
          </p:spPr>
          <p:txBody>
            <a:bodyPr wrap="none" rtlCol="0">
              <a:spAutoFit/>
            </a:bodyPr>
            <a:lstStyle/>
            <a:p>
              <a:r>
                <a:rPr lang="en-US" sz="2000" dirty="0" smtClean="0">
                  <a:solidFill>
                    <a:srgbClr val="898989"/>
                  </a:solidFill>
                  <a:effectLst>
                    <a:outerShdw blurRad="38100" dist="38100" dir="2700000" algn="tl">
                      <a:srgbClr val="000000">
                        <a:alpha val="43137"/>
                      </a:srgbClr>
                    </a:outerShdw>
                  </a:effectLst>
                </a:rPr>
                <a:t>CY volume form</a:t>
              </a:r>
              <a:endParaRPr lang="en-US" sz="2000" dirty="0">
                <a:solidFill>
                  <a:srgbClr val="898989"/>
                </a:solidFill>
                <a:effectLst>
                  <a:outerShdw blurRad="38100" dist="38100" dir="2700000" algn="tl">
                    <a:srgbClr val="000000">
                      <a:alpha val="43137"/>
                    </a:srgbClr>
                  </a:outerShdw>
                </a:effectLst>
              </a:endParaRPr>
            </a:p>
          </p:txBody>
        </p:sp>
        <p:cxnSp>
          <p:nvCxnSpPr>
            <p:cNvPr id="11" name="Straight Arrow Connector 10"/>
            <p:cNvCxnSpPr>
              <a:stCxn id="9" idx="1"/>
            </p:cNvCxnSpPr>
            <p:nvPr/>
          </p:nvCxnSpPr>
          <p:spPr>
            <a:xfrm flipH="1" flipV="1">
              <a:off x="3203848" y="2522515"/>
              <a:ext cx="1294272" cy="22369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154132" y="3547449"/>
            <a:ext cx="3691671" cy="504825"/>
            <a:chOff x="4183272" y="3633769"/>
            <a:chExt cx="3691671" cy="504825"/>
          </a:xfrm>
        </p:grpSpPr>
        <p:graphicFrame>
          <p:nvGraphicFramePr>
            <p:cNvPr id="17" name="Object 16"/>
            <p:cNvGraphicFramePr>
              <a:graphicFrameLocks noChangeAspect="1"/>
            </p:cNvGraphicFramePr>
            <p:nvPr>
              <p:extLst>
                <p:ext uri="{D42A27DB-BD31-4B8C-83A1-F6EECF244321}">
                  <p14:modId xmlns:p14="http://schemas.microsoft.com/office/powerpoint/2010/main" val="3329501559"/>
                </p:ext>
              </p:extLst>
            </p:nvPr>
          </p:nvGraphicFramePr>
          <p:xfrm>
            <a:off x="4183272" y="3633769"/>
            <a:ext cx="1087438" cy="504825"/>
          </p:xfrm>
          <a:graphic>
            <a:graphicData uri="http://schemas.openxmlformats.org/presentationml/2006/ole">
              <mc:AlternateContent xmlns:mc="http://schemas.openxmlformats.org/markup-compatibility/2006">
                <mc:Choice xmlns:v="urn:schemas-microsoft-com:vml" Requires="v">
                  <p:oleObj spid="_x0000_s14019" name="Equazione" r:id="rId12" imgW="520560" imgH="241200" progId="Equation.3">
                    <p:embed/>
                  </p:oleObj>
                </mc:Choice>
                <mc:Fallback>
                  <p:oleObj name="Equazione" r:id="rId12" imgW="520560" imgH="241200" progId="Equation.3">
                    <p:embed/>
                    <p:pic>
                      <p:nvPicPr>
                        <p:cNvPr id="0" name=""/>
                        <p:cNvPicPr>
                          <a:picLocks noChangeAspect="1" noChangeArrowheads="1"/>
                        </p:cNvPicPr>
                        <p:nvPr/>
                      </p:nvPicPr>
                      <p:blipFill>
                        <a:blip r:embed="rId13"/>
                        <a:srcRect/>
                        <a:stretch>
                          <a:fillRect/>
                        </a:stretch>
                      </p:blipFill>
                      <p:spPr bwMode="auto">
                        <a:xfrm>
                          <a:off x="4183272" y="3633769"/>
                          <a:ext cx="1087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5456268" y="3663764"/>
              <a:ext cx="2418675" cy="400110"/>
            </a:xfrm>
            <a:prstGeom prst="rect">
              <a:avLst/>
            </a:prstGeom>
            <a:noFill/>
          </p:spPr>
          <p:txBody>
            <a:bodyPr wrap="none" rtlCol="0">
              <a:spAutoFit/>
            </a:bodyPr>
            <a:lstStyle/>
            <a:p>
              <a:r>
                <a:rPr lang="en-US" sz="2000" dirty="0" smtClean="0">
                  <a:solidFill>
                    <a:srgbClr val="898989"/>
                  </a:solidFill>
                  <a:effectLst>
                    <a:outerShdw blurRad="38100" dist="38100" dir="2700000" algn="tl">
                      <a:srgbClr val="000000">
                        <a:alpha val="43137"/>
                      </a:srgbClr>
                    </a:outerShdw>
                  </a:effectLst>
                </a:rPr>
                <a:t>basis of closed forms </a:t>
              </a:r>
              <a:endParaRPr lang="en-US" sz="2000" dirty="0">
                <a:solidFill>
                  <a:srgbClr val="898989"/>
                </a:solidFill>
                <a:effectLst>
                  <a:outerShdw blurRad="38100" dist="38100" dir="2700000" algn="tl">
                    <a:srgbClr val="000000">
                      <a:alpha val="43137"/>
                    </a:srgbClr>
                  </a:outerShdw>
                </a:effectLst>
              </a:endParaRPr>
            </a:p>
          </p:txBody>
        </p:sp>
      </p:grpSp>
      <p:grpSp>
        <p:nvGrpSpPr>
          <p:cNvPr id="24" name="Group 23"/>
          <p:cNvGrpSpPr/>
          <p:nvPr/>
        </p:nvGrpSpPr>
        <p:grpSpPr>
          <a:xfrm>
            <a:off x="247650" y="4252913"/>
            <a:ext cx="3894949" cy="890996"/>
            <a:chOff x="263527" y="4437579"/>
            <a:chExt cx="3894949" cy="890996"/>
          </a:xfrm>
        </p:grpSpPr>
        <p:graphicFrame>
          <p:nvGraphicFramePr>
            <p:cNvPr id="20" name="Object 19"/>
            <p:cNvGraphicFramePr>
              <a:graphicFrameLocks noChangeAspect="1"/>
            </p:cNvGraphicFramePr>
            <p:nvPr>
              <p:extLst>
                <p:ext uri="{D42A27DB-BD31-4B8C-83A1-F6EECF244321}">
                  <p14:modId xmlns:p14="http://schemas.microsoft.com/office/powerpoint/2010/main" val="3801052080"/>
                </p:ext>
              </p:extLst>
            </p:nvPr>
          </p:nvGraphicFramePr>
          <p:xfrm>
            <a:off x="263527" y="4437579"/>
            <a:ext cx="3711575" cy="504825"/>
          </p:xfrm>
          <a:graphic>
            <a:graphicData uri="http://schemas.openxmlformats.org/presentationml/2006/ole">
              <mc:AlternateContent xmlns:mc="http://schemas.openxmlformats.org/markup-compatibility/2006">
                <mc:Choice xmlns:v="urn:schemas-microsoft-com:vml" Requires="v">
                  <p:oleObj spid="_x0000_s14020" name="Equation" r:id="rId14" imgW="1777680" imgH="241200" progId="Equation.DSMT4">
                    <p:embed/>
                  </p:oleObj>
                </mc:Choice>
                <mc:Fallback>
                  <p:oleObj name="Equation" r:id="rId14" imgW="1777680" imgH="241200" progId="Equation.DSMT4">
                    <p:embed/>
                    <p:pic>
                      <p:nvPicPr>
                        <p:cNvPr id="0" name=""/>
                        <p:cNvPicPr>
                          <a:picLocks noChangeAspect="1" noChangeArrowheads="1"/>
                        </p:cNvPicPr>
                        <p:nvPr/>
                      </p:nvPicPr>
                      <p:blipFill>
                        <a:blip r:embed="rId15"/>
                        <a:srcRect/>
                        <a:stretch>
                          <a:fillRect/>
                        </a:stretch>
                      </p:blipFill>
                      <p:spPr bwMode="auto">
                        <a:xfrm>
                          <a:off x="263527" y="4437579"/>
                          <a:ext cx="3711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83889" y="4959243"/>
              <a:ext cx="3874587" cy="369332"/>
            </a:xfrm>
            <a:prstGeom prst="rect">
              <a:avLst/>
            </a:prstGeom>
            <a:noFill/>
          </p:spPr>
          <p:txBody>
            <a:bodyPr wrap="none" rtlCol="0">
              <a:spAutoFit/>
            </a:bodyPr>
            <a:lstStyle/>
            <a:p>
              <a:r>
                <a:rPr lang="en-US" dirty="0" smtClean="0"/>
                <a:t>2n+2 </a:t>
              </a:r>
              <a:r>
                <a:rPr lang="en-US" dirty="0" smtClean="0">
                  <a:solidFill>
                    <a:srgbClr val="898989"/>
                  </a:solidFill>
                  <a:effectLst>
                    <a:outerShdw blurRad="38100" dist="38100" dir="2700000" algn="tl">
                      <a:srgbClr val="000000">
                        <a:alpha val="43137"/>
                      </a:srgbClr>
                    </a:outerShdw>
                  </a:effectLst>
                </a:rPr>
                <a:t>internal quantized constant fluxes</a:t>
              </a:r>
              <a:endParaRPr lang="en-US" dirty="0">
                <a:solidFill>
                  <a:srgbClr val="898989"/>
                </a:solidFill>
                <a:effectLst>
                  <a:outerShdw blurRad="38100" dist="38100" dir="2700000" algn="tl">
                    <a:srgbClr val="000000">
                      <a:alpha val="43137"/>
                    </a:srgbClr>
                  </a:outerShdw>
                </a:effectLst>
              </a:endParaRPr>
            </a:p>
          </p:txBody>
        </p:sp>
      </p:grpSp>
      <p:grpSp>
        <p:nvGrpSpPr>
          <p:cNvPr id="25" name="Group 24"/>
          <p:cNvGrpSpPr/>
          <p:nvPr/>
        </p:nvGrpSpPr>
        <p:grpSpPr>
          <a:xfrm>
            <a:off x="4727592" y="4260850"/>
            <a:ext cx="3554396" cy="883059"/>
            <a:chOff x="4860032" y="4445516"/>
            <a:chExt cx="3554396" cy="883059"/>
          </a:xfrm>
        </p:grpSpPr>
        <mc:AlternateContent xmlns:mc="http://schemas.openxmlformats.org/markup-compatibility/2006" xmlns:a14="http://schemas.microsoft.com/office/drawing/2010/main">
          <mc:Choice Requires="a14">
            <p:graphicFrame>
              <p:nvGraphicFramePr>
                <p:cNvPr id="22" name="Object 21"/>
                <p:cNvGraphicFramePr>
                  <a:graphicFrameLocks noChangeAspect="1"/>
                </p:cNvGraphicFramePr>
                <p:nvPr>
                  <p:extLst>
                    <p:ext uri="{D42A27DB-BD31-4B8C-83A1-F6EECF244321}">
                      <p14:modId xmlns:p14="http://schemas.microsoft.com/office/powerpoint/2010/main" val="3277095702"/>
                    </p:ext>
                  </p:extLst>
                </p:nvPr>
              </p:nvGraphicFramePr>
              <p:xfrm>
                <a:off x="4904465" y="4445516"/>
                <a:ext cx="3509963" cy="431800"/>
              </p:xfrm>
              <a:graphic>
                <a:graphicData uri="http://schemas.openxmlformats.org/presentationml/2006/ole">
                  <mc:AlternateContent>
                    <mc:Choice xmlns:v="urn:schemas-microsoft-com:vml" Requires="v">
                      <p:oleObj spid="_x0000_s14021" name="Equation" r:id="rId16" imgW="1968480" imgH="241200" progId="Equation.DSMT4">
                        <p:embed/>
                      </p:oleObj>
                    </mc:Choice>
                    <mc:Fallback>
                      <p:oleObj name="Equation" r:id="rId16" imgW="1968480" imgH="241200" progId="Equation.DSMT4">
                        <p:embed/>
                        <p:pic>
                          <p:nvPicPr>
                            <p:cNvPr id="0" name=""/>
                            <p:cNvPicPr>
                              <a:picLocks noChangeAspect="1" noChangeArrowheads="1"/>
                            </p:cNvPicPr>
                            <p:nvPr/>
                          </p:nvPicPr>
                          <p:blipFill>
                            <a:blip r:embed="rId17"/>
                            <a:srcRect/>
                            <a:stretch>
                              <a:fillRect/>
                            </a:stretch>
                          </p:blipFill>
                          <p:spPr bwMode="auto">
                            <a:xfrm>
                              <a:off x="4904465" y="4445516"/>
                              <a:ext cx="3509963" cy="431800"/>
                            </a:xfrm>
                            <a:prstGeom prst="rect">
                              <a:avLst/>
                            </a:prstGeom>
                            <a:noFill/>
                            <a:ln>
                              <a:noFill/>
                            </a:ln>
                          </p:spPr>
                        </p:pic>
                      </p:oleObj>
                    </mc:Fallback>
                  </mc:AlternateContent>
                </a:graphicData>
              </a:graphic>
            </p:graphicFrame>
          </mc:Choice>
          <mc:Fallback xmlns="">
            <p:graphicFrame>
              <p:nvGraphicFramePr>
                <p:cNvPr id="22" name="Object 21"/>
                <p:cNvGraphicFramePr>
                  <a:graphicFrameLocks noChangeAspect="1"/>
                </p:cNvGraphicFramePr>
                <p:nvPr>
                  <p:extLst>
                    <p:ext uri="{D42A27DB-BD31-4B8C-83A1-F6EECF244321}">
                      <p14:modId xmlns:p14="http://schemas.microsoft.com/office/powerpoint/2010/main" val="955910301"/>
                    </p:ext>
                  </p:extLst>
                </p:nvPr>
              </p:nvGraphicFramePr>
              <p:xfrm>
                <a:off x="4860032" y="4434139"/>
                <a:ext cx="3600400" cy="454287"/>
              </p:xfrm>
              <a:graphic>
                <a:graphicData uri="http://schemas.openxmlformats.org/presentationml/2006/ole">
                  <mc:AlternateContent>
                    <mc:Choice xmlns:v="urn:schemas-microsoft-com:vml" Requires="v">
                      <p:oleObj spid="_x0000_s5217" name="Equazione" r:id="rId18" imgW="2019240" imgH="253800" progId="Equation.3">
                        <p:embed/>
                      </p:oleObj>
                    </mc:Choice>
                    <mc:Fallback>
                      <p:oleObj name="Equazione" r:id="rId18" imgW="2019240" imgH="253800" progId="Equation.3">
                        <p:embed/>
                        <p:pic>
                          <p:nvPicPr>
                            <p:cNvPr id="0" name="Object 19"/>
                            <p:cNvPicPr>
                              <a:picLocks noChangeAspect="1" noChangeArrowheads="1"/>
                            </p:cNvPicPr>
                            <p:nvPr/>
                          </p:nvPicPr>
                          <p:blipFill>
                            <a:blip r:embed="rId19"/>
                            <a:srcRect/>
                            <a:stretch>
                              <a:fillRect/>
                            </a:stretch>
                          </p:blipFill>
                          <p:spPr bwMode="auto">
                            <a:xfrm>
                              <a:off x="4860032" y="4434139"/>
                              <a:ext cx="3600400" cy="454287"/>
                            </a:xfrm>
                            <a:prstGeom prst="rect">
                              <a:avLst/>
                            </a:prstGeom>
                            <a:noFill/>
                            <a:ln>
                              <a:noFill/>
                            </a:ln>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3" name="TextBox 22"/>
                <p:cNvSpPr txBox="1"/>
                <p:nvPr/>
              </p:nvSpPr>
              <p:spPr>
                <a:xfrm>
                  <a:off x="4860032" y="4959243"/>
                  <a:ext cx="3159711" cy="369332"/>
                </a:xfrm>
                <a:prstGeom prst="rect">
                  <a:avLst/>
                </a:prstGeom>
                <a:noFill/>
              </p:spPr>
              <p:txBody>
                <a:bodyPr wrap="none" rtlCol="0">
                  <a:spAutoFit/>
                </a:bodyPr>
                <a:lstStyle/>
                <a:p>
                  <a:r>
                    <a:rPr lang="en-US" dirty="0" smtClean="0"/>
                    <a:t>2n+2 </a:t>
                  </a:r>
                  <a14:m>
                    <m:oMath xmlns:m="http://schemas.openxmlformats.org/officeDocument/2006/math">
                      <m:sSub>
                        <m:sSubPr>
                          <m:ctrlPr>
                            <a:rPr lang="en-US" i="1">
                              <a:latin typeface="Cambria Math"/>
                            </a:rPr>
                          </m:ctrlPr>
                        </m:sSubPr>
                        <m:e>
                          <m:r>
                            <a:rPr lang="it-IT" b="0" i="1" smtClean="0">
                              <a:latin typeface="Cambria Math"/>
                            </a:rPr>
                            <m:t>  </m:t>
                          </m:r>
                          <m:r>
                            <a:rPr lang="it-IT" i="1">
                              <a:latin typeface="Cambria Math"/>
                            </a:rPr>
                            <m:t>𝐹</m:t>
                          </m:r>
                        </m:e>
                        <m:sub>
                          <m:r>
                            <a:rPr lang="it-IT" i="1">
                              <a:latin typeface="Cambria Math"/>
                            </a:rPr>
                            <m:t>4</m:t>
                          </m:r>
                        </m:sub>
                      </m:sSub>
                      <m:r>
                        <a:rPr lang="it-IT" i="1">
                          <a:latin typeface="Cambria Math"/>
                        </a:rPr>
                        <m:t> </m:t>
                      </m:r>
                      <m:r>
                        <a:rPr lang="it-IT" b="0" i="1" smtClean="0">
                          <a:latin typeface="Cambria Math"/>
                        </a:rPr>
                        <m:t> </m:t>
                      </m:r>
                    </m:oMath>
                  </a14:m>
                  <a:r>
                    <a:rPr lang="en-US" dirty="0" smtClean="0">
                      <a:solidFill>
                        <a:srgbClr val="898989"/>
                      </a:solidFill>
                      <a:effectLst>
                        <a:outerShdw blurRad="38100" dist="38100" dir="2700000" algn="tl">
                          <a:srgbClr val="000000">
                            <a:alpha val="43137"/>
                          </a:srgbClr>
                        </a:outerShdw>
                      </a:effectLst>
                    </a:rPr>
                    <a:t>field strengths on </a:t>
                  </a:r>
                  <a14:m>
                    <m:oMath xmlns:m="http://schemas.openxmlformats.org/officeDocument/2006/math">
                      <m:sSub>
                        <m:sSubPr>
                          <m:ctrlPr>
                            <a:rPr lang="en-US" i="1">
                              <a:latin typeface="Cambria Math"/>
                            </a:rPr>
                          </m:ctrlPr>
                        </m:sSubPr>
                        <m:e>
                          <m:r>
                            <a:rPr lang="it-IT" i="1">
                              <a:latin typeface="Cambria Math"/>
                            </a:rPr>
                            <m:t>𝑀</m:t>
                          </m:r>
                        </m:e>
                        <m:sub>
                          <m:r>
                            <a:rPr lang="it-IT" i="1">
                              <a:latin typeface="Cambria Math"/>
                            </a:rPr>
                            <m:t>4</m:t>
                          </m:r>
                        </m:sub>
                      </m:sSub>
                    </m:oMath>
                  </a14:m>
                  <a:r>
                    <a:rPr lang="en-US" dirty="0" smtClean="0">
                      <a:solidFill>
                        <a:srgbClr val="898989"/>
                      </a:solidFill>
                      <a:effectLst>
                        <a:outerShdw blurRad="38100" dist="38100" dir="2700000" algn="tl">
                          <a:srgbClr val="000000">
                            <a:alpha val="43137"/>
                          </a:srgbClr>
                        </a:outerShdw>
                      </a:effectLst>
                    </a:rPr>
                    <a:t> </a:t>
                  </a:r>
                  <a:endParaRPr lang="en-US" dirty="0">
                    <a:solidFill>
                      <a:srgbClr val="898989"/>
                    </a:solidFill>
                    <a:effectLst>
                      <a:outerShdw blurRad="38100" dist="38100" dir="2700000" algn="tl">
                        <a:srgbClr val="000000">
                          <a:alpha val="43137"/>
                        </a:srgbClr>
                      </a:outerShdw>
                    </a:effectLs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860032" y="4959243"/>
                  <a:ext cx="3159711" cy="369332"/>
                </a:xfrm>
                <a:prstGeom prst="rect">
                  <a:avLst/>
                </a:prstGeom>
                <a:blipFill rotWithShape="1">
                  <a:blip r:embed="rId20"/>
                  <a:stretch>
                    <a:fillRect l="-1737" t="-9836" b="-32787"/>
                  </a:stretch>
                </a:blipFill>
              </p:spPr>
              <p:txBody>
                <a:bodyPr/>
                <a:lstStyle/>
                <a:p>
                  <a:r>
                    <a:rPr lang="en-US">
                      <a:noFill/>
                    </a:rPr>
                    <a:t> </a:t>
                  </a:r>
                </a:p>
              </p:txBody>
            </p:sp>
          </mc:Fallback>
        </mc:AlternateContent>
      </p:grpSp>
      <p:grpSp>
        <p:nvGrpSpPr>
          <p:cNvPr id="10" name="Group 9"/>
          <p:cNvGrpSpPr/>
          <p:nvPr/>
        </p:nvGrpSpPr>
        <p:grpSpPr>
          <a:xfrm>
            <a:off x="179512" y="6007100"/>
            <a:ext cx="8604126" cy="487363"/>
            <a:chOff x="179512" y="6007100"/>
            <a:chExt cx="8604126" cy="487363"/>
          </a:xfrm>
        </p:grpSpPr>
        <p:graphicFrame>
          <p:nvGraphicFramePr>
            <p:cNvPr id="29" name="Object 28"/>
            <p:cNvGraphicFramePr>
              <a:graphicFrameLocks noChangeAspect="1"/>
            </p:cNvGraphicFramePr>
            <p:nvPr>
              <p:extLst>
                <p:ext uri="{D42A27DB-BD31-4B8C-83A1-F6EECF244321}">
                  <p14:modId xmlns:p14="http://schemas.microsoft.com/office/powerpoint/2010/main" val="1284660148"/>
                </p:ext>
              </p:extLst>
            </p:nvPr>
          </p:nvGraphicFramePr>
          <p:xfrm>
            <a:off x="3148013" y="6007100"/>
            <a:ext cx="5635625" cy="487363"/>
          </p:xfrm>
          <a:graphic>
            <a:graphicData uri="http://schemas.openxmlformats.org/presentationml/2006/ole">
              <mc:AlternateContent xmlns:mc="http://schemas.openxmlformats.org/markup-compatibility/2006">
                <mc:Choice xmlns:v="urn:schemas-microsoft-com:vml" Requires="v">
                  <p:oleObj spid="_x0000_s14022" name="Equation" r:id="rId21" imgW="2793960" imgH="241200" progId="Equation.DSMT4">
                    <p:embed/>
                  </p:oleObj>
                </mc:Choice>
                <mc:Fallback>
                  <p:oleObj name="Equation" r:id="rId21" imgW="2793960" imgH="241200" progId="Equation.DSMT4">
                    <p:embed/>
                    <p:pic>
                      <p:nvPicPr>
                        <p:cNvPr id="0" name=""/>
                        <p:cNvPicPr>
                          <a:picLocks noChangeAspect="1" noChangeArrowheads="1"/>
                        </p:cNvPicPr>
                        <p:nvPr/>
                      </p:nvPicPr>
                      <p:blipFill>
                        <a:blip r:embed="rId22"/>
                        <a:srcRect/>
                        <a:stretch>
                          <a:fillRect/>
                        </a:stretch>
                      </p:blipFill>
                      <p:spPr bwMode="auto">
                        <a:xfrm>
                          <a:off x="3148013" y="6007100"/>
                          <a:ext cx="5635625" cy="487363"/>
                        </a:xfrm>
                        <a:prstGeom prst="rect">
                          <a:avLst/>
                        </a:prstGeom>
                        <a:noFill/>
                        <a:ln>
                          <a:noFill/>
                        </a:ln>
                        <a:extLst/>
                      </p:spPr>
                    </p:pic>
                  </p:oleObj>
                </mc:Fallback>
              </mc:AlternateContent>
            </a:graphicData>
          </a:graphic>
        </p:graphicFrame>
        <p:sp>
          <p:nvSpPr>
            <p:cNvPr id="31" name="TextBox 30"/>
            <p:cNvSpPr txBox="1"/>
            <p:nvPr/>
          </p:nvSpPr>
          <p:spPr>
            <a:xfrm>
              <a:off x="179512" y="6021288"/>
              <a:ext cx="2833917" cy="461665"/>
            </a:xfrm>
            <a:prstGeom prst="rect">
              <a:avLst/>
            </a:prstGeom>
            <a:noFill/>
          </p:spPr>
          <p:txBody>
            <a:bodyPr wrap="none" rtlCol="0">
              <a:spAutoFit/>
            </a:bodyPr>
            <a:lstStyle/>
            <a:p>
              <a:r>
                <a:rPr lang="en-US" sz="2400" dirty="0" smtClean="0"/>
                <a:t>4D </a:t>
              </a:r>
              <a:r>
                <a:rPr lang="en-US" sz="2400" dirty="0" smtClean="0">
                  <a:solidFill>
                    <a:srgbClr val="898989"/>
                  </a:solidFill>
                  <a:effectLst>
                    <a:outerShdw blurRad="38100" dist="38100" dir="2700000" algn="tl">
                      <a:srgbClr val="000000">
                        <a:alpha val="43137"/>
                      </a:srgbClr>
                    </a:outerShdw>
                  </a:effectLst>
                </a:rPr>
                <a:t>on-shell relations:</a:t>
              </a:r>
              <a:endParaRPr lang="en-US" sz="2400" dirty="0">
                <a:solidFill>
                  <a:srgbClr val="898989"/>
                </a:solidFill>
                <a:effectLst>
                  <a:outerShdw blurRad="38100" dist="38100" dir="2700000" algn="tl">
                    <a:srgbClr val="000000">
                      <a:alpha val="43137"/>
                    </a:srgbClr>
                  </a:outerShdw>
                </a:effectLst>
              </a:endParaRPr>
            </a:p>
          </p:txBody>
        </p:sp>
      </p:grpSp>
      <p:grpSp>
        <p:nvGrpSpPr>
          <p:cNvPr id="34" name="Group 33"/>
          <p:cNvGrpSpPr/>
          <p:nvPr/>
        </p:nvGrpSpPr>
        <p:grpSpPr>
          <a:xfrm>
            <a:off x="112013" y="5353545"/>
            <a:ext cx="8772213" cy="461665"/>
            <a:chOff x="0" y="5352750"/>
            <a:chExt cx="8772213" cy="461665"/>
          </a:xfrm>
        </p:grpSpPr>
        <p:sp>
          <p:nvSpPr>
            <p:cNvPr id="26" name="TextBox 25"/>
            <p:cNvSpPr txBox="1"/>
            <p:nvPr/>
          </p:nvSpPr>
          <p:spPr>
            <a:xfrm>
              <a:off x="0" y="5352750"/>
              <a:ext cx="3292120" cy="461665"/>
            </a:xfrm>
            <a:prstGeom prst="rect">
              <a:avLst/>
            </a:prstGeom>
            <a:noFill/>
          </p:spPr>
          <p:txBody>
            <a:bodyPr wrap="none" rtlCol="0">
              <a:spAutoFit/>
            </a:bodyPr>
            <a:lstStyle/>
            <a:p>
              <a:r>
                <a:rPr lang="en-US" sz="2400" dirty="0" smtClean="0">
                  <a:solidFill>
                    <a:srgbClr val="898989"/>
                  </a:solidFill>
                  <a:effectLst>
                    <a:outerShdw blurRad="38100" dist="38100" dir="2700000" algn="tl">
                      <a:srgbClr val="000000">
                        <a:alpha val="43137"/>
                      </a:srgbClr>
                    </a:outerShdw>
                  </a:effectLst>
                </a:rPr>
                <a:t>Relevant</a:t>
              </a:r>
              <a:r>
                <a:rPr lang="en-US" sz="2400" dirty="0" smtClean="0"/>
                <a:t> 4D </a:t>
              </a:r>
              <a:r>
                <a:rPr lang="en-US" sz="2400" dirty="0" smtClean="0">
                  <a:solidFill>
                    <a:srgbClr val="898989"/>
                  </a:solidFill>
                  <a:effectLst>
                    <a:outerShdw blurRad="38100" dist="38100" dir="2700000" algn="tl">
                      <a:srgbClr val="000000">
                        <a:alpha val="43137"/>
                      </a:srgbClr>
                    </a:outerShdw>
                  </a:effectLst>
                </a:rPr>
                <a:t>scalar fields:</a:t>
              </a:r>
              <a:endParaRPr lang="en-US" sz="2400" dirty="0">
                <a:solidFill>
                  <a:srgbClr val="898989"/>
                </a:solidFill>
                <a:effectLst>
                  <a:outerShdw blurRad="38100" dist="38100" dir="2700000" algn="tl">
                    <a:srgbClr val="000000">
                      <a:alpha val="43137"/>
                    </a:srgbClr>
                  </a:outerShdw>
                </a:effectLst>
              </a:endParaRPr>
            </a:p>
          </p:txBody>
        </p:sp>
        <p:pic>
          <p:nvPicPr>
            <p:cNvPr id="33" name="Picture 32"/>
            <p:cNvPicPr>
              <a:picLocks noChangeAspect="1"/>
            </p:cNvPicPr>
            <p:nvPr>
              <p:custDataLst>
                <p:tags r:id="rId2"/>
              </p:custDataLst>
            </p:nvPr>
          </p:nvPicPr>
          <p:blipFill>
            <a:blip r:embed="rId23" cstate="print">
              <a:extLst>
                <a:ext uri="{28A0092B-C50C-407E-A947-70E740481C1C}">
                  <a14:useLocalDpi xmlns:a14="http://schemas.microsoft.com/office/drawing/2010/main" val="0"/>
                </a:ext>
              </a:extLst>
            </a:blip>
            <a:stretch>
              <a:fillRect/>
            </a:stretch>
          </p:blipFill>
          <p:spPr>
            <a:xfrm>
              <a:off x="3292120" y="5417164"/>
              <a:ext cx="5480093" cy="334429"/>
            </a:xfrm>
            <a:prstGeom prst="rect">
              <a:avLst/>
            </a:prstGeom>
          </p:spPr>
        </p:pic>
      </p:grpSp>
    </p:spTree>
    <p:extLst>
      <p:ext uri="{BB962C8B-B14F-4D97-AF65-F5344CB8AC3E}">
        <p14:creationId xmlns:p14="http://schemas.microsoft.com/office/powerpoint/2010/main" val="16532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53,7308"/>
  <p:tag name="ORIGINALWIDTH" val="2565,43"/>
  <p:tag name="LATEXADDIN" val="\documentclass{article}&#10;\usepackage{amsmath}&#10;\pagestyle{empty}&#10;\begin{document}&#10;&#10;$$&#10;J_{(2)}=v^i(x)\,\omega_{2i},\,\,\,\, B_2=b^i(x)\,\omega_{2i},\,\,\,\, \varphi^i=v^i+{\tt i}b^i&#10;$$&#10;&#10;&#10;\end{document}"/>
  <p:tag name="IGUANATEXSIZE" val="20"/>
  <p:tag name="IGUANATEXCURSOR" val="153"/>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48,11142"/>
  <p:tag name="ORIGINALWIDTH" val="719,3802"/>
  <p:tag name="LATEXADDIN" val="\documentclass{article}&#10;\usepackage{amsmath}&#10;\pagestyle{empty}&#10;\begin{document}&#10;$$&#10;S=S_{SG+matter}-2\int d^3\xi\sqrt{-\det h_{pq}}\,|q_IS^I-p^I\partial_I\mathcal G(S)|+\int (q_I \mathcal A_{3}^I - p^I \tilde{\mathcal A}_{3I}) &#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16,842"/>
  <p:tag name="ORIGINALWIDTH" val="720,0347"/>
  <p:tag name="LATEXADDIN" val="\documentclass{article}&#10;\usepackage{amsmath}&#10;\pagestyle{empty}&#10;\begin{document}&#10;&#10;$$&#10;\delta z^M (\xi)=\kappa^\alpha(\xi) E^M_\alpha(z(\xi))+\bar\kappa^{\dot\alpha}(\xi) E^M_{\dot\alpha}(z(\xi)), \qquad z^M=(x^\mu, \theta^\alpha,\bar\theta^{\dot\alpha})&#10;$$&#10;$$&#10;\kappa_\alpha=\frac {q_I\Phi^I-p^I\partial_I\mathcal G}{|q_I\Phi^I-p^I\partial_I\mathcal G|}\Gamma_{\alpha\dot\alpha}\bar\kappa^{\dot\alpha},\quad &#10;\Gamma_{\alpha\dot\alpha}\equiv \frac{{\tt i}\epsilon^{pqr}}{3!\sqrt{-\det h}}\epsilon_{abcd} E^b_pE^c_q E^d_r\,\sigma^a_{\alpha\dot\alpha} &#10;$$&#10;&#10;&#10;\end{document}"/>
  <p:tag name="IGUANATEXSIZE" val="20"/>
  <p:tag name="IGUANATEXCURSOR" val="319"/>
  <p:tag name="TRANSPARENCY" val="True"/>
  <p:tag name="FILENAME" val=""/>
  <p:tag name="LATEXENGINEID" val="0"/>
  <p:tag name="TEMPFOLDER" val="c:\temp\"/>
  <p:tag name="LATEXFORMHEIGHT" val="348,75"/>
  <p:tag name="LATEXFORMWIDTH" val="478,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39,4826"/>
  <p:tag name="ORIGINALWIDTH" val="1502,812"/>
  <p:tag name="LATEXADDIN" val="\documentclass{article}&#10;\usepackage{amsmath}&#10;\pagestyle{empty}&#10;\begin{document}&#10;&#10;$$&#10;q_I, \,\,p^J - {\tt membrane\,\, charges}&#10;$$&#10;&#10;&#10;\end{document}"/>
  <p:tag name="IGUANATEXSIZE" val="20"/>
  <p:tag name="IGUANATEXCURSOR" val="116"/>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50,3938"/>
  <p:tag name="LATEXADDIN" val="\documentclass{article}&#10;\usepackage{amsmath}&#10;\pagestyle{empty}&#10;\begin{document}&#10;&#10;&#10;$$&#10;\xi^p\quad (p=0,1,2)&#10;$$&#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628,4215"/>
  <p:tag name="LATEXADDIN" val="\documentclass{article}&#10;\usepackage{amsmath}&#10;\pagestyle{empty}&#10;\begin{document}&#10;&#10;$$&#10;W_-(e_I,m^J)&#10;$$&#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1175,853"/>
  <p:tag name="LATEXADDIN" val="\documentclass{article}&#10;\usepackage{amsmath}&#10;\pagestyle{empty}&#10;\begin{document}&#10;&#10;$$&#10;W_+(e_I+q_I,m^J+p^J)&#10;$$&#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560,9299"/>
  <p:tag name="ORIGINALWIDTH" val="2443,945"/>
  <p:tag name="LATEXADDIN" val="\documentclass{article}&#10;\usepackage{amsmath}&#10;\pagestyle{empty}&#10;\begin{document}&#10;&#10;&#10;\begin{align}&#10;\partial_y \phi^i &amp;= 2K^{i\bar j}\,\partial_{\bar j}|\mathcal Z(\phi)|,\nonumber\\&#10;\partial_y D &amp;= - |\mathcal Z| \nonumber\\&#10;\!\!\!\!\!\mathcal Z &amp; = e^{\frac 12 K(\phi,\bar\phi)}\left[\Theta(-y)W_-(\phi)+\Theta(y)W_+(\phi)\right]\nonumber&#10;  \end{align}&#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708,6615"/>
  <p:tag name="ORIGINALWIDTH" val="1706,037"/>
  <p:tag name="LATEXADDIN" val="\documentclass{article}&#10;\usepackage{amsmath}&#10;\pagestyle{empty}&#10;\begin{document}&#10;&#10;\begin{eqnarray}&#10; d s^2 &amp;=&amp; e^{2D(y)}d x^\mu d x_\mu+ d y^2 \nonumber\\&#10;\phi^i&amp;=&amp;\phi^i(y)  \nonumber\\&#10;A^I_3&amp;=&amp;\alpha^I(y) d x^0\wedge d x^1\wedge d x^2\nonumber\\&#10;\tilde A_{3J}&amp;=&amp;\tilde\alpha_J(y)d x^0\wedge d x^1\wedge d x^2  \nonumber&#10;\end{eqnarray}&#10;&#10;&#10;\end{document}"/>
  <p:tag name="IGUANATEXSIZE" val="20"/>
  <p:tag name="IGUANATEXCURSOR" val="168"/>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35,7331"/>
  <p:tag name="ORIGINALWIDTH" val="272,9659"/>
  <p:tag name="LATEXADDIN" val="\documentclass{article}&#10;\usepackage{amsmath}&#10;\pagestyle{empty}&#10;\begin{document}&#10;&#10;$$&#10;q_I\,\, p^J&#10;$$&#10;&#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45,4818"/>
  <p:tag name="ORIGINALWIDTH" val="481,4398"/>
  <p:tag name="LATEXADDIN" val="\documentclass{article}&#10;\usepackage{amsmath}&#10;\pagestyle{empty}&#10;\begin{document}&#10;&#10;$$&#10;(F^I_4, \tilde F_{4J})&#10;$$&#10;&#10;&#10;\end{document}"/>
  <p:tag name="IGUANATEXSIZE" val="32"/>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2755,906"/>
  <p:tag name="LATEXADDIN" val="\documentclass{article}&#10;\usepackage{amsmath}&#10;\pagestyle{empty}&#10;\begin{document}&#10;&#10;$$&#10;S^I=\varphi^I+\theta^\alpha\psi^I_\alpha+\theta^2 f_S^I, \qquad I=0,1,\ldots,n=(0,i)&#10;$$&#10;&#10;&#10;\end{document}"/>
  <p:tag name="IGUANATEXSIZE" val="24"/>
  <p:tag name="IGUANATEXCURSOR" val="137"/>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291,7135"/>
  <p:tag name="ORIGINALWIDTH" val="1330,334"/>
  <p:tag name="LATEXADDIN" val="\documentclass{article}&#10;\usepackage{amsmath}&#10;\pagestyle{empty}&#10;\begin{document}&#10;&#10;$$&#10;&lt;\phi&gt;_+={\rm i}\frac{e_0-{\rm i} m^1}{e_1-{\rm i}m^0}+ik&#10;$$&#10;&#10;&#10;\end{document}"/>
  <p:tag name="IGUANATEXSIZE" val="20"/>
  <p:tag name="IGUANATEXCURSOR" val="141"/>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45,3161"/>
  <p:tag name="ORIGINALWIDTH" val="720,6893"/>
  <p:tag name="LATEXADDIN" val="\documentclass{article}&#10;\usepackage{amsmath}&#10;\pagestyle{empty}&#10;\begin{document}&#10;&#10;$$&#10;{\rm Im}\,\phi(y)=\left\{\begin{array}{l}&#10;&lt;{\rm Im}\,\phi&gt;_-\coth^2 u(y)\quad~~\text{for $y\leq 0$} \, ,&#10;\\&#10;&lt;{\rm Im}\,\phi&gt;_+ \quad~~~~~~~~~~~~~~~~~~~~~~~~~~~~~\text{for $y\geq 0$} \, . &#10;\end{array}\right.\,&#10;$$&#10;$$&#10;u(y)=\frac12|W_-|\,(y+c)&#10;$$&#10;\end{document}"/>
  <p:tag name="IGUANATEXSIZE" val="20"/>
  <p:tag name="IGUANATEXCURSOR" val="152"/>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65,78496"/>
  <p:tag name="ORIGINALWIDTH" val="719,3802"/>
  <p:tag name="LATEXADDIN" val="\documentclass{article}&#10;\usepackage{amsmath}&#10;\pagestyle{empty}&#10;\begin{document}&#10;&#10;$$&#10;D(y)=\left\{\begin{array}{l}&#10; c'+{e^{-\frac12\hat K_0}\left(\log(-\sinh u)+\log\cosh u\right)}\quad~\text{for $y\leq 0$}\,,\\&#10;  - |W_+|\, y\quad~~~~~~~~~~~~~~~~~~~~~~~~~~~~~~~~~~~~~~~~~\text{for $y\geq 0$}\,, &#10; \end{array}\right.&#10;$$&#10;&#10;&#10;\end{document}"/>
  <p:tag name="IGUANATEXSIZE" val="20"/>
  <p:tag name="IGUANATEXCURSOR" val="221"/>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291,7135"/>
  <p:tag name="ORIGINALWIDTH" val="1058,118"/>
  <p:tag name="LATEXADDIN" val="\documentclass{article}&#10;\usepackage{amsmath}&#10;\pagestyle{empty}&#10;\begin{document}&#10;&#10;$$&#10;&lt;\phi&gt;_-={\rm i}\frac{e_0-{\rm i} m^1}{e_1-{\rm i}m^0}&#10;$$&#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23,89205"/>
  <p:tag name="ORIGINALWIDTH" val="719,3802"/>
  <p:tag name="LATEXADDIN" val="\documentclass{article}&#10;\usepackage{amsmath}&#10;\pagestyle{empty}&#10;\begin{document}&#10;&#10;&#10;$$&#10;(I,J=0,1)\qquad W(\Phi)=(e_0+{\rm i} m^1)-{\rm i} (e_1 +{\rm i} m^0)\Phi,\qquad K(\Phi,\bar\Phi)=-\log\left(4\,{\rm Im\,}\Phi\right)&#10;$$&#10;&#10;\end{document}"/>
  <p:tag name="IGUANATEXSIZE" val="20"/>
  <p:tag name="IGUANATEXCURSOR" val="208"/>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34,9832"/>
  <p:tag name="ORIGINALWIDTH" val="1946,757"/>
  <p:tag name="LATEXADDIN" val="\documentclass{article}&#10;\usepackage{amsmath}&#10;\pagestyle{empty}&#10;\begin{document}&#10;&#10;$$&#10;q_1=p^0=0, \quad q_0=ke_1, \quad p^1=km^0&#10;$$&#10;&#10;&#10;\end{document}"/>
  <p:tag name="IGUANATEXSIZE" val="20"/>
  <p:tag name="IGUANATEXCURSOR" val="125"/>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365,9543"/>
  <p:tag name="LATEXADDIN" val="\documentclass{article}&#10;\usepackage{amsmath}&#10;\pagestyle{empty}&#10;\begin{document}&#10;&#10;$$&#10;{=\rm Im} \,\phi&#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46,14772"/>
  <p:tag name="ORIGINALWIDTH" val="720,0347"/>
  <p:tag name="LATEXADDIN" val="\documentclass{article}&#10;\usepackage{amsmath}&#10;\pagestyle{empty}&#10;\begin{document}&#10;&#10;$$&#10;S^I\equiv \frac 14(\bar{\mathcal D}^2-8\mathcal R) \Big(M^{IJ}(S)(\Sigma_J-\bar\Sigma_J)\Big),\qquad &#10;(\bar{\mathcal D}^2-8\mathcal R)\Sigma_J=0,&#10;\quad A_3\in \Sigma&#10;$$&#10;&#10;&#10;&#10;\end{document}"/>
  <p:tag name="IGUANATEXSIZE" val="20"/>
  <p:tag name="IGUANATEXCURSOR" val="149"/>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2499,438"/>
  <p:tag name="LATEXADDIN" val="\documentclass{article}&#10;\usepackage{amsmath}&#10;\pagestyle{empty}&#10;\begin{document}&#10;&#10;$$&#10;L=-3\int d^4\theta|S^0|^{\frac 23}e^{-\frac 13 K(S^i,\bar S^j)}\,{\tt Ber}\,E^{A}_{ M}(x,\theta,\bar\theta)&#10;$$&#10;&#10;&#10;&#10;\end{document}"/>
  <p:tag name="IGUANATEXSIZE" val="20"/>
  <p:tag name="IGUANATEXCURSOR" val="142"/>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42,4822"/>
  <p:tag name="ORIGINALWIDTH" val="2265,467"/>
  <p:tag name="LATEXADDIN" val="\documentclass{article}&#10;\usepackage{amsmath}&#10;\pagestyle{empty}&#10;\begin{document}&#10;$$&#10;M^{IJ}=({\tt Im}\,G_{IJ})^{-1},\quad G_{IJ}(\varphi)=\partial_I\partial_J\mathcal G(\varphi)&#10;$$&#10;&#10;&#10;&#10;\end{document}"/>
  <p:tag name="IGUANATEXSIZE" val="20"/>
  <p:tag name="IGUANATEXCURSOR" val="156"/>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2475,441"/>
  <p:tag name="LATEXADDIN" val="\documentclass{article}&#10;\usepackage{amsmath}&#10;\pagestyle{empty}&#10;\begin{document}&#10;$$&#10;f^I_S=M^{IJ}(\varphi,\bar\varphi)\Big({}^*\tilde F_{4J+}G_{JK}(\varphi)\,{}^*F^{K}_4\Big)+\mathcal O(\psi)&#10;$$&#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48,76598"/>
  <p:tag name="ORIGINALWIDTH" val="720,3619"/>
  <p:tag name="LATEXADDIN" val="\documentclass{article}&#10;\usepackage{amsmath}&#10;\pagestyle{empty}&#10;\begin{document}&#10;&#10;$$&#10;L=-3\int d^4\theta|\Phi^0|^{\frac 23}e^{-\frac 13 K(\Phi^i,\bar \Phi^j)}\,{\tt Ber}\,E^{A}_{ M}(x,\theta,\bar\theta)+\int d^2\theta\left(e_I\Phi^i-m^I\partial_I\mathcal G(\Phi)\right)&#10;$$&#10;&#10;&#10;&#10;\end{document}"/>
  <p:tag name="IGUANATEXSIZE" val="20"/>
  <p:tag name="IGUANATEXCURSOR" val="231"/>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02,9621"/>
  <p:tag name="LATEXADDIN" val="\documentclass{article}&#10;\usepackage{amsmath}&#10;\pagestyle{empty}&#10;\begin{document}&#10;&#10;$$&#10;W(\Phi)&#10;$$&#10;&#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2782,902"/>
  <p:tag name="LATEXADDIN" val="\documentclass{article}&#10;\usepackage{amsmath}&#10;\pagestyle{empty}&#10;\begin{document}&#10;&#10;$$&#10;\Phi^I=\varphi^I+\theta^\alpha\psi^I_\alpha+\theta^2 F^I, \qquad I=0,1,\ldots,n=(0,i)&#10;$$&#10;&#10;&#10;\end{document}"/>
  <p:tag name="IGUANATEXSIZE" val="24"/>
  <p:tag name="IGUANATEXCURSOR" val="138"/>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9216</TotalTime>
  <Words>1502</Words>
  <Application>Microsoft Office PowerPoint</Application>
  <PresentationFormat>On-screen Show (4:3)</PresentationFormat>
  <Paragraphs>163</Paragraphs>
  <Slides>19</Slides>
  <Notes>11</Notes>
  <HiddenSlides>2</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19</vt:i4>
      </vt:variant>
    </vt:vector>
  </HeadingPairs>
  <TitlesOfParts>
    <vt:vector size="24" baseType="lpstr">
      <vt:lpstr>Office Theme</vt:lpstr>
      <vt:lpstr>Equation</vt:lpstr>
      <vt:lpstr>Equazione</vt:lpstr>
      <vt:lpstr>MathType 6.0 Equation</vt:lpstr>
      <vt:lpstr>Acrobat Document</vt:lpstr>
      <vt:lpstr>Higher form gauge fields and membranes in D=4 supergravity</vt:lpstr>
      <vt:lpstr>Introduction and motivation</vt:lpstr>
      <vt:lpstr>Three-form gauge fields in 4D space-time</vt:lpstr>
      <vt:lpstr>Equations of motion  and cosmological constant generation</vt:lpstr>
      <vt:lpstr>Membrane nucleation and diminishing of the cosmological constant (Brown &amp; Teitelboim ’87)</vt:lpstr>
      <vt:lpstr>Membrane nucleation and neutrilization of the cosmological constant  (Brown &amp; Teitelboim ’87)</vt:lpstr>
      <vt:lpstr>Issues and rectification of the mechanism</vt:lpstr>
      <vt:lpstr>Effective field theories of type II string and M-theory compactifications with fluxes</vt:lpstr>
      <vt:lpstr>Effective N=1, D=4 theories of type IIA string compactifications with RR fluxes (Bielleman et.al ’15)</vt:lpstr>
      <vt:lpstr>Effective N=1, D=4 SUGRA Lagrangian (F. Farakos, S. Lanza, L. Martucci, D.S. ‘17)</vt:lpstr>
      <vt:lpstr>Dual (conventional) description in terms of usual chiral superfields</vt:lpstr>
      <vt:lpstr>Duality between chiral and 3-form supermultiplets</vt:lpstr>
      <vt:lpstr>Systematic manifestly-susy dualization procedure</vt:lpstr>
      <vt:lpstr>Coupling to supermembranes (I. Bandos, F. Farakos, S. Lanza, L. Martucci, D.S. ‘18)</vt:lpstr>
      <vt:lpstr>½-BPS domain walls (Cvetic et. al. ’92-’96, Ovrut &amp; Waldram ’97, Ceresole et. al. ’06,  Huebscher, Meessen &amp; Ortin ’09 ….)</vt:lpstr>
      <vt:lpstr>Simple example of an analytic solution generated by four 4-form fluxes </vt:lpstr>
      <vt:lpstr>Profiles of the domain wall</vt:lpstr>
      <vt:lpstr>Conclusiion</vt:lpstr>
      <vt:lpstr>Outlook</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N=1, D=4 Three-Form Matter and Supergravity, and String Compactifications with Fluxes</dc:title>
  <dc:creator>Sezione di Padova</dc:creator>
  <cp:lastModifiedBy>Sezione di Padova</cp:lastModifiedBy>
  <cp:revision>292</cp:revision>
  <dcterms:created xsi:type="dcterms:W3CDTF">2017-07-27T15:52:17Z</dcterms:created>
  <dcterms:modified xsi:type="dcterms:W3CDTF">2018-08-14T14:40:01Z</dcterms:modified>
</cp:coreProperties>
</file>