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3" r:id="rId2"/>
    <p:sldId id="455" r:id="rId3"/>
    <p:sldId id="478" r:id="rId4"/>
    <p:sldId id="483" r:id="rId5"/>
    <p:sldId id="480" r:id="rId6"/>
    <p:sldId id="481" r:id="rId7"/>
    <p:sldId id="484" r:id="rId8"/>
    <p:sldId id="482" r:id="rId9"/>
    <p:sldId id="485" r:id="rId10"/>
    <p:sldId id="486" r:id="rId11"/>
    <p:sldId id="346" r:id="rId12"/>
    <p:sldId id="459" r:id="rId13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36A7D4-9502-4BE6-9467-D32525372FC7}">
          <p14:sldIdLst/>
        </p14:section>
        <p14:section name="Untitled Section" id="{583DDFE1-C4E2-47D8-8788-419A1C90DF35}">
          <p14:sldIdLst>
            <p14:sldId id="463"/>
            <p14:sldId id="455"/>
            <p14:sldId id="478"/>
            <p14:sldId id="483"/>
            <p14:sldId id="480"/>
            <p14:sldId id="481"/>
            <p14:sldId id="484"/>
            <p14:sldId id="482"/>
            <p14:sldId id="485"/>
            <p14:sldId id="486"/>
            <p14:sldId id="346"/>
            <p14:sldId id="459"/>
          </p14:sldIdLst>
        </p14:section>
        <p14:section name="Untitled Section" id="{549DE7CE-13CD-4EAE-95BC-8D1E2BD7A713}">
          <p14:sldIdLst/>
        </p14:section>
        <p14:section name="Untitled Section" id="{1F7F0F2C-FF42-47E1-ACC2-648159E0ED38}">
          <p14:sldIdLst/>
        </p14:section>
        <p14:section name="Untitled Section" id="{5FBEB140-4963-4687-B2E6-CB6DCC810334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Craig" initials="PSC" lastIdx="15" clrIdx="0"/>
  <p:cmAuthor id="1" name="Andy Hart" initials="AH" lastIdx="2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333FF"/>
    <a:srgbClr val="FFCC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812" autoAdjust="0"/>
    <p:restoredTop sz="97186" autoAdjust="0"/>
  </p:normalViewPr>
  <p:slideViewPr>
    <p:cSldViewPr>
      <p:cViewPr varScale="1">
        <p:scale>
          <a:sx n="112" d="100"/>
          <a:sy n="112" d="100"/>
        </p:scale>
        <p:origin x="-951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1470" y="-90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10234613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pPr algn="ctr"/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3104"/>
            <a:ext cx="4434998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en-GB" dirty="0" smtClean="0"/>
              <a:t>JRC, 29/6-1/7/2016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8" y="6743104"/>
            <a:ext cx="4434998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r>
              <a:rPr lang="en-GB" dirty="0" smtClean="0"/>
              <a:t>Lecture 7 - </a:t>
            </a:r>
            <a:fld id="{E657C595-D005-47D0-81B7-E909AD6972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596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8" y="1"/>
            <a:ext cx="4434998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4A0263A-4B59-4905-8C9B-D68D6152CA40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2169"/>
            <a:ext cx="8187690" cy="319468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4"/>
            <a:ext cx="4434998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8" y="6743104"/>
            <a:ext cx="4434998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FF2CA0C-BF2A-4FD1-B688-0CEEA73F4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2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Authors’ names here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9872" y="6503007"/>
            <a:ext cx="162954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6369" y="6503007"/>
            <a:ext cx="5531262" cy="365125"/>
          </a:xfrm>
        </p:spPr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39" y="6492875"/>
            <a:ext cx="607297" cy="365125"/>
          </a:xfrm>
        </p:spPr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97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2F4-EE4A-4DA9-995A-1A7C773D0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9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2F4-EE4A-4DA9-995A-1A7C773D0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4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78497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18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42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27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9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2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00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22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0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78497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07909"/>
            <a:ext cx="183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1660" y="6492875"/>
            <a:ext cx="6120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68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64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from </a:t>
            </a:r>
            <a:r>
              <a:rPr lang="en-GB" dirty="0"/>
              <a:t>EFSA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7909"/>
            <a:ext cx="1979712" cy="365125"/>
          </a:xfrm>
        </p:spPr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24423" r="9827" b="22884"/>
          <a:stretch/>
        </p:blipFill>
        <p:spPr bwMode="auto">
          <a:xfrm>
            <a:off x="251520" y="1772816"/>
            <a:ext cx="8568952" cy="322956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Rift Valley Fever: the result of the calculation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49" y="1052736"/>
            <a:ext cx="4704525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196752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Number of infected animals arriving from West source?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Median estimate is 55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90% probability between 5 and 600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Probability more than 1000 is 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509120"/>
            <a:ext cx="8640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Benefit of the analysis: could not compute such probabilities without the elicited distributions for uncertainty about the inputs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7529" y="5589240"/>
                <a:ext cx="8776960" cy="88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Probabilities above are actually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2400">
                            <a:latin typeface="Cambria Math"/>
                            <a:ea typeface="Cambria Math"/>
                          </a:rPr>
                          <m:t>approx</m:t>
                        </m:r>
                      </m:sub>
                    </m:sSub>
                  </m:oMath>
                </a14:m>
                <a:r>
                  <a:rPr lang="en-GB" sz="2400" dirty="0" smtClean="0"/>
                  <a:t> and not for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GB" sz="2400" dirty="0" smtClean="0"/>
                  <a:t> (additional uncertainty) and assume </a:t>
                </a:r>
                <a:r>
                  <a:rPr lang="en-GB" sz="2400" dirty="0"/>
                  <a:t>independent </a:t>
                </a:r>
                <a:r>
                  <a:rPr lang="en-GB" sz="2400" dirty="0" smtClean="0"/>
                  <a:t>input uncertainties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" y="5589240"/>
                <a:ext cx="8776960" cy="881588"/>
              </a:xfrm>
              <a:prstGeom prst="rect">
                <a:avLst/>
              </a:prstGeom>
              <a:blipFill rotWithShape="1">
                <a:blip r:embed="rId3"/>
                <a:stretch>
                  <a:fillRect l="-1111" t="-4861" r="-208" b="-15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8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784976" cy="15030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Uncertainty (U) </a:t>
            </a:r>
            <a:br>
              <a:rPr lang="en-GB" dirty="0" smtClean="0"/>
            </a:br>
            <a:r>
              <a:rPr lang="en-GB" b="1" dirty="0" smtClean="0"/>
              <a:t>or </a:t>
            </a:r>
            <a:br>
              <a:rPr lang="en-GB" b="1" dirty="0" smtClean="0"/>
            </a:br>
            <a:r>
              <a:rPr lang="en-GB" dirty="0"/>
              <a:t>U</a:t>
            </a:r>
            <a:r>
              <a:rPr lang="en-GB" dirty="0" smtClean="0"/>
              <a:t>ncertainty about variability (U about V)?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Does the assessment calculation directly involve variable quantities?</a:t>
            </a:r>
          </a:p>
          <a:p>
            <a:r>
              <a:rPr lang="en-GB" sz="2200" dirty="0" smtClean="0"/>
              <a:t>Variability itself is close to </a:t>
            </a:r>
            <a:r>
              <a:rPr lang="en-GB" sz="2200" dirty="0" err="1" smtClean="0"/>
              <a:t>omni</a:t>
            </a:r>
            <a:r>
              <a:rPr lang="en-GB" sz="2200" dirty="0" smtClean="0"/>
              <a:t>-present in scientific assessments.</a:t>
            </a:r>
          </a:p>
          <a:p>
            <a:r>
              <a:rPr lang="en-GB" sz="2200" dirty="0" smtClean="0"/>
              <a:t>If  variables  appear:</a:t>
            </a:r>
          </a:p>
          <a:p>
            <a:pPr lvl="1"/>
            <a:r>
              <a:rPr lang="en-GB" sz="2200" dirty="0" smtClean="0"/>
              <a:t>only </a:t>
            </a:r>
            <a:r>
              <a:rPr lang="en-GB" sz="2200" i="1" dirty="0" smtClean="0"/>
              <a:t>indirectly</a:t>
            </a:r>
            <a:r>
              <a:rPr lang="en-GB" sz="2200" dirty="0" smtClean="0"/>
              <a:t> in the assessment calculation, then we need only to address U</a:t>
            </a:r>
          </a:p>
          <a:p>
            <a:pPr lvl="1"/>
            <a:r>
              <a:rPr lang="en-GB" sz="2200" i="1" dirty="0" smtClean="0"/>
              <a:t>directly</a:t>
            </a:r>
            <a:r>
              <a:rPr lang="en-GB" sz="2200" dirty="0" smtClean="0"/>
              <a:t> in the assessment calculation, then we need to address U about V</a:t>
            </a:r>
          </a:p>
          <a:p>
            <a:pPr marL="0" indent="0">
              <a:buNone/>
            </a:pPr>
            <a:r>
              <a:rPr lang="en-GB" sz="2400" dirty="0" smtClean="0"/>
              <a:t>What do </a:t>
            </a:r>
            <a:r>
              <a:rPr lang="en-GB" sz="2400" i="1" dirty="0" smtClean="0"/>
              <a:t>directly</a:t>
            </a:r>
            <a:r>
              <a:rPr lang="en-GB" sz="2400" dirty="0" smtClean="0"/>
              <a:t> and </a:t>
            </a:r>
            <a:r>
              <a:rPr lang="en-GB" sz="2400" i="1" dirty="0" smtClean="0"/>
              <a:t>indirectly</a:t>
            </a:r>
            <a:r>
              <a:rPr lang="en-GB" sz="2400" dirty="0" smtClean="0"/>
              <a:t> mean?</a:t>
            </a:r>
          </a:p>
          <a:p>
            <a:pPr marL="1787525" lvl="1" indent="-1341438">
              <a:buNone/>
            </a:pPr>
            <a:r>
              <a:rPr lang="en-GB" sz="2200" dirty="0" smtClean="0"/>
              <a:t>indirectly 	for each variable, the calculation involves a specified percentile or other parameter representing variability.</a:t>
            </a:r>
          </a:p>
          <a:p>
            <a:pPr marL="1787525" lvl="1" indent="-1341438">
              <a:buNone/>
            </a:pPr>
            <a:r>
              <a:rPr lang="en-GB" sz="2200" dirty="0" smtClean="0"/>
              <a:t>directly	the calculation output is itself a variable.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4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Variability and uncertainty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052736"/>
            <a:ext cx="8964488" cy="1152128"/>
          </a:xfrm>
        </p:spPr>
        <p:txBody>
          <a:bodyPr>
            <a:normAutofit fontScale="92500"/>
          </a:bodyPr>
          <a:lstStyle/>
          <a:p>
            <a:r>
              <a:rPr lang="en-GB" i="1" dirty="0" smtClean="0"/>
              <a:t>Probability distributions </a:t>
            </a:r>
            <a:r>
              <a:rPr lang="en-GB" dirty="0" smtClean="0"/>
              <a:t>can be used to represent </a:t>
            </a:r>
            <a:r>
              <a:rPr lang="en-GB" i="1" dirty="0" smtClean="0"/>
              <a:t>just</a:t>
            </a:r>
            <a:r>
              <a:rPr lang="en-GB" dirty="0" smtClean="0"/>
              <a:t> uncertainty, </a:t>
            </a:r>
            <a:r>
              <a:rPr lang="en-GB" i="1" dirty="0" smtClean="0"/>
              <a:t>just</a:t>
            </a:r>
            <a:r>
              <a:rPr lang="en-GB" dirty="0" smtClean="0"/>
              <a:t> variability, or uncertainty </a:t>
            </a:r>
            <a:r>
              <a:rPr lang="en-GB" i="1" dirty="0" smtClean="0"/>
              <a:t>about</a:t>
            </a:r>
            <a:r>
              <a:rPr lang="en-GB" dirty="0" smtClean="0"/>
              <a:t> variability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L3/</a:t>
            </a:r>
            <a:fld id="{654ED2F4-EE4A-4DA9-995A-1A7C773D0492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" y="2811327"/>
            <a:ext cx="2593988" cy="28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29" y="3148283"/>
            <a:ext cx="316415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92" y="2811326"/>
            <a:ext cx="2662596" cy="284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65" y="3536441"/>
            <a:ext cx="3812231" cy="18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54" y="3458260"/>
            <a:ext cx="3294434" cy="193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69" y="2845621"/>
            <a:ext cx="26006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49551"/>
            <a:ext cx="337599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458262"/>
            <a:ext cx="4392489" cy="183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t="71000" r="5249"/>
          <a:stretch/>
        </p:blipFill>
        <p:spPr bwMode="auto">
          <a:xfrm>
            <a:off x="5408167" y="4834780"/>
            <a:ext cx="2114550" cy="82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71000" r="30670"/>
          <a:stretch/>
        </p:blipFill>
        <p:spPr bwMode="auto">
          <a:xfrm>
            <a:off x="7507437" y="4834781"/>
            <a:ext cx="1374180" cy="82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8856" y="5039598"/>
            <a:ext cx="18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Parameter P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8771" y="5039598"/>
            <a:ext cx="1051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Variable V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143" y="5039598"/>
            <a:ext cx="1115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Variable W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2204864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Distribution represents </a:t>
            </a:r>
            <a:r>
              <a:rPr lang="en-GB" sz="1600" i="1" dirty="0" smtClean="0"/>
              <a:t>uncertainty</a:t>
            </a:r>
            <a:r>
              <a:rPr lang="en-GB" sz="1600" dirty="0" smtClean="0"/>
              <a:t> about P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0793" y="2855838"/>
            <a:ext cx="1166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 has a single true value which is </a:t>
            </a:r>
            <a:r>
              <a:rPr lang="en-GB" sz="1600" i="1" dirty="0" smtClean="0"/>
              <a:t>uncertain</a:t>
            </a:r>
            <a:endParaRPr lang="en-GB" sz="16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1572" y="2204864"/>
            <a:ext cx="1596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Distribution represents </a:t>
            </a:r>
            <a:r>
              <a:rPr lang="en-GB" sz="1600" i="1" dirty="0" smtClean="0"/>
              <a:t>variability </a:t>
            </a:r>
            <a:r>
              <a:rPr lang="en-GB" sz="1600" dirty="0" smtClean="0"/>
              <a:t>of V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580112" y="2351782"/>
            <a:ext cx="1507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True distribution for variability of W is </a:t>
            </a:r>
            <a:r>
              <a:rPr lang="en-GB" sz="1600" i="1" dirty="0" smtClean="0"/>
              <a:t>unknown</a:t>
            </a:r>
            <a:endParaRPr lang="en-GB" sz="1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09233" y="2420888"/>
            <a:ext cx="177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Multiple distributions represent </a:t>
            </a:r>
            <a:r>
              <a:rPr lang="en-GB" sz="1600" i="1" dirty="0" smtClean="0"/>
              <a:t>uncertainty about variability</a:t>
            </a:r>
            <a:endParaRPr lang="en-GB" sz="1600" i="1" dirty="0"/>
          </a:p>
        </p:txBody>
      </p:sp>
      <p:sp>
        <p:nvSpPr>
          <p:cNvPr id="25" name="Freeform 24"/>
          <p:cNvSpPr/>
          <p:nvPr/>
        </p:nvSpPr>
        <p:spPr>
          <a:xfrm>
            <a:off x="899592" y="3927304"/>
            <a:ext cx="504056" cy="805218"/>
          </a:xfrm>
          <a:custGeom>
            <a:avLst/>
            <a:gdLst>
              <a:gd name="connsiteX0" fmla="*/ 0 w 518615"/>
              <a:gd name="connsiteY0" fmla="*/ 0 h 805218"/>
              <a:gd name="connsiteX1" fmla="*/ 341194 w 518615"/>
              <a:gd name="connsiteY1" fmla="*/ 368489 h 805218"/>
              <a:gd name="connsiteX2" fmla="*/ 518615 w 518615"/>
              <a:gd name="connsiteY2" fmla="*/ 805218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615" h="805218">
                <a:moveTo>
                  <a:pt x="0" y="0"/>
                </a:moveTo>
                <a:cubicBezTo>
                  <a:pt x="127379" y="117143"/>
                  <a:pt x="254758" y="234286"/>
                  <a:pt x="341194" y="368489"/>
                </a:cubicBezTo>
                <a:cubicBezTo>
                  <a:pt x="427630" y="502692"/>
                  <a:pt x="473122" y="653955"/>
                  <a:pt x="518615" y="805218"/>
                </a:cubicBezTo>
              </a:path>
            </a:pathLst>
          </a:custGeom>
          <a:noFill/>
          <a:ln w="1270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331640" y="4293096"/>
            <a:ext cx="353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?</a:t>
            </a:r>
            <a:endParaRPr lang="en-GB" sz="1600" dirty="0"/>
          </a:p>
        </p:txBody>
      </p:sp>
      <p:sp>
        <p:nvSpPr>
          <p:cNvPr id="27" name="Freeform 26"/>
          <p:cNvSpPr/>
          <p:nvPr/>
        </p:nvSpPr>
        <p:spPr>
          <a:xfrm rot="5400000" flipV="1">
            <a:off x="6253712" y="3538649"/>
            <a:ext cx="469045" cy="308270"/>
          </a:xfrm>
          <a:custGeom>
            <a:avLst/>
            <a:gdLst>
              <a:gd name="connsiteX0" fmla="*/ 0 w 518615"/>
              <a:gd name="connsiteY0" fmla="*/ 0 h 805218"/>
              <a:gd name="connsiteX1" fmla="*/ 341194 w 518615"/>
              <a:gd name="connsiteY1" fmla="*/ 368489 h 805218"/>
              <a:gd name="connsiteX2" fmla="*/ 518615 w 518615"/>
              <a:gd name="connsiteY2" fmla="*/ 805218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615" h="805218">
                <a:moveTo>
                  <a:pt x="0" y="0"/>
                </a:moveTo>
                <a:cubicBezTo>
                  <a:pt x="127379" y="117143"/>
                  <a:pt x="254758" y="234286"/>
                  <a:pt x="341194" y="368489"/>
                </a:cubicBezTo>
                <a:cubicBezTo>
                  <a:pt x="427630" y="502692"/>
                  <a:pt x="473122" y="653955"/>
                  <a:pt x="518615" y="805218"/>
                </a:cubicBezTo>
              </a:path>
            </a:pathLst>
          </a:custGeom>
          <a:noFill/>
          <a:ln w="1270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230114" y="3789040"/>
            <a:ext cx="353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?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686789" y="3030051"/>
            <a:ext cx="116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V has multiple true values</a:t>
            </a:r>
            <a:endParaRPr lang="en-GB" sz="1600" i="1" dirty="0"/>
          </a:p>
        </p:txBody>
      </p:sp>
      <p:sp>
        <p:nvSpPr>
          <p:cNvPr id="30" name="Freeform 29"/>
          <p:cNvSpPr/>
          <p:nvPr/>
        </p:nvSpPr>
        <p:spPr>
          <a:xfrm rot="5400000" flipV="1">
            <a:off x="3197169" y="3941436"/>
            <a:ext cx="469045" cy="308270"/>
          </a:xfrm>
          <a:custGeom>
            <a:avLst/>
            <a:gdLst>
              <a:gd name="connsiteX0" fmla="*/ 0 w 518615"/>
              <a:gd name="connsiteY0" fmla="*/ 0 h 805218"/>
              <a:gd name="connsiteX1" fmla="*/ 341194 w 518615"/>
              <a:gd name="connsiteY1" fmla="*/ 368489 h 805218"/>
              <a:gd name="connsiteX2" fmla="*/ 518615 w 518615"/>
              <a:gd name="connsiteY2" fmla="*/ 805218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615" h="805218">
                <a:moveTo>
                  <a:pt x="0" y="0"/>
                </a:moveTo>
                <a:cubicBezTo>
                  <a:pt x="127379" y="117143"/>
                  <a:pt x="254758" y="234286"/>
                  <a:pt x="341194" y="368489"/>
                </a:cubicBezTo>
                <a:cubicBezTo>
                  <a:pt x="427630" y="502692"/>
                  <a:pt x="473122" y="653955"/>
                  <a:pt x="518615" y="805218"/>
                </a:cubicBezTo>
              </a:path>
            </a:pathLst>
          </a:custGeom>
          <a:noFill/>
          <a:ln w="1270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23529" y="5661248"/>
            <a:ext cx="839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N.b.</a:t>
            </a:r>
            <a:r>
              <a:rPr lang="en-GB" dirty="0" smtClean="0"/>
              <a:t> A parameter can be a </a:t>
            </a:r>
            <a:r>
              <a:rPr lang="en-GB" i="1" dirty="0" smtClean="0"/>
              <a:t>real world constant </a:t>
            </a:r>
          </a:p>
          <a:p>
            <a:r>
              <a:rPr lang="en-GB" i="1" dirty="0"/>
              <a:t>	</a:t>
            </a:r>
            <a:r>
              <a:rPr lang="en-GB" dirty="0" smtClean="0"/>
              <a:t>or a </a:t>
            </a:r>
            <a:r>
              <a:rPr lang="en-GB" i="1" dirty="0" smtClean="0"/>
              <a:t>parameter describing variability </a:t>
            </a:r>
            <a:r>
              <a:rPr lang="en-GB" dirty="0" smtClean="0"/>
              <a:t>(e.g. mean, variance, percentiles) 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409233" y="6258798"/>
            <a:ext cx="1627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solidFill>
                  <a:srgbClr val="00B050"/>
                </a:solidFill>
              </a:rPr>
              <a:t>GD 5.2, Fig. 2</a:t>
            </a:r>
            <a:endParaRPr lang="en-GB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Rift Valley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320480" cy="5184576"/>
          </a:xfrm>
        </p:spPr>
        <p:txBody>
          <a:bodyPr/>
          <a:lstStyle/>
          <a:p>
            <a:r>
              <a:rPr lang="en-GB" dirty="0"/>
              <a:t>Affects cattle, sheep, goats and camels</a:t>
            </a:r>
          </a:p>
          <a:p>
            <a:r>
              <a:rPr lang="en-GB" dirty="0"/>
              <a:t>Virus transmitted by mosquitoes</a:t>
            </a:r>
          </a:p>
          <a:p>
            <a:r>
              <a:rPr lang="en-GB" dirty="0"/>
              <a:t>Endemic in East and West Africa</a:t>
            </a:r>
          </a:p>
          <a:p>
            <a:r>
              <a:rPr lang="en-GB" i="1" dirty="0"/>
              <a:t>AHAW were asked to assess risk of entry into North Africa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7909"/>
            <a:ext cx="1763688" cy="365125"/>
          </a:xfrm>
        </p:spPr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08104" y="6093296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Map by </a:t>
            </a:r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</a:rPr>
              <a:t>Strebe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via Wikimedia Commons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0" t="33846" r="35029" b="36615"/>
          <a:stretch/>
        </p:blipFill>
        <p:spPr>
          <a:xfrm>
            <a:off x="4932040" y="1412775"/>
            <a:ext cx="3762534" cy="459156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5436097" y="2276872"/>
            <a:ext cx="720080" cy="792088"/>
          </a:xfrm>
          <a:custGeom>
            <a:avLst/>
            <a:gdLst>
              <a:gd name="connsiteX0" fmla="*/ 0 w 1083213"/>
              <a:gd name="connsiteY0" fmla="*/ 731520 h 731520"/>
              <a:gd name="connsiteX1" fmla="*/ 717453 w 1083213"/>
              <a:gd name="connsiteY1" fmla="*/ 506437 h 731520"/>
              <a:gd name="connsiteX2" fmla="*/ 1083213 w 1083213"/>
              <a:gd name="connsiteY2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3213" h="731520">
                <a:moveTo>
                  <a:pt x="0" y="731520"/>
                </a:moveTo>
                <a:cubicBezTo>
                  <a:pt x="268459" y="679938"/>
                  <a:pt x="536918" y="628357"/>
                  <a:pt x="717453" y="506437"/>
                </a:cubicBezTo>
                <a:cubicBezTo>
                  <a:pt x="897989" y="384517"/>
                  <a:pt x="990601" y="192258"/>
                  <a:pt x="1083213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7076049" y="2574388"/>
            <a:ext cx="548640" cy="1139483"/>
          </a:xfrm>
          <a:custGeom>
            <a:avLst/>
            <a:gdLst>
              <a:gd name="connsiteX0" fmla="*/ 548640 w 548640"/>
              <a:gd name="connsiteY0" fmla="*/ 1139483 h 1139483"/>
              <a:gd name="connsiteX1" fmla="*/ 407963 w 548640"/>
              <a:gd name="connsiteY1" fmla="*/ 478301 h 1139483"/>
              <a:gd name="connsiteX2" fmla="*/ 0 w 548640"/>
              <a:gd name="connsiteY2" fmla="*/ 0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" h="1139483">
                <a:moveTo>
                  <a:pt x="548640" y="1139483"/>
                </a:moveTo>
                <a:cubicBezTo>
                  <a:pt x="524021" y="903849"/>
                  <a:pt x="499403" y="668215"/>
                  <a:pt x="407963" y="478301"/>
                </a:cubicBezTo>
                <a:cubicBezTo>
                  <a:pt x="316523" y="288387"/>
                  <a:pt x="158261" y="144193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7722712" y="2110154"/>
            <a:ext cx="183331" cy="1139483"/>
          </a:xfrm>
          <a:custGeom>
            <a:avLst/>
            <a:gdLst>
              <a:gd name="connsiteX0" fmla="*/ 451 w 183331"/>
              <a:gd name="connsiteY0" fmla="*/ 1139483 h 1139483"/>
              <a:gd name="connsiteX1" fmla="*/ 28586 w 183331"/>
              <a:gd name="connsiteY1" fmla="*/ 464234 h 1139483"/>
              <a:gd name="connsiteX2" fmla="*/ 183331 w 183331"/>
              <a:gd name="connsiteY2" fmla="*/ 0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31" h="1139483">
                <a:moveTo>
                  <a:pt x="451" y="1139483"/>
                </a:moveTo>
                <a:cubicBezTo>
                  <a:pt x="-722" y="896815"/>
                  <a:pt x="-1894" y="654148"/>
                  <a:pt x="28586" y="464234"/>
                </a:cubicBezTo>
                <a:cubicBezTo>
                  <a:pt x="59066" y="274320"/>
                  <a:pt x="121198" y="137160"/>
                  <a:pt x="183331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23" y="13386"/>
            <a:ext cx="8805334" cy="1143000"/>
          </a:xfrm>
        </p:spPr>
        <p:txBody>
          <a:bodyPr/>
          <a:lstStyle/>
          <a:p>
            <a:r>
              <a:rPr lang="en-GB" dirty="0" smtClean="0"/>
              <a:t>What is EKE?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5222" y="1403131"/>
            <a:ext cx="4637495" cy="4954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Expert Knowledge Elicitation</a:t>
            </a:r>
          </a:p>
          <a:p>
            <a:pPr marL="0" indent="0" algn="ctr">
              <a:buNone/>
            </a:pPr>
            <a:r>
              <a:rPr lang="en-GB" dirty="0" smtClean="0"/>
              <a:t>‘A systematic, documented and reviewable process to retrieve expert judgements from a group of experts in the form of a probability distribution’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EFSA EKE Guidance 2014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14534" r="28750" b="7439"/>
          <a:stretch/>
        </p:blipFill>
        <p:spPr bwMode="auto">
          <a:xfrm>
            <a:off x="5363018" y="1275012"/>
            <a:ext cx="3309259" cy="509585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7909"/>
            <a:ext cx="2051720" cy="365125"/>
          </a:xfrm>
        </p:spPr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6492875"/>
            <a:ext cx="6192688" cy="365125"/>
          </a:xfrm>
        </p:spPr>
        <p:txBody>
          <a:bodyPr/>
          <a:lstStyle/>
          <a:p>
            <a:r>
              <a:rPr lang="en-GB" dirty="0" smtClean="0"/>
              <a:t>Training course on Uncertainty</a:t>
            </a:r>
            <a:endParaRPr lang="nl-NL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8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Sheffield EKE method</a:t>
            </a:r>
            <a:endParaRPr lang="en-GB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5616624" y="1196752"/>
            <a:ext cx="3491880" cy="540060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Asks experts for:</a:t>
            </a:r>
          </a:p>
          <a:p>
            <a:pPr lvl="1"/>
            <a:r>
              <a:rPr lang="en-GB" i="1" dirty="0"/>
              <a:t>f</a:t>
            </a:r>
            <a:r>
              <a:rPr lang="en-GB" i="1" dirty="0" smtClean="0"/>
              <a:t>irst</a:t>
            </a:r>
            <a:r>
              <a:rPr lang="en-GB" dirty="0" smtClean="0"/>
              <a:t>, judgements for the </a:t>
            </a:r>
            <a:r>
              <a:rPr lang="en-GB" i="1" dirty="0" smtClean="0">
                <a:solidFill>
                  <a:srgbClr val="FF0000"/>
                </a:solidFill>
              </a:rPr>
              <a:t>plausible range</a:t>
            </a:r>
          </a:p>
          <a:p>
            <a:pPr lvl="1"/>
            <a:r>
              <a:rPr lang="en-GB" i="1" dirty="0"/>
              <a:t>t</a:t>
            </a:r>
            <a:r>
              <a:rPr lang="en-GB" i="1" dirty="0" smtClean="0"/>
              <a:t>hen,</a:t>
            </a:r>
            <a:r>
              <a:rPr lang="en-GB" dirty="0" smtClean="0"/>
              <a:t> judgements for the </a:t>
            </a:r>
            <a:r>
              <a:rPr lang="en-GB" i="1" dirty="0" smtClean="0">
                <a:solidFill>
                  <a:srgbClr val="3333FF"/>
                </a:solidFill>
              </a:rPr>
              <a:t>median</a:t>
            </a:r>
            <a:r>
              <a:rPr lang="en-GB" i="1" dirty="0" smtClean="0"/>
              <a:t> and </a:t>
            </a:r>
            <a:r>
              <a:rPr lang="en-GB" i="1" dirty="0" smtClean="0">
                <a:solidFill>
                  <a:srgbClr val="00B050"/>
                </a:solidFill>
              </a:rPr>
              <a:t>quartiles</a:t>
            </a:r>
          </a:p>
          <a:p>
            <a:r>
              <a:rPr lang="en-GB" sz="2800" dirty="0" smtClean="0"/>
              <a:t>…uses these to fit </a:t>
            </a:r>
            <a:r>
              <a:rPr lang="en-GB" sz="2800" i="1" dirty="0" smtClean="0"/>
              <a:t>distributions</a:t>
            </a:r>
            <a:r>
              <a:rPr lang="en-GB" sz="2800" dirty="0" smtClean="0"/>
              <a:t> for the experts to review</a:t>
            </a:r>
          </a:p>
          <a:p>
            <a:r>
              <a:rPr lang="en-GB" sz="2800" dirty="0" smtClean="0"/>
              <a:t>…</a:t>
            </a:r>
            <a:r>
              <a:rPr lang="en-GB" sz="2800" i="1" dirty="0" smtClean="0"/>
              <a:t>finally</a:t>
            </a:r>
            <a:r>
              <a:rPr lang="en-GB" sz="2800" dirty="0" smtClean="0"/>
              <a:t>, elicits a </a:t>
            </a:r>
            <a:r>
              <a:rPr lang="en-GB" sz="2800" i="1" dirty="0" smtClean="0">
                <a:solidFill>
                  <a:srgbClr val="7030A0"/>
                </a:solidFill>
              </a:rPr>
              <a:t>group distribution </a:t>
            </a:r>
            <a:r>
              <a:rPr lang="en-GB" sz="2800" dirty="0" smtClean="0"/>
              <a:t>by discussion</a:t>
            </a:r>
          </a:p>
          <a:p>
            <a:endParaRPr lang="en-GB" sz="28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7909"/>
            <a:ext cx="1835696" cy="365125"/>
          </a:xfrm>
        </p:spPr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6492875"/>
            <a:ext cx="6192688" cy="365125"/>
          </a:xfrm>
        </p:spPr>
        <p:txBody>
          <a:bodyPr/>
          <a:lstStyle/>
          <a:p>
            <a:r>
              <a:rPr lang="en-GB" dirty="0" smtClean="0"/>
              <a:t>Training course on Uncertainty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t>4</a:t>
            </a:fld>
            <a:endParaRPr lang="en-GB" dirty="0"/>
          </a:p>
        </p:txBody>
      </p:sp>
      <p:sp>
        <p:nvSpPr>
          <p:cNvPr id="24" name="Facts" hidden="1"/>
          <p:cNvSpPr txBox="1"/>
          <p:nvPr/>
        </p:nvSpPr>
        <p:spPr>
          <a:xfrm>
            <a:off x="3470149" y="2136210"/>
            <a:ext cx="1564298" cy="142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L = 0, U = </a:t>
            </a:r>
            <a:r>
              <a:rPr lang="en-GB" sz="1000" dirty="0" smtClean="0">
                <a:solidFill>
                  <a:schemeClr val="tx2"/>
                </a:solidFill>
                <a:latin typeface="+mj-lt"/>
              </a:rPr>
              <a:t>1</a:t>
            </a:r>
          </a:p>
          <a:p>
            <a:r>
              <a:rPr lang="en-GB" sz="1000" dirty="0" smtClean="0">
                <a:solidFill>
                  <a:schemeClr val="tx2"/>
                </a:solidFill>
              </a:rPr>
              <a:t>M = 0.36</a:t>
            </a:r>
          </a:p>
          <a:p>
            <a:r>
              <a:rPr lang="en-GB" sz="1000" dirty="0" smtClean="0">
                <a:solidFill>
                  <a:schemeClr val="tx2"/>
                </a:solidFill>
              </a:rPr>
              <a:t>Q</a:t>
            </a:r>
            <a:r>
              <a:rPr lang="en-GB" sz="1000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en-GB" sz="1000" dirty="0" smtClean="0">
                <a:solidFill>
                  <a:schemeClr val="tx2"/>
                </a:solidFill>
              </a:rPr>
              <a:t> = 0.25</a:t>
            </a:r>
          </a:p>
          <a:p>
            <a:r>
              <a:rPr lang="en-GB" sz="1000" dirty="0" smtClean="0">
                <a:solidFill>
                  <a:schemeClr val="tx2"/>
                </a:solidFill>
              </a:rPr>
              <a:t>Q3 = 0.49</a:t>
            </a:r>
            <a:endParaRPr lang="en-GB" sz="1000" dirty="0">
              <a:solidFill>
                <a:schemeClr val="tx2"/>
              </a:solidFill>
            </a:endParaRPr>
          </a:p>
        </p:txBody>
      </p:sp>
      <p:grpSp>
        <p:nvGrpSpPr>
          <p:cNvPr id="5" name="Figure"/>
          <p:cNvGrpSpPr/>
          <p:nvPr/>
        </p:nvGrpSpPr>
        <p:grpSpPr>
          <a:xfrm>
            <a:off x="107503" y="980728"/>
            <a:ext cx="5544617" cy="4035479"/>
            <a:chOff x="107503" y="1700807"/>
            <a:chExt cx="5544617" cy="4035479"/>
          </a:xfrm>
        </p:grpSpPr>
        <p:pic>
          <p:nvPicPr>
            <p:cNvPr id="25" name="Density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3" y="1700807"/>
              <a:ext cx="5544617" cy="4035479"/>
            </a:xfrm>
            <a:prstGeom prst="rect">
              <a:avLst/>
            </a:prstGeom>
          </p:spPr>
        </p:pic>
        <p:sp>
          <p:nvSpPr>
            <p:cNvPr id="19" name="Y axis text"/>
            <p:cNvSpPr txBox="1"/>
            <p:nvPr/>
          </p:nvSpPr>
          <p:spPr>
            <a:xfrm>
              <a:off x="228899" y="1991076"/>
              <a:ext cx="260687" cy="331013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rIns="0" rtlCol="0">
              <a:spAutoFit/>
            </a:bodyPr>
            <a:lstStyle/>
            <a:p>
              <a:pPr algn="ctr"/>
              <a:r>
                <a:rPr lang="en-GB" sz="1400" dirty="0" smtClean="0"/>
                <a:t>Probability density</a:t>
              </a:r>
              <a:endParaRPr lang="en-GB" sz="1400" dirty="0"/>
            </a:p>
          </p:txBody>
        </p:sp>
        <p:sp>
          <p:nvSpPr>
            <p:cNvPr id="17" name="X axis text"/>
            <p:cNvSpPr txBox="1"/>
            <p:nvPr/>
          </p:nvSpPr>
          <p:spPr>
            <a:xfrm>
              <a:off x="359242" y="5217950"/>
              <a:ext cx="5148862" cy="3277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GB" sz="1600" dirty="0" smtClean="0"/>
                <a:t>Parameter value</a:t>
              </a:r>
              <a:endParaRPr lang="en-GB" sz="1600" dirty="0"/>
            </a:p>
          </p:txBody>
        </p:sp>
      </p:grpSp>
      <p:sp>
        <p:nvSpPr>
          <p:cNvPr id="6" name="Hider"/>
          <p:cNvSpPr/>
          <p:nvPr/>
        </p:nvSpPr>
        <p:spPr>
          <a:xfrm>
            <a:off x="251609" y="1224120"/>
            <a:ext cx="5275200" cy="318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rgbClr val="3333FF"/>
              </a:solidFill>
            </a:endParaRPr>
          </a:p>
        </p:txBody>
      </p:sp>
      <p:grpSp>
        <p:nvGrpSpPr>
          <p:cNvPr id="9" name="Range"/>
          <p:cNvGrpSpPr/>
          <p:nvPr/>
        </p:nvGrpSpPr>
        <p:grpSpPr>
          <a:xfrm>
            <a:off x="422431" y="4175976"/>
            <a:ext cx="4841026" cy="461665"/>
            <a:chOff x="422431" y="4896055"/>
            <a:chExt cx="4841026" cy="461665"/>
          </a:xfrm>
        </p:grpSpPr>
        <p:sp>
          <p:nvSpPr>
            <p:cNvPr id="8" name="L"/>
            <p:cNvSpPr txBox="1"/>
            <p:nvPr/>
          </p:nvSpPr>
          <p:spPr>
            <a:xfrm>
              <a:off x="422431" y="4896055"/>
              <a:ext cx="2840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[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"/>
            <p:cNvSpPr txBox="1"/>
            <p:nvPr/>
          </p:nvSpPr>
          <p:spPr>
            <a:xfrm>
              <a:off x="4979405" y="4896055"/>
              <a:ext cx="2840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]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Median lines"/>
          <p:cNvGrpSpPr/>
          <p:nvPr/>
        </p:nvGrpSpPr>
        <p:grpSpPr>
          <a:xfrm>
            <a:off x="546527" y="1416131"/>
            <a:ext cx="4583607" cy="2990677"/>
            <a:chOff x="546527" y="2136210"/>
            <a:chExt cx="4583607" cy="2990677"/>
          </a:xfrm>
        </p:grpSpPr>
        <p:cxnSp>
          <p:nvCxnSpPr>
            <p:cNvPr id="13" name="L line"/>
            <p:cNvCxnSpPr/>
            <p:nvPr/>
          </p:nvCxnSpPr>
          <p:spPr>
            <a:xfrm>
              <a:off x="546527" y="2136210"/>
              <a:ext cx="0" cy="2990677"/>
            </a:xfrm>
            <a:prstGeom prst="line">
              <a:avLst/>
            </a:prstGeom>
            <a:ln w="158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 line"/>
            <p:cNvCxnSpPr/>
            <p:nvPr/>
          </p:nvCxnSpPr>
          <p:spPr>
            <a:xfrm>
              <a:off x="5130134" y="2136210"/>
              <a:ext cx="0" cy="2990677"/>
            </a:xfrm>
            <a:prstGeom prst="line">
              <a:avLst/>
            </a:prstGeom>
            <a:ln w="158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Median line"/>
            <p:cNvCxnSpPr/>
            <p:nvPr/>
          </p:nvCxnSpPr>
          <p:spPr>
            <a:xfrm>
              <a:off x="2303604" y="2136210"/>
              <a:ext cx="0" cy="2990677"/>
            </a:xfrm>
            <a:prstGeom prst="line">
              <a:avLst/>
            </a:prstGeom>
            <a:ln w="22225">
              <a:solidFill>
                <a:srgbClr val="3333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Median explanation"/>
          <p:cNvGrpSpPr/>
          <p:nvPr/>
        </p:nvGrpSpPr>
        <p:grpSpPr>
          <a:xfrm>
            <a:off x="564457" y="2636913"/>
            <a:ext cx="4556974" cy="523220"/>
            <a:chOff x="564457" y="3356992"/>
            <a:chExt cx="4556974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333321" y="3356992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3333FF"/>
                  </a:solidFill>
                </a:rPr>
                <a:t>50%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16713" y="3356992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3333FF"/>
                  </a:solidFill>
                </a:rPr>
                <a:t>50%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2303604" y="3613475"/>
              <a:ext cx="10297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564457" y="3608349"/>
              <a:ext cx="452256" cy="102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823344" y="3613475"/>
              <a:ext cx="4802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4139952" y="3610912"/>
              <a:ext cx="981479" cy="51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Quartiles"/>
          <p:cNvGrpSpPr/>
          <p:nvPr/>
        </p:nvGrpSpPr>
        <p:grpSpPr>
          <a:xfrm>
            <a:off x="899592" y="1416121"/>
            <a:ext cx="3464134" cy="2990682"/>
            <a:chOff x="899592" y="2136200"/>
            <a:chExt cx="3464134" cy="2990682"/>
          </a:xfrm>
        </p:grpSpPr>
        <p:cxnSp>
          <p:nvCxnSpPr>
            <p:cNvPr id="51" name="LQ line"/>
            <p:cNvCxnSpPr/>
            <p:nvPr/>
          </p:nvCxnSpPr>
          <p:spPr>
            <a:xfrm>
              <a:off x="1765699" y="2136205"/>
              <a:ext cx="0" cy="2990677"/>
            </a:xfrm>
            <a:prstGeom prst="line">
              <a:avLst/>
            </a:prstGeom>
            <a:ln w="2222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UQ line"/>
            <p:cNvCxnSpPr/>
            <p:nvPr/>
          </p:nvCxnSpPr>
          <p:spPr>
            <a:xfrm>
              <a:off x="2951964" y="2136200"/>
              <a:ext cx="0" cy="2990677"/>
            </a:xfrm>
            <a:prstGeom prst="line">
              <a:avLst/>
            </a:prstGeom>
            <a:ln w="2222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755938" y="342965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25%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39752" y="342965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25%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79912" y="342965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25%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99592" y="342965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25%</a:t>
              </a:r>
              <a:endParaRPr lang="en-GB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9" name="Density explanation"/>
          <p:cNvGrpSpPr/>
          <p:nvPr/>
        </p:nvGrpSpPr>
        <p:grpSpPr>
          <a:xfrm>
            <a:off x="971312" y="1270997"/>
            <a:ext cx="2881409" cy="3139221"/>
            <a:chOff x="971312" y="1991076"/>
            <a:chExt cx="2881409" cy="3139221"/>
          </a:xfrm>
        </p:grpSpPr>
        <p:cxnSp>
          <p:nvCxnSpPr>
            <p:cNvPr id="58" name="LQ line"/>
            <p:cNvCxnSpPr/>
            <p:nvPr/>
          </p:nvCxnSpPr>
          <p:spPr>
            <a:xfrm>
              <a:off x="1755938" y="2348880"/>
              <a:ext cx="9756" cy="2781412"/>
            </a:xfrm>
            <a:prstGeom prst="line">
              <a:avLst/>
            </a:prstGeom>
            <a:ln w="2222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UQ line"/>
            <p:cNvCxnSpPr/>
            <p:nvPr/>
          </p:nvCxnSpPr>
          <p:spPr>
            <a:xfrm>
              <a:off x="2951959" y="2852936"/>
              <a:ext cx="0" cy="2277351"/>
            </a:xfrm>
            <a:prstGeom prst="line">
              <a:avLst/>
            </a:prstGeom>
            <a:ln w="2222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Median line"/>
            <p:cNvCxnSpPr/>
            <p:nvPr/>
          </p:nvCxnSpPr>
          <p:spPr>
            <a:xfrm>
              <a:off x="2303599" y="1991076"/>
              <a:ext cx="0" cy="3139221"/>
            </a:xfrm>
            <a:prstGeom prst="line">
              <a:avLst/>
            </a:prstGeom>
            <a:ln w="22225">
              <a:solidFill>
                <a:srgbClr val="3333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755938" y="464384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25%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39752" y="464384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25%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68907" y="464384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25%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71312" y="464384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25%</a:t>
              </a:r>
              <a:endParaRPr lang="en-GB" dirty="0">
                <a:solidFill>
                  <a:srgbClr val="00B050"/>
                </a:solidFill>
              </a:endParaRPr>
            </a:p>
          </p:txBody>
        </p:sp>
      </p:grpSp>
      <p:sp>
        <p:nvSpPr>
          <p:cNvPr id="70" name="Hide text"/>
          <p:cNvSpPr/>
          <p:nvPr/>
        </p:nvSpPr>
        <p:spPr>
          <a:xfrm>
            <a:off x="6156176" y="3560686"/>
            <a:ext cx="2520280" cy="319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97" name="Group Elicitation"/>
          <p:cNvGrpSpPr/>
          <p:nvPr/>
        </p:nvGrpSpPr>
        <p:grpSpPr>
          <a:xfrm>
            <a:off x="422083" y="5118466"/>
            <a:ext cx="4870615" cy="1285728"/>
            <a:chOff x="422083" y="5118466"/>
            <a:chExt cx="4870615" cy="1285728"/>
          </a:xfrm>
        </p:grpSpPr>
        <p:cxnSp>
          <p:nvCxnSpPr>
            <p:cNvPr id="87" name="Straight Arrow Connector 86"/>
            <p:cNvCxnSpPr/>
            <p:nvPr/>
          </p:nvCxnSpPr>
          <p:spPr>
            <a:xfrm>
              <a:off x="2339752" y="5760041"/>
              <a:ext cx="86409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Multiple distributions#"/>
            <p:cNvGrpSpPr/>
            <p:nvPr/>
          </p:nvGrpSpPr>
          <p:grpSpPr>
            <a:xfrm>
              <a:off x="422083" y="5118466"/>
              <a:ext cx="1728810" cy="1283150"/>
              <a:chOff x="422083" y="5118466"/>
              <a:chExt cx="1728810" cy="1283150"/>
            </a:xfrm>
          </p:grpSpPr>
          <p:grpSp>
            <p:nvGrpSpPr>
              <p:cNvPr id="82" name="Small figure"/>
              <p:cNvGrpSpPr/>
              <p:nvPr/>
            </p:nvGrpSpPr>
            <p:grpSpPr>
              <a:xfrm>
                <a:off x="422083" y="5118466"/>
                <a:ext cx="1728810" cy="1283150"/>
                <a:chOff x="422083" y="5118466"/>
                <a:chExt cx="1728810" cy="1283150"/>
              </a:xfrm>
            </p:grpSpPr>
            <p:pic>
              <p:nvPicPr>
                <p:cNvPr id="77" name="Density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083" y="5118466"/>
                  <a:ext cx="1728810" cy="1283150"/>
                </a:xfrm>
                <a:prstGeom prst="rect">
                  <a:avLst/>
                </a:prstGeom>
              </p:spPr>
            </p:pic>
            <p:sp>
              <p:nvSpPr>
                <p:cNvPr id="80" name="Y axis blank"/>
                <p:cNvSpPr/>
                <p:nvPr/>
              </p:nvSpPr>
              <p:spPr>
                <a:xfrm>
                  <a:off x="489586" y="5229200"/>
                  <a:ext cx="45719" cy="10076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X axis blank"/>
                <p:cNvSpPr/>
                <p:nvPr/>
              </p:nvSpPr>
              <p:spPr>
                <a:xfrm>
                  <a:off x="489586" y="6236802"/>
                  <a:ext cx="1573888" cy="725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2" name="Rectangle 91"/>
              <p:cNvSpPr/>
              <p:nvPr/>
            </p:nvSpPr>
            <p:spPr>
              <a:xfrm>
                <a:off x="581966" y="5200405"/>
                <a:ext cx="1479698" cy="993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555812" y="5217375"/>
                <a:ext cx="896470" cy="995897"/>
              </a:xfrm>
              <a:custGeom>
                <a:avLst/>
                <a:gdLst>
                  <a:gd name="connsiteX0" fmla="*/ 0 w 896470"/>
                  <a:gd name="connsiteY0" fmla="*/ 986201 h 1029637"/>
                  <a:gd name="connsiteX1" fmla="*/ 215153 w 896470"/>
                  <a:gd name="connsiteY1" fmla="*/ 914484 h 1029637"/>
                  <a:gd name="connsiteX2" fmla="*/ 609600 w 896470"/>
                  <a:gd name="connsiteY2" fmla="*/ 84 h 1029637"/>
                  <a:gd name="connsiteX3" fmla="*/ 824753 w 896470"/>
                  <a:gd name="connsiteY3" fmla="*/ 860696 h 1029637"/>
                  <a:gd name="connsiteX4" fmla="*/ 896470 w 896470"/>
                  <a:gd name="connsiteY4" fmla="*/ 995166 h 1029637"/>
                  <a:gd name="connsiteX0" fmla="*/ 0 w 896470"/>
                  <a:gd name="connsiteY0" fmla="*/ 986201 h 995897"/>
                  <a:gd name="connsiteX1" fmla="*/ 116541 w 896470"/>
                  <a:gd name="connsiteY1" fmla="*/ 959307 h 995897"/>
                  <a:gd name="connsiteX2" fmla="*/ 215153 w 896470"/>
                  <a:gd name="connsiteY2" fmla="*/ 914484 h 995897"/>
                  <a:gd name="connsiteX3" fmla="*/ 609600 w 896470"/>
                  <a:gd name="connsiteY3" fmla="*/ 84 h 995897"/>
                  <a:gd name="connsiteX4" fmla="*/ 824753 w 896470"/>
                  <a:gd name="connsiteY4" fmla="*/ 860696 h 995897"/>
                  <a:gd name="connsiteX5" fmla="*/ 896470 w 896470"/>
                  <a:gd name="connsiteY5" fmla="*/ 995166 h 99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6470" h="995897">
                    <a:moveTo>
                      <a:pt x="0" y="986201"/>
                    </a:moveTo>
                    <a:cubicBezTo>
                      <a:pt x="20918" y="990684"/>
                      <a:pt x="80682" y="971260"/>
                      <a:pt x="116541" y="959307"/>
                    </a:cubicBezTo>
                    <a:cubicBezTo>
                      <a:pt x="152400" y="947354"/>
                      <a:pt x="132977" y="1074354"/>
                      <a:pt x="215153" y="914484"/>
                    </a:cubicBezTo>
                    <a:cubicBezTo>
                      <a:pt x="297329" y="754614"/>
                      <a:pt x="508000" y="9049"/>
                      <a:pt x="609600" y="84"/>
                    </a:cubicBezTo>
                    <a:cubicBezTo>
                      <a:pt x="711200" y="-8881"/>
                      <a:pt x="776941" y="694849"/>
                      <a:pt x="824753" y="860696"/>
                    </a:cubicBezTo>
                    <a:cubicBezTo>
                      <a:pt x="872565" y="1026543"/>
                      <a:pt x="796364" y="971260"/>
                      <a:pt x="896470" y="99516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557482" y="5197337"/>
                <a:ext cx="1515035" cy="1004263"/>
              </a:xfrm>
              <a:custGeom>
                <a:avLst/>
                <a:gdLst>
                  <a:gd name="connsiteX0" fmla="*/ 0 w 1515035"/>
                  <a:gd name="connsiteY0" fmla="*/ 959222 h 959222"/>
                  <a:gd name="connsiteX1" fmla="*/ 251012 w 1515035"/>
                  <a:gd name="connsiteY1" fmla="*/ 35858 h 959222"/>
                  <a:gd name="connsiteX2" fmla="*/ 251012 w 1515035"/>
                  <a:gd name="connsiteY2" fmla="*/ 35858 h 959222"/>
                  <a:gd name="connsiteX3" fmla="*/ 564777 w 1515035"/>
                  <a:gd name="connsiteY3" fmla="*/ 35858 h 959222"/>
                  <a:gd name="connsiteX4" fmla="*/ 770965 w 1515035"/>
                  <a:gd name="connsiteY4" fmla="*/ 519952 h 959222"/>
                  <a:gd name="connsiteX5" fmla="*/ 1210235 w 1515035"/>
                  <a:gd name="connsiteY5" fmla="*/ 869575 h 959222"/>
                  <a:gd name="connsiteX6" fmla="*/ 1515035 w 1515035"/>
                  <a:gd name="connsiteY6" fmla="*/ 941293 h 959222"/>
                  <a:gd name="connsiteX0" fmla="*/ 0 w 1515035"/>
                  <a:gd name="connsiteY0" fmla="*/ 923364 h 923364"/>
                  <a:gd name="connsiteX1" fmla="*/ 251012 w 1515035"/>
                  <a:gd name="connsiteY1" fmla="*/ 0 h 923364"/>
                  <a:gd name="connsiteX2" fmla="*/ 564777 w 1515035"/>
                  <a:gd name="connsiteY2" fmla="*/ 0 h 923364"/>
                  <a:gd name="connsiteX3" fmla="*/ 770965 w 1515035"/>
                  <a:gd name="connsiteY3" fmla="*/ 484094 h 923364"/>
                  <a:gd name="connsiteX4" fmla="*/ 1210235 w 1515035"/>
                  <a:gd name="connsiteY4" fmla="*/ 833717 h 923364"/>
                  <a:gd name="connsiteX5" fmla="*/ 1515035 w 1515035"/>
                  <a:gd name="connsiteY5" fmla="*/ 905435 h 923364"/>
                  <a:gd name="connsiteX0" fmla="*/ 0 w 1515035"/>
                  <a:gd name="connsiteY0" fmla="*/ 1026478 h 1026478"/>
                  <a:gd name="connsiteX1" fmla="*/ 251012 w 1515035"/>
                  <a:gd name="connsiteY1" fmla="*/ 103114 h 1026478"/>
                  <a:gd name="connsiteX2" fmla="*/ 412377 w 1515035"/>
                  <a:gd name="connsiteY2" fmla="*/ 22431 h 1026478"/>
                  <a:gd name="connsiteX3" fmla="*/ 564777 w 1515035"/>
                  <a:gd name="connsiteY3" fmla="*/ 103114 h 1026478"/>
                  <a:gd name="connsiteX4" fmla="*/ 770965 w 1515035"/>
                  <a:gd name="connsiteY4" fmla="*/ 587208 h 1026478"/>
                  <a:gd name="connsiteX5" fmla="*/ 1210235 w 1515035"/>
                  <a:gd name="connsiteY5" fmla="*/ 936831 h 1026478"/>
                  <a:gd name="connsiteX6" fmla="*/ 1515035 w 1515035"/>
                  <a:gd name="connsiteY6" fmla="*/ 1008549 h 1026478"/>
                  <a:gd name="connsiteX0" fmla="*/ 0 w 1515035"/>
                  <a:gd name="connsiteY0" fmla="*/ 1072526 h 1072526"/>
                  <a:gd name="connsiteX1" fmla="*/ 412377 w 1515035"/>
                  <a:gd name="connsiteY1" fmla="*/ 68479 h 1072526"/>
                  <a:gd name="connsiteX2" fmla="*/ 564777 w 1515035"/>
                  <a:gd name="connsiteY2" fmla="*/ 149162 h 1072526"/>
                  <a:gd name="connsiteX3" fmla="*/ 770965 w 1515035"/>
                  <a:gd name="connsiteY3" fmla="*/ 633256 h 1072526"/>
                  <a:gd name="connsiteX4" fmla="*/ 1210235 w 1515035"/>
                  <a:gd name="connsiteY4" fmla="*/ 982879 h 1072526"/>
                  <a:gd name="connsiteX5" fmla="*/ 1515035 w 1515035"/>
                  <a:gd name="connsiteY5" fmla="*/ 1054597 h 1072526"/>
                  <a:gd name="connsiteX0" fmla="*/ 0 w 1515035"/>
                  <a:gd name="connsiteY0" fmla="*/ 1011514 h 1011514"/>
                  <a:gd name="connsiteX1" fmla="*/ 412377 w 1515035"/>
                  <a:gd name="connsiteY1" fmla="*/ 7467 h 1011514"/>
                  <a:gd name="connsiteX2" fmla="*/ 770965 w 1515035"/>
                  <a:gd name="connsiteY2" fmla="*/ 572244 h 1011514"/>
                  <a:gd name="connsiteX3" fmla="*/ 1210235 w 1515035"/>
                  <a:gd name="connsiteY3" fmla="*/ 921867 h 1011514"/>
                  <a:gd name="connsiteX4" fmla="*/ 1515035 w 1515035"/>
                  <a:gd name="connsiteY4" fmla="*/ 993585 h 1011514"/>
                  <a:gd name="connsiteX0" fmla="*/ 0 w 1515035"/>
                  <a:gd name="connsiteY0" fmla="*/ 1004263 h 1004263"/>
                  <a:gd name="connsiteX1" fmla="*/ 412377 w 1515035"/>
                  <a:gd name="connsiteY1" fmla="*/ 216 h 1004263"/>
                  <a:gd name="connsiteX2" fmla="*/ 1210235 w 1515035"/>
                  <a:gd name="connsiteY2" fmla="*/ 914616 h 1004263"/>
                  <a:gd name="connsiteX3" fmla="*/ 1515035 w 1515035"/>
                  <a:gd name="connsiteY3" fmla="*/ 986334 h 100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5035" h="1004263">
                    <a:moveTo>
                      <a:pt x="0" y="1004263"/>
                    </a:moveTo>
                    <a:cubicBezTo>
                      <a:pt x="85912" y="795087"/>
                      <a:pt x="210671" y="15157"/>
                      <a:pt x="412377" y="216"/>
                    </a:cubicBezTo>
                    <a:cubicBezTo>
                      <a:pt x="614083" y="-14725"/>
                      <a:pt x="1026459" y="750263"/>
                      <a:pt x="1210235" y="914616"/>
                    </a:cubicBezTo>
                    <a:cubicBezTo>
                      <a:pt x="1334247" y="984839"/>
                      <a:pt x="1450788" y="966910"/>
                      <a:pt x="1515035" y="9863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546847" y="5177098"/>
                <a:ext cx="1515035" cy="1026478"/>
              </a:xfrm>
              <a:custGeom>
                <a:avLst/>
                <a:gdLst>
                  <a:gd name="connsiteX0" fmla="*/ 0 w 1515035"/>
                  <a:gd name="connsiteY0" fmla="*/ 959222 h 959222"/>
                  <a:gd name="connsiteX1" fmla="*/ 251012 w 1515035"/>
                  <a:gd name="connsiteY1" fmla="*/ 35858 h 959222"/>
                  <a:gd name="connsiteX2" fmla="*/ 251012 w 1515035"/>
                  <a:gd name="connsiteY2" fmla="*/ 35858 h 959222"/>
                  <a:gd name="connsiteX3" fmla="*/ 564777 w 1515035"/>
                  <a:gd name="connsiteY3" fmla="*/ 35858 h 959222"/>
                  <a:gd name="connsiteX4" fmla="*/ 770965 w 1515035"/>
                  <a:gd name="connsiteY4" fmla="*/ 519952 h 959222"/>
                  <a:gd name="connsiteX5" fmla="*/ 1210235 w 1515035"/>
                  <a:gd name="connsiteY5" fmla="*/ 869575 h 959222"/>
                  <a:gd name="connsiteX6" fmla="*/ 1515035 w 1515035"/>
                  <a:gd name="connsiteY6" fmla="*/ 941293 h 959222"/>
                  <a:gd name="connsiteX0" fmla="*/ 0 w 1515035"/>
                  <a:gd name="connsiteY0" fmla="*/ 923364 h 923364"/>
                  <a:gd name="connsiteX1" fmla="*/ 251012 w 1515035"/>
                  <a:gd name="connsiteY1" fmla="*/ 0 h 923364"/>
                  <a:gd name="connsiteX2" fmla="*/ 564777 w 1515035"/>
                  <a:gd name="connsiteY2" fmla="*/ 0 h 923364"/>
                  <a:gd name="connsiteX3" fmla="*/ 770965 w 1515035"/>
                  <a:gd name="connsiteY3" fmla="*/ 484094 h 923364"/>
                  <a:gd name="connsiteX4" fmla="*/ 1210235 w 1515035"/>
                  <a:gd name="connsiteY4" fmla="*/ 833717 h 923364"/>
                  <a:gd name="connsiteX5" fmla="*/ 1515035 w 1515035"/>
                  <a:gd name="connsiteY5" fmla="*/ 905435 h 923364"/>
                  <a:gd name="connsiteX0" fmla="*/ 0 w 1515035"/>
                  <a:gd name="connsiteY0" fmla="*/ 1026478 h 1026478"/>
                  <a:gd name="connsiteX1" fmla="*/ 251012 w 1515035"/>
                  <a:gd name="connsiteY1" fmla="*/ 103114 h 1026478"/>
                  <a:gd name="connsiteX2" fmla="*/ 412377 w 1515035"/>
                  <a:gd name="connsiteY2" fmla="*/ 22431 h 1026478"/>
                  <a:gd name="connsiteX3" fmla="*/ 564777 w 1515035"/>
                  <a:gd name="connsiteY3" fmla="*/ 103114 h 1026478"/>
                  <a:gd name="connsiteX4" fmla="*/ 770965 w 1515035"/>
                  <a:gd name="connsiteY4" fmla="*/ 587208 h 1026478"/>
                  <a:gd name="connsiteX5" fmla="*/ 1210235 w 1515035"/>
                  <a:gd name="connsiteY5" fmla="*/ 936831 h 1026478"/>
                  <a:gd name="connsiteX6" fmla="*/ 1515035 w 1515035"/>
                  <a:gd name="connsiteY6" fmla="*/ 1008549 h 102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5035" h="1026478">
                    <a:moveTo>
                      <a:pt x="0" y="1026478"/>
                    </a:moveTo>
                    <a:cubicBezTo>
                      <a:pt x="83671" y="718690"/>
                      <a:pt x="182282" y="270455"/>
                      <a:pt x="251012" y="103114"/>
                    </a:cubicBezTo>
                    <a:cubicBezTo>
                      <a:pt x="319742" y="-64227"/>
                      <a:pt x="361577" y="22431"/>
                      <a:pt x="412377" y="22431"/>
                    </a:cubicBezTo>
                    <a:cubicBezTo>
                      <a:pt x="463177" y="49325"/>
                      <a:pt x="505012" y="8985"/>
                      <a:pt x="564777" y="103114"/>
                    </a:cubicBezTo>
                    <a:cubicBezTo>
                      <a:pt x="624542" y="197243"/>
                      <a:pt x="663389" y="448255"/>
                      <a:pt x="770965" y="587208"/>
                    </a:cubicBezTo>
                    <a:cubicBezTo>
                      <a:pt x="878541" y="726161"/>
                      <a:pt x="1086223" y="866607"/>
                      <a:pt x="1210235" y="936831"/>
                    </a:cubicBezTo>
                    <a:cubicBezTo>
                      <a:pt x="1334247" y="1007054"/>
                      <a:pt x="1450788" y="989125"/>
                      <a:pt x="1515035" y="100854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5" name="Group distribution"/>
            <p:cNvGrpSpPr/>
            <p:nvPr/>
          </p:nvGrpSpPr>
          <p:grpSpPr>
            <a:xfrm>
              <a:off x="3563888" y="5121044"/>
              <a:ext cx="1728810" cy="1283150"/>
              <a:chOff x="3563888" y="5121044"/>
              <a:chExt cx="1728810" cy="1283150"/>
            </a:xfrm>
          </p:grpSpPr>
          <p:grpSp>
            <p:nvGrpSpPr>
              <p:cNvPr id="88" name="Small figure"/>
              <p:cNvGrpSpPr/>
              <p:nvPr/>
            </p:nvGrpSpPr>
            <p:grpSpPr>
              <a:xfrm>
                <a:off x="3563888" y="5121044"/>
                <a:ext cx="1728810" cy="1283150"/>
                <a:chOff x="422083" y="5118466"/>
                <a:chExt cx="1728810" cy="1283150"/>
              </a:xfrm>
            </p:grpSpPr>
            <p:pic>
              <p:nvPicPr>
                <p:cNvPr id="89" name="Density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083" y="5118466"/>
                  <a:ext cx="1728810" cy="1283150"/>
                </a:xfrm>
                <a:prstGeom prst="rect">
                  <a:avLst/>
                </a:prstGeom>
              </p:spPr>
            </p:pic>
            <p:sp>
              <p:nvSpPr>
                <p:cNvPr id="90" name="Y axis blank"/>
                <p:cNvSpPr/>
                <p:nvPr/>
              </p:nvSpPr>
              <p:spPr>
                <a:xfrm>
                  <a:off x="489586" y="5229200"/>
                  <a:ext cx="45719" cy="10076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X axis blank"/>
                <p:cNvSpPr/>
                <p:nvPr/>
              </p:nvSpPr>
              <p:spPr>
                <a:xfrm>
                  <a:off x="489586" y="6236802"/>
                  <a:ext cx="1573888" cy="725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3" name="Freeform 92"/>
              <p:cNvSpPr/>
              <p:nvPr/>
            </p:nvSpPr>
            <p:spPr>
              <a:xfrm>
                <a:off x="3702424" y="5190368"/>
                <a:ext cx="1497105" cy="1022199"/>
              </a:xfrm>
              <a:custGeom>
                <a:avLst/>
                <a:gdLst>
                  <a:gd name="connsiteX0" fmla="*/ 0 w 1497105"/>
                  <a:gd name="connsiteY0" fmla="*/ 1004244 h 1022199"/>
                  <a:gd name="connsiteX1" fmla="*/ 71717 w 1497105"/>
                  <a:gd name="connsiteY1" fmla="*/ 968385 h 1022199"/>
                  <a:gd name="connsiteX2" fmla="*/ 143435 w 1497105"/>
                  <a:gd name="connsiteY2" fmla="*/ 735303 h 1022199"/>
                  <a:gd name="connsiteX3" fmla="*/ 242047 w 1497105"/>
                  <a:gd name="connsiteY3" fmla="*/ 421538 h 1022199"/>
                  <a:gd name="connsiteX4" fmla="*/ 349623 w 1497105"/>
                  <a:gd name="connsiteY4" fmla="*/ 152597 h 1022199"/>
                  <a:gd name="connsiteX5" fmla="*/ 421341 w 1497105"/>
                  <a:gd name="connsiteY5" fmla="*/ 62950 h 1022199"/>
                  <a:gd name="connsiteX6" fmla="*/ 475129 w 1497105"/>
                  <a:gd name="connsiteY6" fmla="*/ 197 h 1022199"/>
                  <a:gd name="connsiteX7" fmla="*/ 609600 w 1497105"/>
                  <a:gd name="connsiteY7" fmla="*/ 53985 h 1022199"/>
                  <a:gd name="connsiteX8" fmla="*/ 744070 w 1497105"/>
                  <a:gd name="connsiteY8" fmla="*/ 296032 h 1022199"/>
                  <a:gd name="connsiteX9" fmla="*/ 914400 w 1497105"/>
                  <a:gd name="connsiteY9" fmla="*/ 618761 h 1022199"/>
                  <a:gd name="connsiteX10" fmla="*/ 1102658 w 1497105"/>
                  <a:gd name="connsiteY10" fmla="*/ 905632 h 1022199"/>
                  <a:gd name="connsiteX11" fmla="*/ 1326776 w 1497105"/>
                  <a:gd name="connsiteY11" fmla="*/ 1004244 h 1022199"/>
                  <a:gd name="connsiteX12" fmla="*/ 1497105 w 1497105"/>
                  <a:gd name="connsiteY12" fmla="*/ 1022173 h 102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7105" h="1022199">
                    <a:moveTo>
                      <a:pt x="0" y="1004244"/>
                    </a:moveTo>
                    <a:cubicBezTo>
                      <a:pt x="23905" y="1008726"/>
                      <a:pt x="47811" y="1013208"/>
                      <a:pt x="71717" y="968385"/>
                    </a:cubicBezTo>
                    <a:cubicBezTo>
                      <a:pt x="95623" y="923562"/>
                      <a:pt x="115047" y="826444"/>
                      <a:pt x="143435" y="735303"/>
                    </a:cubicBezTo>
                    <a:cubicBezTo>
                      <a:pt x="171823" y="644162"/>
                      <a:pt x="207682" y="518656"/>
                      <a:pt x="242047" y="421538"/>
                    </a:cubicBezTo>
                    <a:cubicBezTo>
                      <a:pt x="276412" y="324420"/>
                      <a:pt x="319741" y="212362"/>
                      <a:pt x="349623" y="152597"/>
                    </a:cubicBezTo>
                    <a:cubicBezTo>
                      <a:pt x="379505" y="92832"/>
                      <a:pt x="400423" y="88350"/>
                      <a:pt x="421341" y="62950"/>
                    </a:cubicBezTo>
                    <a:cubicBezTo>
                      <a:pt x="442259" y="37550"/>
                      <a:pt x="443753" y="1691"/>
                      <a:pt x="475129" y="197"/>
                    </a:cubicBezTo>
                    <a:cubicBezTo>
                      <a:pt x="506505" y="-1297"/>
                      <a:pt x="564777" y="4679"/>
                      <a:pt x="609600" y="53985"/>
                    </a:cubicBezTo>
                    <a:cubicBezTo>
                      <a:pt x="654423" y="103291"/>
                      <a:pt x="693270" y="201903"/>
                      <a:pt x="744070" y="296032"/>
                    </a:cubicBezTo>
                    <a:cubicBezTo>
                      <a:pt x="794870" y="390161"/>
                      <a:pt x="854635" y="517161"/>
                      <a:pt x="914400" y="618761"/>
                    </a:cubicBezTo>
                    <a:cubicBezTo>
                      <a:pt x="974165" y="720361"/>
                      <a:pt x="1033929" y="841385"/>
                      <a:pt x="1102658" y="905632"/>
                    </a:cubicBezTo>
                    <a:cubicBezTo>
                      <a:pt x="1171387" y="969879"/>
                      <a:pt x="1261035" y="984820"/>
                      <a:pt x="1326776" y="1004244"/>
                    </a:cubicBezTo>
                    <a:cubicBezTo>
                      <a:pt x="1392517" y="1023668"/>
                      <a:pt x="1497105" y="1022173"/>
                      <a:pt x="1497105" y="1022173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97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EKE Example: AHAW Rift Valley Fever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Limited information </a:t>
            </a:r>
            <a:r>
              <a:rPr lang="en-GB" dirty="0" smtClean="0"/>
              <a:t>for key parameters including: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Number </a:t>
            </a:r>
            <a:r>
              <a:rPr lang="en-GB" dirty="0">
                <a:solidFill>
                  <a:srgbClr val="FF0000"/>
                </a:solidFill>
              </a:rPr>
              <a:t>of animals </a:t>
            </a:r>
            <a:r>
              <a:rPr lang="en-GB" dirty="0" smtClean="0">
                <a:solidFill>
                  <a:srgbClr val="FF0000"/>
                </a:solidFill>
              </a:rPr>
              <a:t>exported from East and West Africa to North Africa in 2013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/>
              <a:t>So AHAW used EKE to obtain expert </a:t>
            </a:r>
            <a:r>
              <a:rPr lang="en-GB" dirty="0" smtClean="0"/>
              <a:t>judgements</a:t>
            </a:r>
          </a:p>
          <a:p>
            <a:r>
              <a:rPr lang="en-GB" dirty="0"/>
              <a:t>Invited relevant experts from Africa and the </a:t>
            </a:r>
            <a:r>
              <a:rPr lang="en-GB" dirty="0" smtClean="0"/>
              <a:t>EU</a:t>
            </a:r>
          </a:p>
          <a:p>
            <a:r>
              <a:rPr lang="en-GB" dirty="0" smtClean="0"/>
              <a:t>Reviewed the relevant evidence</a:t>
            </a:r>
          </a:p>
          <a:p>
            <a:r>
              <a:rPr lang="en-GB" dirty="0" smtClean="0"/>
              <a:t>Elicited a distribution for each parameter using the ‘Sheffield’ method from the EKE Guidance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7909"/>
            <a:ext cx="1763688" cy="365125"/>
          </a:xfrm>
        </p:spPr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3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en-GB" sz="3000" dirty="0"/>
              <a:t>Example: number of animals exported from West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Evidence considered </a:t>
            </a:r>
            <a:r>
              <a:rPr lang="en-GB" b="1" dirty="0"/>
              <a:t>by the </a:t>
            </a:r>
            <a:r>
              <a:rPr lang="en-GB" b="1" dirty="0" smtClean="0"/>
              <a:t>experts for this parameter:</a:t>
            </a:r>
            <a:endParaRPr lang="en-GB" b="1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Undocumented animal movements can be expected, especially around the Feast of the Sacrifice</a:t>
            </a:r>
            <a:endParaRPr lang="en-GB" dirty="0"/>
          </a:p>
          <a:p>
            <a:pPr lvl="0"/>
            <a:r>
              <a:rPr lang="en-US" dirty="0"/>
              <a:t>Nomadic lifestyle facilitates movement by herding </a:t>
            </a:r>
            <a:endParaRPr lang="en-GB" dirty="0"/>
          </a:p>
          <a:p>
            <a:pPr lvl="0"/>
            <a:r>
              <a:rPr lang="en-US" dirty="0"/>
              <a:t>Trucks can take larger numbers but travel on controlled roads</a:t>
            </a:r>
            <a:endParaRPr lang="en-GB" dirty="0"/>
          </a:p>
          <a:p>
            <a:pPr lvl="0"/>
            <a:r>
              <a:rPr lang="en-US" dirty="0"/>
              <a:t>The border between Mali and Algeria was completely closed during 2013</a:t>
            </a:r>
            <a:endParaRPr lang="en-GB" dirty="0"/>
          </a:p>
          <a:p>
            <a:pPr lvl="0"/>
            <a:r>
              <a:rPr lang="en-US" dirty="0"/>
              <a:t>Morocco has stringent controls, but import of camels could still occur by desert roads</a:t>
            </a:r>
            <a:endParaRPr lang="en-GB" dirty="0"/>
          </a:p>
          <a:p>
            <a:pPr lvl="0"/>
            <a:r>
              <a:rPr lang="en-US" dirty="0"/>
              <a:t>Libya was previously estimated to import 130,000 ruminants in 2012</a:t>
            </a:r>
            <a:endParaRPr lang="en-GB" dirty="0"/>
          </a:p>
          <a:p>
            <a:pPr lvl="0"/>
            <a:r>
              <a:rPr lang="en-US" dirty="0"/>
              <a:t>Political unrest could have an enormous influence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7909"/>
            <a:ext cx="1907704" cy="365125"/>
          </a:xfrm>
        </p:spPr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3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Rift Valley Fever (EFSA, 2013)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5610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Simplified version of assessment calculation (for West source)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5536" y="1844824"/>
                <a:ext cx="8424936" cy="4622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/>
                        </a:rPr>
                        <m:t>𝑁</m:t>
                      </m:r>
                      <m:r>
                        <a:rPr lang="en-GB" sz="3200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GB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mbria Math"/>
                              <a:ea typeface="Cambria Math"/>
                            </a:rPr>
                            <m:t>approx</m:t>
                          </m:r>
                        </m:sub>
                      </m:sSub>
                      <m:r>
                        <a:rPr lang="en-GB" sz="320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𝑣</m:t>
                      </m:r>
                      <m:r>
                        <a:rPr lang="en-GB" sz="32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3200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32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  <a:p>
                <a:pPr marL="627063" indent="-627063"/>
                <a:endParaRPr lang="en-GB" dirty="0"/>
              </a:p>
              <a:p>
                <a:pPr marL="627063" indent="-627063"/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	quantity of interest: number </a:t>
                </a:r>
                <a:r>
                  <a:rPr lang="en-GB" sz="2400" dirty="0"/>
                  <a:t>of infected </a:t>
                </a:r>
                <a:r>
                  <a:rPr lang="en-GB" sz="2400" dirty="0" smtClean="0"/>
                  <a:t>animals arriving </a:t>
                </a:r>
                <a:r>
                  <a:rPr lang="en-GB" sz="2400" dirty="0"/>
                  <a:t>in North Africa from the West source in one year.</a:t>
                </a:r>
              </a:p>
              <a:p>
                <a:pPr marL="627063" indent="-627063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sz="2400" dirty="0" smtClean="0"/>
                  <a:t>	volume </a:t>
                </a:r>
                <a:r>
                  <a:rPr lang="en-GB" sz="2400" dirty="0"/>
                  <a:t>of trade from the West source: the number of animals transported in one year to North Africa from the West source.</a:t>
                </a:r>
              </a:p>
              <a:p>
                <a:pPr marL="627063" indent="-627063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	prevalence </a:t>
                </a:r>
                <a:r>
                  <a:rPr lang="en-GB" sz="2400" dirty="0"/>
                  <a:t>of RVFV in animals in the West source: </a:t>
                </a:r>
                <a:r>
                  <a:rPr lang="en-GB" sz="2400" dirty="0" smtClean="0"/>
                  <a:t>approximates the </a:t>
                </a:r>
                <a:r>
                  <a:rPr lang="en-GB" sz="2400" dirty="0"/>
                  <a:t>proportion of transported animals which are infected</a:t>
                </a:r>
              </a:p>
              <a:p>
                <a:pPr marL="627063" indent="-627063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	proportion </a:t>
                </a:r>
                <a:r>
                  <a:rPr lang="en-GB" sz="2400" dirty="0"/>
                  <a:t>of infected animals </a:t>
                </a:r>
                <a:r>
                  <a:rPr lang="en-GB" sz="2400" dirty="0" smtClean="0"/>
                  <a:t>which </a:t>
                </a:r>
                <a:r>
                  <a:rPr lang="en-GB" sz="2400" dirty="0"/>
                  <a:t>remain infected after </a:t>
                </a:r>
                <a:r>
                  <a:rPr lang="en-GB" sz="2400" dirty="0" smtClean="0"/>
                  <a:t>transport.</a:t>
                </a:r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44824"/>
                <a:ext cx="8424936" cy="4622419"/>
              </a:xfrm>
              <a:prstGeom prst="rect">
                <a:avLst/>
              </a:prstGeom>
              <a:blipFill rotWithShape="1">
                <a:blip r:embed="rId2"/>
                <a:stretch>
                  <a:fillRect l="-217" b="-2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1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en-GB" sz="3000" dirty="0"/>
              <a:t>Example: number of animals exported from West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7909"/>
            <a:ext cx="1907704" cy="365125"/>
          </a:xfrm>
        </p:spPr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44391" r="58466" b="33443"/>
          <a:stretch/>
        </p:blipFill>
        <p:spPr bwMode="auto">
          <a:xfrm>
            <a:off x="5004048" y="1988840"/>
            <a:ext cx="3534456" cy="238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53603" y="443711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100,000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1887" y="443711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500,000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478786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Number of animals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9" y="1556792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rgbClr val="FF0000"/>
                </a:solidFill>
              </a:rPr>
              <a:t>‘</a:t>
            </a:r>
            <a:r>
              <a:rPr lang="en-GB" sz="2800" b="1" i="1" dirty="0" smtClean="0">
                <a:solidFill>
                  <a:srgbClr val="FF0000"/>
                </a:solidFill>
              </a:rPr>
              <a:t>The </a:t>
            </a:r>
            <a:r>
              <a:rPr lang="en-GB" sz="2800" b="1" i="1" dirty="0">
                <a:solidFill>
                  <a:srgbClr val="FF0000"/>
                </a:solidFill>
              </a:rPr>
              <a:t>experts judged </a:t>
            </a:r>
            <a:r>
              <a:rPr lang="en-GB" sz="2800" i="1" dirty="0">
                <a:solidFill>
                  <a:srgbClr val="FF0000"/>
                </a:solidFill>
              </a:rPr>
              <a:t>that it would be very unlikely that import from the west source into the RC would </a:t>
            </a:r>
            <a:r>
              <a:rPr lang="en-GB" sz="2800" i="1" dirty="0" smtClean="0">
                <a:solidFill>
                  <a:srgbClr val="FF0000"/>
                </a:solidFill>
              </a:rPr>
              <a:t>be below </a:t>
            </a:r>
            <a:r>
              <a:rPr lang="en-GB" sz="2800" i="1" dirty="0">
                <a:solidFill>
                  <a:srgbClr val="FF0000"/>
                </a:solidFill>
              </a:rPr>
              <a:t>25,000 and above 500,000 ruminants in 2013. The median was set at 260,000, with a </a:t>
            </a:r>
            <a:r>
              <a:rPr lang="en-GB" sz="2800" i="1" dirty="0" smtClean="0">
                <a:solidFill>
                  <a:srgbClr val="FF0000"/>
                </a:solidFill>
              </a:rPr>
              <a:t>high uncertainty.’</a:t>
            </a:r>
            <a:endParaRPr lang="en-GB" sz="28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0909" y="5877272"/>
            <a:ext cx="926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Essential to document the evidence and reasoning for every judgement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19" y="3645024"/>
            <a:ext cx="4059945" cy="3044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1" y="3645024"/>
            <a:ext cx="4059945" cy="3044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784976" cy="6389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Rift Valley Fever: distributions for uncertainty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JRC, 29/6-1/7/2016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Training course on Uncertainty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L7/</a:t>
            </a:r>
            <a:fld id="{654ED2F4-EE4A-4DA9-995A-1A7C773D049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1" y="692696"/>
            <a:ext cx="4059945" cy="3044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19" y="692696"/>
            <a:ext cx="4059945" cy="3044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996697"/>
            <a:ext cx="2286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Volume of transport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4229" y="980728"/>
            <a:ext cx="132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Prevalence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4005064"/>
            <a:ext cx="2190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Remaining infected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62294" y="3994412"/>
            <a:ext cx="2798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Number arriving infected</a:t>
            </a:r>
            <a:endParaRPr lang="en-GB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804794" y="1675821"/>
            <a:ext cx="5994058" cy="3919030"/>
            <a:chOff x="2804794" y="1675821"/>
            <a:chExt cx="5994058" cy="3919030"/>
          </a:xfrm>
        </p:grpSpPr>
        <p:sp>
          <p:nvSpPr>
            <p:cNvPr id="15" name="TextBox 14"/>
            <p:cNvSpPr txBox="1"/>
            <p:nvPr/>
          </p:nvSpPr>
          <p:spPr>
            <a:xfrm>
              <a:off x="2834846" y="167582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FF0000"/>
                  </a:solidFill>
                </a:rPr>
                <a:t>EKE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79480" y="1691955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FF0000"/>
                  </a:solidFill>
                </a:rPr>
                <a:t>EKE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04794" y="45054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FF0000"/>
                  </a:solidFill>
                </a:rPr>
                <a:t>EKE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50852" y="4394522"/>
              <a:ext cx="304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COMBINED UNCERTAINTY BY CALCULATION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490594" y="1937431"/>
              <a:ext cx="2260258" cy="25679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948264" y="2215175"/>
              <a:ext cx="551522" cy="2189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517776" y="4767011"/>
              <a:ext cx="214451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06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17557</TotalTime>
  <Words>760</Words>
  <Application>Microsoft Office PowerPoint</Application>
  <PresentationFormat>On-screen Show (4:3)</PresentationFormat>
  <Paragraphs>145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Example from EFSA work</vt:lpstr>
      <vt:lpstr>Rift Valley Fever</vt:lpstr>
      <vt:lpstr>What is EKE?</vt:lpstr>
      <vt:lpstr>Sheffield EKE method</vt:lpstr>
      <vt:lpstr>EKE Example: AHAW Rift Valley Fever assessment</vt:lpstr>
      <vt:lpstr>Example: number of animals exported from West region</vt:lpstr>
      <vt:lpstr>Example: Rift Valley Fever (EFSA, 2013)</vt:lpstr>
      <vt:lpstr>Example: number of animals exported from West region</vt:lpstr>
      <vt:lpstr>Rift Valley Fever: distributions for uncertainty</vt:lpstr>
      <vt:lpstr>Rift Valley Fever: the result of the calculation</vt:lpstr>
      <vt:lpstr>Uncertainty (U)  or  Uncertainty about variability (U about V)?</vt:lpstr>
      <vt:lpstr>Variability and uncertainty</vt:lpstr>
    </vt:vector>
  </TitlesOfParts>
  <Company>Food and Environment Research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Hart</dc:creator>
  <cp:lastModifiedBy>Peter Craig</cp:lastModifiedBy>
  <cp:revision>821</cp:revision>
  <cp:lastPrinted>2016-03-31T09:20:04Z</cp:lastPrinted>
  <dcterms:created xsi:type="dcterms:W3CDTF">2015-04-17T09:49:17Z</dcterms:created>
  <dcterms:modified xsi:type="dcterms:W3CDTF">2016-09-05T08:01:42Z</dcterms:modified>
</cp:coreProperties>
</file>