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33.xml" ContentType="application/vnd.openxmlformats-officedocument.presentationml.notesSlide+xml"/>
  <Override PartName="/ppt/embeddings/oleObject19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1"/>
  </p:notesMasterIdLst>
  <p:sldIdLst>
    <p:sldId id="458" r:id="rId2"/>
    <p:sldId id="456" r:id="rId3"/>
    <p:sldId id="464" r:id="rId4"/>
    <p:sldId id="344" r:id="rId5"/>
    <p:sldId id="394" r:id="rId6"/>
    <p:sldId id="376" r:id="rId7"/>
    <p:sldId id="371" r:id="rId8"/>
    <p:sldId id="410" r:id="rId9"/>
    <p:sldId id="409" r:id="rId10"/>
    <p:sldId id="377" r:id="rId11"/>
    <p:sldId id="375" r:id="rId12"/>
    <p:sldId id="374" r:id="rId13"/>
    <p:sldId id="378" r:id="rId14"/>
    <p:sldId id="354" r:id="rId15"/>
    <p:sldId id="355" r:id="rId16"/>
    <p:sldId id="386" r:id="rId17"/>
    <p:sldId id="380" r:id="rId18"/>
    <p:sldId id="356" r:id="rId19"/>
    <p:sldId id="357" r:id="rId20"/>
    <p:sldId id="387" r:id="rId21"/>
    <p:sldId id="359" r:id="rId22"/>
    <p:sldId id="361" r:id="rId23"/>
    <p:sldId id="390" r:id="rId24"/>
    <p:sldId id="360" r:id="rId25"/>
    <p:sldId id="385" r:id="rId26"/>
    <p:sldId id="363" r:id="rId27"/>
    <p:sldId id="383" r:id="rId28"/>
    <p:sldId id="362" r:id="rId29"/>
    <p:sldId id="545" r:id="rId30"/>
    <p:sldId id="389" r:id="rId31"/>
    <p:sldId id="379" r:id="rId32"/>
    <p:sldId id="358" r:id="rId33"/>
    <p:sldId id="395" r:id="rId34"/>
    <p:sldId id="391" r:id="rId35"/>
    <p:sldId id="411" r:id="rId36"/>
    <p:sldId id="535" r:id="rId37"/>
    <p:sldId id="401" r:id="rId38"/>
    <p:sldId id="403" r:id="rId39"/>
    <p:sldId id="542" r:id="rId40"/>
    <p:sldId id="402" r:id="rId41"/>
    <p:sldId id="412" r:id="rId42"/>
    <p:sldId id="399" r:id="rId43"/>
    <p:sldId id="423" r:id="rId44"/>
    <p:sldId id="422" r:id="rId45"/>
    <p:sldId id="449" r:id="rId46"/>
    <p:sldId id="419" r:id="rId47"/>
    <p:sldId id="420" r:id="rId48"/>
    <p:sldId id="421" r:id="rId49"/>
    <p:sldId id="397" r:id="rId50"/>
    <p:sldId id="400" r:id="rId51"/>
    <p:sldId id="425" r:id="rId52"/>
    <p:sldId id="427" r:id="rId53"/>
    <p:sldId id="428" r:id="rId54"/>
    <p:sldId id="429" r:id="rId55"/>
    <p:sldId id="430" r:id="rId56"/>
    <p:sldId id="543" r:id="rId57"/>
    <p:sldId id="431" r:id="rId58"/>
    <p:sldId id="472" r:id="rId59"/>
    <p:sldId id="473" r:id="rId60"/>
    <p:sldId id="510" r:id="rId61"/>
    <p:sldId id="511" r:id="rId62"/>
    <p:sldId id="512" r:id="rId63"/>
    <p:sldId id="513" r:id="rId64"/>
    <p:sldId id="474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24" r:id="rId76"/>
    <p:sldId id="539" r:id="rId77"/>
    <p:sldId id="540" r:id="rId78"/>
    <p:sldId id="541" r:id="rId79"/>
    <p:sldId id="525" r:id="rId80"/>
    <p:sldId id="526" r:id="rId81"/>
    <p:sldId id="527" r:id="rId82"/>
    <p:sldId id="528" r:id="rId83"/>
    <p:sldId id="444" r:id="rId84"/>
    <p:sldId id="547" r:id="rId85"/>
    <p:sldId id="448" r:id="rId86"/>
    <p:sldId id="537" r:id="rId87"/>
    <p:sldId id="548" r:id="rId88"/>
    <p:sldId id="549" r:id="rId89"/>
    <p:sldId id="550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BB9"/>
    <a:srgbClr val="FF83C2"/>
    <a:srgbClr val="FF3693"/>
    <a:srgbClr val="1D67B3"/>
    <a:srgbClr val="E07487"/>
    <a:srgbClr val="0000FF"/>
    <a:srgbClr val="2270C0"/>
    <a:srgbClr val="FFFF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87" autoAdjust="0"/>
    <p:restoredTop sz="93002" autoAdjust="0"/>
  </p:normalViewPr>
  <p:slideViewPr>
    <p:cSldViewPr snapToGrid="0">
      <p:cViewPr varScale="1">
        <p:scale>
          <a:sx n="103" d="100"/>
          <a:sy n="103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notesMaster" Target="notesMasters/notes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49891-FD60-44B5-9E05-6678D6BD6B88}" type="doc">
      <dgm:prSet loTypeId="urn:microsoft.com/office/officeart/2005/8/layout/radial5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75BC78-D6C6-450A-A49A-58159B4867A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smtClean="0">
              <a:latin typeface="Calibri" pitchFamily="34" charset="0"/>
            </a:rPr>
            <a:t>Bipartite Graphs</a:t>
          </a:r>
          <a:endParaRPr lang="en-US" dirty="0">
            <a:latin typeface="Calibri" pitchFamily="34" charset="0"/>
          </a:endParaRPr>
        </a:p>
      </dgm:t>
    </dgm:pt>
    <dgm:pt modelId="{0E09B7D0-5559-464C-AE61-4B376438350A}" type="parTrans" cxnId="{3A7CB81A-11BE-46AB-A0BA-900F65A1409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AA9EA0BF-E944-4124-BE13-EBD323BDE235}" type="sibTrans" cxnId="{3A7CB81A-11BE-46AB-A0BA-900F65A1409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C971524-9696-46E2-B736-011863F29AA0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500" dirty="0" smtClean="0">
              <a:latin typeface="Calibri" pitchFamily="34" charset="0"/>
            </a:rPr>
            <a:t>Quivers</a:t>
          </a:r>
          <a:endParaRPr lang="en-US" sz="2500" dirty="0">
            <a:latin typeface="Calibri" pitchFamily="34" charset="0"/>
          </a:endParaRPr>
        </a:p>
      </dgm:t>
    </dgm:pt>
    <dgm:pt modelId="{E1C176DB-66C8-4E86-9D10-E6D39918A6D4}" type="parTrans" cxnId="{B62F4CDB-83D6-4770-B3DB-8B75066B5F4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C406CEF6-728A-4564-9BAF-6EB1BCA715FD}" type="sibTrans" cxnId="{B62F4CDB-83D6-4770-B3DB-8B75066B5F4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6CC8113-5AD5-4081-A97C-59D6CF873FBA}">
      <dgm:prSet phldrT="[Text]" custT="1"/>
      <dgm:spPr/>
      <dgm:t>
        <a:bodyPr/>
        <a:lstStyle/>
        <a:p>
          <a:r>
            <a:rPr lang="en-US" sz="2200" dirty="0" err="1" smtClean="0">
              <a:latin typeface="Calibri" pitchFamily="34" charset="0"/>
            </a:rPr>
            <a:t>Calabi-Yau’s</a:t>
          </a:r>
          <a:endParaRPr lang="en-US" sz="2200" dirty="0">
            <a:latin typeface="Calibri" pitchFamily="34" charset="0"/>
          </a:endParaRPr>
        </a:p>
      </dgm:t>
    </dgm:pt>
    <dgm:pt modelId="{12C6F387-D1D8-4D9E-91E6-51D519C1E0C0}" type="parTrans" cxnId="{300FCFF0-C79B-48C4-B027-CC04B499A6B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47570B2-8FF5-4C88-A64B-1852B7213603}" type="sibTrans" cxnId="{300FCFF0-C79B-48C4-B027-CC04B499A6B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E403010-B51E-4C49-805B-47E1E1DD0408}">
      <dgm:prSet phldrT="[Text]" custT="1"/>
      <dgm:spPr/>
      <dgm:t>
        <a:bodyPr/>
        <a:lstStyle/>
        <a:p>
          <a:r>
            <a:rPr lang="en-US" sz="2300" dirty="0" smtClean="0">
              <a:latin typeface="Calibri" pitchFamily="34" charset="0"/>
            </a:rPr>
            <a:t>D-branes</a:t>
          </a:r>
          <a:endParaRPr lang="en-US" sz="2300" dirty="0">
            <a:latin typeface="Calibri" pitchFamily="34" charset="0"/>
          </a:endParaRPr>
        </a:p>
      </dgm:t>
    </dgm:pt>
    <dgm:pt modelId="{15E1EA47-0F41-4824-898F-13B82E2A9ECC}" type="parTrans" cxnId="{92AF71D1-9858-48FE-86DC-3A9DA38B1E2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AF6F999-2E6B-4650-BA7E-41131432DDCB}" type="sibTrans" cxnId="{92AF71D1-9858-48FE-86DC-3A9DA38B1E29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BBA28156-8B31-417E-AA10-AC71B8D0178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200" dirty="0" smtClean="0">
              <a:latin typeface="Calibri" pitchFamily="34" charset="0"/>
            </a:rPr>
            <a:t>Integrability</a:t>
          </a:r>
          <a:endParaRPr lang="en-US" sz="2200" dirty="0">
            <a:latin typeface="Calibri" pitchFamily="34" charset="0"/>
          </a:endParaRPr>
        </a:p>
      </dgm:t>
    </dgm:pt>
    <dgm:pt modelId="{E4B8CF11-9814-42F3-9777-A3C32329E367}" type="parTrans" cxnId="{69441688-5733-4A74-98D3-B46080BC4AE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27765553-8CE5-4842-95E5-8C08FA697628}" type="sibTrans" cxnId="{69441688-5733-4A74-98D3-B46080BC4AE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123F888-4B4C-46C5-9E47-35443639BA64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700" dirty="0" smtClean="0">
              <a:latin typeface="Calibri" pitchFamily="34" charset="0"/>
            </a:rPr>
            <a:t>Cluster Algebras, Grassmannian, etc</a:t>
          </a:r>
          <a:endParaRPr lang="en-US" sz="1700" dirty="0">
            <a:latin typeface="Calibri" pitchFamily="34" charset="0"/>
          </a:endParaRPr>
        </a:p>
      </dgm:t>
    </dgm:pt>
    <dgm:pt modelId="{8D421167-463C-44DE-A5A8-8ABA8CA3285A}" type="parTrans" cxnId="{50F76FAC-9857-4947-86CF-85131419140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94925B1-4F9A-43AC-A3FD-33AFAD4404A2}" type="sibTrans" cxnId="{50F76FAC-9857-4947-86CF-851314191407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C67068C-2683-CD4D-86D6-636D04FEBE6D}">
      <dgm:prSet custT="1"/>
      <dgm:spPr>
        <a:solidFill>
          <a:srgbClr val="FF6BB9"/>
        </a:solidFill>
      </dgm:spPr>
      <dgm:t>
        <a:bodyPr/>
        <a:lstStyle/>
        <a:p>
          <a:r>
            <a:rPr lang="en-US" sz="1900" dirty="0" smtClean="0"/>
            <a:t>Scattering Amplitudes</a:t>
          </a:r>
          <a:endParaRPr lang="en-US" sz="1900" dirty="0"/>
        </a:p>
      </dgm:t>
    </dgm:pt>
    <dgm:pt modelId="{3C416DD7-FE6E-2945-B5E1-593D5F35705D}" type="parTrans" cxnId="{D0B4137C-D733-A346-BA75-DD0044AB5A8D}">
      <dgm:prSet/>
      <dgm:spPr>
        <a:solidFill>
          <a:srgbClr val="FF6BB9"/>
        </a:solidFill>
      </dgm:spPr>
      <dgm:t>
        <a:bodyPr/>
        <a:lstStyle/>
        <a:p>
          <a:endParaRPr lang="en-US"/>
        </a:p>
      </dgm:t>
    </dgm:pt>
    <dgm:pt modelId="{CCA6F465-A6BB-9B43-B0E2-C50BDFEAE4C8}" type="sibTrans" cxnId="{D0B4137C-D733-A346-BA75-DD0044AB5A8D}">
      <dgm:prSet/>
      <dgm:spPr/>
      <dgm:t>
        <a:bodyPr/>
        <a:lstStyle/>
        <a:p>
          <a:endParaRPr lang="en-US"/>
        </a:p>
      </dgm:t>
    </dgm:pt>
    <dgm:pt modelId="{78691B30-A9ED-4FBA-A9A3-A31E5219E9BE}" type="pres">
      <dgm:prSet presAssocID="{CD049891-FD60-44B5-9E05-6678D6BD6B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AEE048-C810-4344-9D6A-ABA611E87D23}" type="pres">
      <dgm:prSet presAssocID="{A175BC78-D6C6-450A-A49A-58159B4867A9}" presName="centerShape" presStyleLbl="node0" presStyleIdx="0" presStyleCnt="1" custScaleX="177966" custLinFactNeighborY="-2220"/>
      <dgm:spPr/>
      <dgm:t>
        <a:bodyPr/>
        <a:lstStyle/>
        <a:p>
          <a:endParaRPr lang="en-US"/>
        </a:p>
      </dgm:t>
    </dgm:pt>
    <dgm:pt modelId="{46EC40AA-CF5D-4B87-8B6B-29ECE5F9080D}" type="pres">
      <dgm:prSet presAssocID="{E1C176DB-66C8-4E86-9D10-E6D39918A6D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CE28082-9AA0-427C-824C-861A668BB514}" type="pres">
      <dgm:prSet presAssocID="{E1C176DB-66C8-4E86-9D10-E6D39918A6D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DBB596D-9609-429F-8359-431A95D94E16}" type="pres">
      <dgm:prSet presAssocID="{2C971524-9696-46E2-B736-011863F29AA0}" presName="node" presStyleLbl="node1" presStyleIdx="0" presStyleCnt="6" custScaleX="160533" custRadScaleRad="100137" custRadScaleInc="-3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1585B6-A536-4340-BB88-5B3FA0ABC1BD}" type="pres">
      <dgm:prSet presAssocID="{12C6F387-D1D8-4D9E-91E6-51D519C1E0C0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57891DA-62DA-46F1-9A9C-7CC8B59F1EEC}" type="pres">
      <dgm:prSet presAssocID="{12C6F387-D1D8-4D9E-91E6-51D519C1E0C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E72BA5F-3A80-4A3E-9B39-56413FFDAF6A}" type="pres">
      <dgm:prSet presAssocID="{76CC8113-5AD5-4081-A97C-59D6CF873FBA}" presName="node" presStyleLbl="node1" presStyleIdx="1" presStyleCnt="6" custScaleX="160533" custRadScaleRad="136812" custRadScaleInc="9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1896D-4FA9-4DB4-82EA-E40A591989D7}" type="pres">
      <dgm:prSet presAssocID="{15E1EA47-0F41-4824-898F-13B82E2A9EC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1D0C73C6-182D-4BD6-AF5C-4BA1FDA68ECF}" type="pres">
      <dgm:prSet presAssocID="{15E1EA47-0F41-4824-898F-13B82E2A9EC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21080ED-E2FD-4FD5-87F8-DC8CF9D089F2}" type="pres">
      <dgm:prSet presAssocID="{1E403010-B51E-4C49-805B-47E1E1DD0408}" presName="node" presStyleLbl="node1" presStyleIdx="2" presStyleCnt="6" custScaleX="165611" custScaleY="102187" custRadScaleRad="139152" custRadScaleInc="-4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301B7B-9F01-4DD1-BEE4-98C2BF2C689F}" type="pres">
      <dgm:prSet presAssocID="{E4B8CF11-9814-42F3-9777-A3C32329E367}" presName="parTrans" presStyleLbl="sibTrans2D1" presStyleIdx="3" presStyleCnt="6"/>
      <dgm:spPr/>
      <dgm:t>
        <a:bodyPr/>
        <a:lstStyle/>
        <a:p>
          <a:endParaRPr lang="en-US"/>
        </a:p>
      </dgm:t>
    </dgm:pt>
    <dgm:pt modelId="{B30CE6E5-E980-4569-98C0-C3D500B7ECDD}" type="pres">
      <dgm:prSet presAssocID="{E4B8CF11-9814-42F3-9777-A3C32329E36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B19B3D7-9519-4081-97D1-C42A68DDDAAA}" type="pres">
      <dgm:prSet presAssocID="{BBA28156-8B31-417E-AA10-AC71B8D0178E}" presName="node" presStyleLbl="node1" presStyleIdx="3" presStyleCnt="6" custScaleX="200931" custRadScaleRad="90912" custRadScaleInc="-8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F0849-3B49-48EA-93C8-6112A776B779}" type="pres">
      <dgm:prSet presAssocID="{8D421167-463C-44DE-A5A8-8ABA8CA3285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8D705C3-CA73-40CC-B24C-AE492B63BCD0}" type="pres">
      <dgm:prSet presAssocID="{8D421167-463C-44DE-A5A8-8ABA8CA3285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E784ADB-0337-46F3-8E8D-6A713D711F59}" type="pres">
      <dgm:prSet presAssocID="{D123F888-4B4C-46C5-9E47-35443639BA64}" presName="node" presStyleLbl="node1" presStyleIdx="4" presStyleCnt="6" custScaleX="182342" custRadScaleRad="144041" custRadScaleInc="4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34A06-079D-C74B-92AE-D16E706A6B8D}" type="pres">
      <dgm:prSet presAssocID="{3C416DD7-FE6E-2945-B5E1-593D5F35705D}" presName="parTrans" presStyleLbl="sibTrans2D1" presStyleIdx="5" presStyleCnt="6"/>
      <dgm:spPr/>
      <dgm:t>
        <a:bodyPr/>
        <a:lstStyle/>
        <a:p>
          <a:endParaRPr lang="en-US"/>
        </a:p>
      </dgm:t>
    </dgm:pt>
    <dgm:pt modelId="{21AF70B0-2348-7F4F-9B05-A714494BFC99}" type="pres">
      <dgm:prSet presAssocID="{3C416DD7-FE6E-2945-B5E1-593D5F35705D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774478DE-254E-D748-A716-9AB30D37AA92}" type="pres">
      <dgm:prSet presAssocID="{4C67068C-2683-CD4D-86D6-636D04FEBE6D}" presName="node" presStyleLbl="node1" presStyleIdx="5" presStyleCnt="6" custScaleX="191191" custRadScaleRad="143420" custRadScaleInc="-17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EFDC4-9532-43F2-ACBE-52942B25642E}" type="presOf" srcId="{CD049891-FD60-44B5-9E05-6678D6BD6B88}" destId="{78691B30-A9ED-4FBA-A9A3-A31E5219E9BE}" srcOrd="0" destOrd="0" presId="urn:microsoft.com/office/officeart/2005/8/layout/radial5"/>
    <dgm:cxn modelId="{640D05FA-1D87-4A27-953A-E608707A857A}" type="presOf" srcId="{8D421167-463C-44DE-A5A8-8ABA8CA3285A}" destId="{18D705C3-CA73-40CC-B24C-AE492B63BCD0}" srcOrd="1" destOrd="0" presId="urn:microsoft.com/office/officeart/2005/8/layout/radial5"/>
    <dgm:cxn modelId="{67ECD7AE-EAD2-42ED-AAF9-5E4EB8F0CE39}" type="presOf" srcId="{8D421167-463C-44DE-A5A8-8ABA8CA3285A}" destId="{287F0849-3B49-48EA-93C8-6112A776B779}" srcOrd="0" destOrd="0" presId="urn:microsoft.com/office/officeart/2005/8/layout/radial5"/>
    <dgm:cxn modelId="{9D6F8CA1-3FE8-4E77-8FAA-AB89E2A1778B}" type="presOf" srcId="{E1C176DB-66C8-4E86-9D10-E6D39918A6D4}" destId="{BCE28082-9AA0-427C-824C-861A668BB514}" srcOrd="1" destOrd="0" presId="urn:microsoft.com/office/officeart/2005/8/layout/radial5"/>
    <dgm:cxn modelId="{69441688-5733-4A74-98D3-B46080BC4AEF}" srcId="{A175BC78-D6C6-450A-A49A-58159B4867A9}" destId="{BBA28156-8B31-417E-AA10-AC71B8D0178E}" srcOrd="3" destOrd="0" parTransId="{E4B8CF11-9814-42F3-9777-A3C32329E367}" sibTransId="{27765553-8CE5-4842-95E5-8C08FA697628}"/>
    <dgm:cxn modelId="{AB7A75E1-63DA-4249-B793-3D767A2ED70C}" type="presOf" srcId="{E1C176DB-66C8-4E86-9D10-E6D39918A6D4}" destId="{46EC40AA-CF5D-4B87-8B6B-29ECE5F9080D}" srcOrd="0" destOrd="0" presId="urn:microsoft.com/office/officeart/2005/8/layout/radial5"/>
    <dgm:cxn modelId="{98262B0B-082C-4A6B-9D31-89D709879F76}" type="presOf" srcId="{E4B8CF11-9814-42F3-9777-A3C32329E367}" destId="{B30CE6E5-E980-4569-98C0-C3D500B7ECDD}" srcOrd="1" destOrd="0" presId="urn:microsoft.com/office/officeart/2005/8/layout/radial5"/>
    <dgm:cxn modelId="{174C14AC-56BA-4A6D-8F3A-6C6489618215}" type="presOf" srcId="{BBA28156-8B31-417E-AA10-AC71B8D0178E}" destId="{EB19B3D7-9519-4081-97D1-C42A68DDDAAA}" srcOrd="0" destOrd="0" presId="urn:microsoft.com/office/officeart/2005/8/layout/radial5"/>
    <dgm:cxn modelId="{79B7ABB5-8AA4-4ED3-9C81-33B39CDDAB45}" type="presOf" srcId="{12C6F387-D1D8-4D9E-91E6-51D519C1E0C0}" destId="{457891DA-62DA-46F1-9A9C-7CC8B59F1EEC}" srcOrd="1" destOrd="0" presId="urn:microsoft.com/office/officeart/2005/8/layout/radial5"/>
    <dgm:cxn modelId="{3C5EC370-94BF-4C87-9475-62DBE8654E83}" type="presOf" srcId="{E4B8CF11-9814-42F3-9777-A3C32329E367}" destId="{6B301B7B-9F01-4DD1-BEE4-98C2BF2C689F}" srcOrd="0" destOrd="0" presId="urn:microsoft.com/office/officeart/2005/8/layout/radial5"/>
    <dgm:cxn modelId="{DEC23920-8AD4-4A56-964C-0E0BE08303D2}" type="presOf" srcId="{12C6F387-D1D8-4D9E-91E6-51D519C1E0C0}" destId="{881585B6-A536-4340-BB88-5B3FA0ABC1BD}" srcOrd="0" destOrd="0" presId="urn:microsoft.com/office/officeart/2005/8/layout/radial5"/>
    <dgm:cxn modelId="{4C68D2A0-29FD-224D-82EA-8DB1AA532B2E}" type="presOf" srcId="{3C416DD7-FE6E-2945-B5E1-593D5F35705D}" destId="{CFB34A06-079D-C74B-92AE-D16E706A6B8D}" srcOrd="0" destOrd="0" presId="urn:microsoft.com/office/officeart/2005/8/layout/radial5"/>
    <dgm:cxn modelId="{E861795B-DBAE-4FB4-9C89-E6F28EE3C245}" type="presOf" srcId="{2C971524-9696-46E2-B736-011863F29AA0}" destId="{7DBB596D-9609-429F-8359-431A95D94E16}" srcOrd="0" destOrd="0" presId="urn:microsoft.com/office/officeart/2005/8/layout/radial5"/>
    <dgm:cxn modelId="{50F76FAC-9857-4947-86CF-851314191407}" srcId="{A175BC78-D6C6-450A-A49A-58159B4867A9}" destId="{D123F888-4B4C-46C5-9E47-35443639BA64}" srcOrd="4" destOrd="0" parTransId="{8D421167-463C-44DE-A5A8-8ABA8CA3285A}" sibTransId="{994925B1-4F9A-43AC-A3FD-33AFAD4404A2}"/>
    <dgm:cxn modelId="{FC1E12D2-1149-8E47-A288-9B2F125087C5}" type="presOf" srcId="{4C67068C-2683-CD4D-86D6-636D04FEBE6D}" destId="{774478DE-254E-D748-A716-9AB30D37AA92}" srcOrd="0" destOrd="0" presId="urn:microsoft.com/office/officeart/2005/8/layout/radial5"/>
    <dgm:cxn modelId="{95CCFC53-3597-4A94-B678-F46D4A73A606}" type="presOf" srcId="{1E403010-B51E-4C49-805B-47E1E1DD0408}" destId="{521080ED-E2FD-4FD5-87F8-DC8CF9D089F2}" srcOrd="0" destOrd="0" presId="urn:microsoft.com/office/officeart/2005/8/layout/radial5"/>
    <dgm:cxn modelId="{FADB5896-7D2A-420B-AD43-DA70D4299AC2}" type="presOf" srcId="{15E1EA47-0F41-4824-898F-13B82E2A9ECC}" destId="{E211896D-4FA9-4DB4-82EA-E40A591989D7}" srcOrd="0" destOrd="0" presId="urn:microsoft.com/office/officeart/2005/8/layout/radial5"/>
    <dgm:cxn modelId="{1B0232F7-F29A-443F-BD59-00FC5318391A}" type="presOf" srcId="{76CC8113-5AD5-4081-A97C-59D6CF873FBA}" destId="{8E72BA5F-3A80-4A3E-9B39-56413FFDAF6A}" srcOrd="0" destOrd="0" presId="urn:microsoft.com/office/officeart/2005/8/layout/radial5"/>
    <dgm:cxn modelId="{B62F4CDB-83D6-4770-B3DB-8B75066B5F47}" srcId="{A175BC78-D6C6-450A-A49A-58159B4867A9}" destId="{2C971524-9696-46E2-B736-011863F29AA0}" srcOrd="0" destOrd="0" parTransId="{E1C176DB-66C8-4E86-9D10-E6D39918A6D4}" sibTransId="{C406CEF6-728A-4564-9BAF-6EB1BCA715FD}"/>
    <dgm:cxn modelId="{D574AEBE-9193-4F20-916A-2B18D98F7B3B}" type="presOf" srcId="{D123F888-4B4C-46C5-9E47-35443639BA64}" destId="{5E784ADB-0337-46F3-8E8D-6A713D711F59}" srcOrd="0" destOrd="0" presId="urn:microsoft.com/office/officeart/2005/8/layout/radial5"/>
    <dgm:cxn modelId="{92AF71D1-9858-48FE-86DC-3A9DA38B1E29}" srcId="{A175BC78-D6C6-450A-A49A-58159B4867A9}" destId="{1E403010-B51E-4C49-805B-47E1E1DD0408}" srcOrd="2" destOrd="0" parTransId="{15E1EA47-0F41-4824-898F-13B82E2A9ECC}" sibTransId="{FAF6F999-2E6B-4650-BA7E-41131432DDCB}"/>
    <dgm:cxn modelId="{06F4B247-0131-4B77-A7B6-363FA1E5A3F3}" type="presOf" srcId="{A175BC78-D6C6-450A-A49A-58159B4867A9}" destId="{32AEE048-C810-4344-9D6A-ABA611E87D23}" srcOrd="0" destOrd="0" presId="urn:microsoft.com/office/officeart/2005/8/layout/radial5"/>
    <dgm:cxn modelId="{73150009-E71B-46D7-955B-9D3D8BF3FCE4}" type="presOf" srcId="{15E1EA47-0F41-4824-898F-13B82E2A9ECC}" destId="{1D0C73C6-182D-4BD6-AF5C-4BA1FDA68ECF}" srcOrd="1" destOrd="0" presId="urn:microsoft.com/office/officeart/2005/8/layout/radial5"/>
    <dgm:cxn modelId="{D0B4137C-D733-A346-BA75-DD0044AB5A8D}" srcId="{A175BC78-D6C6-450A-A49A-58159B4867A9}" destId="{4C67068C-2683-CD4D-86D6-636D04FEBE6D}" srcOrd="5" destOrd="0" parTransId="{3C416DD7-FE6E-2945-B5E1-593D5F35705D}" sibTransId="{CCA6F465-A6BB-9B43-B0E2-C50BDFEAE4C8}"/>
    <dgm:cxn modelId="{300FCFF0-C79B-48C4-B027-CC04B499A6B7}" srcId="{A175BC78-D6C6-450A-A49A-58159B4867A9}" destId="{76CC8113-5AD5-4081-A97C-59D6CF873FBA}" srcOrd="1" destOrd="0" parTransId="{12C6F387-D1D8-4D9E-91E6-51D519C1E0C0}" sibTransId="{747570B2-8FF5-4C88-A64B-1852B7213603}"/>
    <dgm:cxn modelId="{3A7CB81A-11BE-46AB-A0BA-900F65A14094}" srcId="{CD049891-FD60-44B5-9E05-6678D6BD6B88}" destId="{A175BC78-D6C6-450A-A49A-58159B4867A9}" srcOrd="0" destOrd="0" parTransId="{0E09B7D0-5559-464C-AE61-4B376438350A}" sibTransId="{AA9EA0BF-E944-4124-BE13-EBD323BDE235}"/>
    <dgm:cxn modelId="{1F3B6FAC-0B7C-534A-A8CA-1C000233A540}" type="presOf" srcId="{3C416DD7-FE6E-2945-B5E1-593D5F35705D}" destId="{21AF70B0-2348-7F4F-9B05-A714494BFC99}" srcOrd="1" destOrd="0" presId="urn:microsoft.com/office/officeart/2005/8/layout/radial5"/>
    <dgm:cxn modelId="{89AACC87-6688-469E-9DF4-2D2DD0553861}" type="presParOf" srcId="{78691B30-A9ED-4FBA-A9A3-A31E5219E9BE}" destId="{32AEE048-C810-4344-9D6A-ABA611E87D23}" srcOrd="0" destOrd="0" presId="urn:microsoft.com/office/officeart/2005/8/layout/radial5"/>
    <dgm:cxn modelId="{570A194C-AC5C-470D-A32E-767DCBDBE692}" type="presParOf" srcId="{78691B30-A9ED-4FBA-A9A3-A31E5219E9BE}" destId="{46EC40AA-CF5D-4B87-8B6B-29ECE5F9080D}" srcOrd="1" destOrd="0" presId="urn:microsoft.com/office/officeart/2005/8/layout/radial5"/>
    <dgm:cxn modelId="{C0B595C9-D003-417C-BD42-EB5BDBA515D1}" type="presParOf" srcId="{46EC40AA-CF5D-4B87-8B6B-29ECE5F9080D}" destId="{BCE28082-9AA0-427C-824C-861A668BB514}" srcOrd="0" destOrd="0" presId="urn:microsoft.com/office/officeart/2005/8/layout/radial5"/>
    <dgm:cxn modelId="{CC5DB345-4DC9-4F45-8F31-23C529E79255}" type="presParOf" srcId="{78691B30-A9ED-4FBA-A9A3-A31E5219E9BE}" destId="{7DBB596D-9609-429F-8359-431A95D94E16}" srcOrd="2" destOrd="0" presId="urn:microsoft.com/office/officeart/2005/8/layout/radial5"/>
    <dgm:cxn modelId="{F7DA3C72-35B6-4356-96D2-C2D8FDE6D001}" type="presParOf" srcId="{78691B30-A9ED-4FBA-A9A3-A31E5219E9BE}" destId="{881585B6-A536-4340-BB88-5B3FA0ABC1BD}" srcOrd="3" destOrd="0" presId="urn:microsoft.com/office/officeart/2005/8/layout/radial5"/>
    <dgm:cxn modelId="{57355948-BA5D-4618-977C-635727AE27A1}" type="presParOf" srcId="{881585B6-A536-4340-BB88-5B3FA0ABC1BD}" destId="{457891DA-62DA-46F1-9A9C-7CC8B59F1EEC}" srcOrd="0" destOrd="0" presId="urn:microsoft.com/office/officeart/2005/8/layout/radial5"/>
    <dgm:cxn modelId="{DA7C67D8-7C97-4791-91C7-3C7E0DBD2B0E}" type="presParOf" srcId="{78691B30-A9ED-4FBA-A9A3-A31E5219E9BE}" destId="{8E72BA5F-3A80-4A3E-9B39-56413FFDAF6A}" srcOrd="4" destOrd="0" presId="urn:microsoft.com/office/officeart/2005/8/layout/radial5"/>
    <dgm:cxn modelId="{9A31E76B-5167-4274-B97D-EA5EA8FAA29C}" type="presParOf" srcId="{78691B30-A9ED-4FBA-A9A3-A31E5219E9BE}" destId="{E211896D-4FA9-4DB4-82EA-E40A591989D7}" srcOrd="5" destOrd="0" presId="urn:microsoft.com/office/officeart/2005/8/layout/radial5"/>
    <dgm:cxn modelId="{4BFE852C-9E0E-4AF8-8784-34D0B7C7AC8D}" type="presParOf" srcId="{E211896D-4FA9-4DB4-82EA-E40A591989D7}" destId="{1D0C73C6-182D-4BD6-AF5C-4BA1FDA68ECF}" srcOrd="0" destOrd="0" presId="urn:microsoft.com/office/officeart/2005/8/layout/radial5"/>
    <dgm:cxn modelId="{BD2B8012-5BAF-4503-85E8-05B3F296B309}" type="presParOf" srcId="{78691B30-A9ED-4FBA-A9A3-A31E5219E9BE}" destId="{521080ED-E2FD-4FD5-87F8-DC8CF9D089F2}" srcOrd="6" destOrd="0" presId="urn:microsoft.com/office/officeart/2005/8/layout/radial5"/>
    <dgm:cxn modelId="{9072B9B3-7C1F-46DF-92BA-583EAB14A18A}" type="presParOf" srcId="{78691B30-A9ED-4FBA-A9A3-A31E5219E9BE}" destId="{6B301B7B-9F01-4DD1-BEE4-98C2BF2C689F}" srcOrd="7" destOrd="0" presId="urn:microsoft.com/office/officeart/2005/8/layout/radial5"/>
    <dgm:cxn modelId="{6AB6D07F-0DFF-47DB-869D-DE2D053D55C2}" type="presParOf" srcId="{6B301B7B-9F01-4DD1-BEE4-98C2BF2C689F}" destId="{B30CE6E5-E980-4569-98C0-C3D500B7ECDD}" srcOrd="0" destOrd="0" presId="urn:microsoft.com/office/officeart/2005/8/layout/radial5"/>
    <dgm:cxn modelId="{6EB1791E-E9D1-449A-9138-69B3BFC41DC5}" type="presParOf" srcId="{78691B30-A9ED-4FBA-A9A3-A31E5219E9BE}" destId="{EB19B3D7-9519-4081-97D1-C42A68DDDAAA}" srcOrd="8" destOrd="0" presId="urn:microsoft.com/office/officeart/2005/8/layout/radial5"/>
    <dgm:cxn modelId="{AFDC9219-77F2-49DE-8485-D31F8CD43C70}" type="presParOf" srcId="{78691B30-A9ED-4FBA-A9A3-A31E5219E9BE}" destId="{287F0849-3B49-48EA-93C8-6112A776B779}" srcOrd="9" destOrd="0" presId="urn:microsoft.com/office/officeart/2005/8/layout/radial5"/>
    <dgm:cxn modelId="{1314DA0C-0356-45F7-8EC6-952F3D0BAFCC}" type="presParOf" srcId="{287F0849-3B49-48EA-93C8-6112A776B779}" destId="{18D705C3-CA73-40CC-B24C-AE492B63BCD0}" srcOrd="0" destOrd="0" presId="urn:microsoft.com/office/officeart/2005/8/layout/radial5"/>
    <dgm:cxn modelId="{AF8DDF7A-FF73-4E79-BDFA-1D54C62F98B4}" type="presParOf" srcId="{78691B30-A9ED-4FBA-A9A3-A31E5219E9BE}" destId="{5E784ADB-0337-46F3-8E8D-6A713D711F59}" srcOrd="10" destOrd="0" presId="urn:microsoft.com/office/officeart/2005/8/layout/radial5"/>
    <dgm:cxn modelId="{EE498227-E53E-9948-8FB6-EE0933CE9651}" type="presParOf" srcId="{78691B30-A9ED-4FBA-A9A3-A31E5219E9BE}" destId="{CFB34A06-079D-C74B-92AE-D16E706A6B8D}" srcOrd="11" destOrd="0" presId="urn:microsoft.com/office/officeart/2005/8/layout/radial5"/>
    <dgm:cxn modelId="{FF1E50EF-9FBF-CC40-989A-A5D3BC022E34}" type="presParOf" srcId="{CFB34A06-079D-C74B-92AE-D16E706A6B8D}" destId="{21AF70B0-2348-7F4F-9B05-A714494BFC99}" srcOrd="0" destOrd="0" presId="urn:microsoft.com/office/officeart/2005/8/layout/radial5"/>
    <dgm:cxn modelId="{72E4A871-A650-5D4C-BEBA-FEF2C59926EA}" type="presParOf" srcId="{78691B30-A9ED-4FBA-A9A3-A31E5219E9BE}" destId="{774478DE-254E-D748-A716-9AB30D37AA9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E048-C810-4344-9D6A-ABA611E87D23}">
      <dsp:nvSpPr>
        <dsp:cNvPr id="0" name=""/>
        <dsp:cNvSpPr/>
      </dsp:nvSpPr>
      <dsp:spPr>
        <a:xfrm>
          <a:off x="2428606" y="1431245"/>
          <a:ext cx="1901948" cy="1068714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itchFamily="34" charset="0"/>
            </a:rPr>
            <a:t>Bipartite Graphs</a:t>
          </a:r>
          <a:endParaRPr lang="en-US" sz="2400" kern="1200" dirty="0">
            <a:latin typeface="Calibri" pitchFamily="34" charset="0"/>
          </a:endParaRPr>
        </a:p>
      </dsp:txBody>
      <dsp:txXfrm>
        <a:off x="2707140" y="1587755"/>
        <a:ext cx="1344880" cy="755694"/>
      </dsp:txXfrm>
    </dsp:sp>
    <dsp:sp modelId="{46EC40AA-CF5D-4B87-8B6B-29ECE5F9080D}">
      <dsp:nvSpPr>
        <dsp:cNvPr id="0" name=""/>
        <dsp:cNvSpPr/>
      </dsp:nvSpPr>
      <dsp:spPr>
        <a:xfrm rot="16136055">
          <a:off x="3270372" y="1073924"/>
          <a:ext cx="192000" cy="363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Calibri" pitchFamily="34" charset="0"/>
          </a:endParaRPr>
        </a:p>
      </dsp:txBody>
      <dsp:txXfrm rot="10800000">
        <a:off x="3299708" y="1175391"/>
        <a:ext cx="134400" cy="218018"/>
      </dsp:txXfrm>
    </dsp:sp>
    <dsp:sp modelId="{7DBB596D-9609-429F-8359-431A95D94E16}">
      <dsp:nvSpPr>
        <dsp:cNvPr id="0" name=""/>
        <dsp:cNvSpPr/>
      </dsp:nvSpPr>
      <dsp:spPr>
        <a:xfrm>
          <a:off x="2495142" y="392"/>
          <a:ext cx="1715639" cy="1068714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alibri" pitchFamily="34" charset="0"/>
            </a:rPr>
            <a:t>Quivers</a:t>
          </a:r>
          <a:endParaRPr lang="en-US" sz="2500" kern="1200" dirty="0">
            <a:latin typeface="Calibri" pitchFamily="34" charset="0"/>
          </a:endParaRPr>
        </a:p>
      </dsp:txBody>
      <dsp:txXfrm>
        <a:off x="2746392" y="156902"/>
        <a:ext cx="1213139" cy="755694"/>
      </dsp:txXfrm>
    </dsp:sp>
    <dsp:sp modelId="{881585B6-A536-4340-BB88-5B3FA0ABC1BD}">
      <dsp:nvSpPr>
        <dsp:cNvPr id="0" name=""/>
        <dsp:cNvSpPr/>
      </dsp:nvSpPr>
      <dsp:spPr>
        <a:xfrm rot="20072047">
          <a:off x="4184248" y="1342878"/>
          <a:ext cx="242831" cy="363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Calibri" pitchFamily="34" charset="0"/>
          </a:endParaRPr>
        </a:p>
      </dsp:txBody>
      <dsp:txXfrm>
        <a:off x="4187787" y="1431212"/>
        <a:ext cx="169982" cy="218018"/>
      </dsp:txXfrm>
    </dsp:sp>
    <dsp:sp modelId="{8E72BA5F-3A80-4A3E-9B39-56413FFDAF6A}">
      <dsp:nvSpPr>
        <dsp:cNvPr id="0" name=""/>
        <dsp:cNvSpPr/>
      </dsp:nvSpPr>
      <dsp:spPr>
        <a:xfrm>
          <a:off x="4342350" y="564198"/>
          <a:ext cx="1715639" cy="1068714"/>
        </a:xfrm>
        <a:prstGeom prst="ellipse">
          <a:avLst/>
        </a:prstGeom>
        <a:gradFill rotWithShape="0">
          <a:gsLst>
            <a:gs pos="0">
              <a:schemeClr val="accent2">
                <a:hueOff val="-2880000"/>
                <a:satOff val="-10001"/>
                <a:lumOff val="12000"/>
                <a:alphaOff val="0"/>
                <a:shade val="51000"/>
                <a:satMod val="130000"/>
              </a:schemeClr>
            </a:gs>
            <a:gs pos="80000">
              <a:schemeClr val="accent2">
                <a:hueOff val="-2880000"/>
                <a:satOff val="-10001"/>
                <a:lumOff val="12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2880000"/>
                <a:satOff val="-10001"/>
                <a:lumOff val="12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Calibri" pitchFamily="34" charset="0"/>
            </a:rPr>
            <a:t>Calabi-Yau’s</a:t>
          </a:r>
          <a:endParaRPr lang="en-US" sz="2200" kern="1200" dirty="0">
            <a:latin typeface="Calibri" pitchFamily="34" charset="0"/>
          </a:endParaRPr>
        </a:p>
      </dsp:txBody>
      <dsp:txXfrm>
        <a:off x="4593600" y="720708"/>
        <a:ext cx="1213139" cy="755694"/>
      </dsp:txXfrm>
    </dsp:sp>
    <dsp:sp modelId="{E211896D-4FA9-4DB4-82EA-E40A591989D7}">
      <dsp:nvSpPr>
        <dsp:cNvPr id="0" name=""/>
        <dsp:cNvSpPr/>
      </dsp:nvSpPr>
      <dsp:spPr>
        <a:xfrm rot="1164126">
          <a:off x="4268673" y="2137461"/>
          <a:ext cx="229445" cy="363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Calibri" pitchFamily="34" charset="0"/>
          </a:endParaRPr>
        </a:p>
      </dsp:txBody>
      <dsp:txXfrm>
        <a:off x="4270627" y="2198700"/>
        <a:ext cx="160612" cy="218018"/>
      </dsp:txXfrm>
    </dsp:sp>
    <dsp:sp modelId="{521080ED-E2FD-4FD5-87F8-DC8CF9D089F2}">
      <dsp:nvSpPr>
        <dsp:cNvPr id="0" name=""/>
        <dsp:cNvSpPr/>
      </dsp:nvSpPr>
      <dsp:spPr>
        <a:xfrm>
          <a:off x="4477298" y="2117849"/>
          <a:ext cx="1769908" cy="1092087"/>
        </a:xfrm>
        <a:prstGeom prst="ellipse">
          <a:avLst/>
        </a:prstGeom>
        <a:gradFill rotWithShape="0">
          <a:gsLst>
            <a:gs pos="0">
              <a:schemeClr val="accent2">
                <a:hueOff val="-5760000"/>
                <a:satOff val="-20001"/>
                <a:lumOff val="24000"/>
                <a:alphaOff val="0"/>
                <a:shade val="51000"/>
                <a:satMod val="130000"/>
              </a:schemeClr>
            </a:gs>
            <a:gs pos="80000">
              <a:schemeClr val="accent2">
                <a:hueOff val="-5760000"/>
                <a:satOff val="-20001"/>
                <a:lumOff val="24000"/>
                <a:alphaOff val="0"/>
                <a:shade val="93000"/>
                <a:satMod val="130000"/>
              </a:schemeClr>
            </a:gs>
            <a:gs pos="100000">
              <a:schemeClr val="accent2">
                <a:hueOff val="-5760000"/>
                <a:satOff val="-20001"/>
                <a:lumOff val="2400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libri" pitchFamily="34" charset="0"/>
            </a:rPr>
            <a:t>D-branes</a:t>
          </a:r>
          <a:endParaRPr lang="en-US" sz="2300" kern="1200" dirty="0">
            <a:latin typeface="Calibri" pitchFamily="34" charset="0"/>
          </a:endParaRPr>
        </a:p>
      </dsp:txBody>
      <dsp:txXfrm>
        <a:off x="4736495" y="2277781"/>
        <a:ext cx="1251514" cy="772223"/>
      </dsp:txXfrm>
    </dsp:sp>
    <dsp:sp modelId="{6B301B7B-9F01-4DD1-BEE4-98C2BF2C689F}">
      <dsp:nvSpPr>
        <dsp:cNvPr id="0" name=""/>
        <dsp:cNvSpPr/>
      </dsp:nvSpPr>
      <dsp:spPr>
        <a:xfrm rot="5257126">
          <a:off x="3314508" y="2490881"/>
          <a:ext cx="188940" cy="363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40000"/>
                <a:satOff val="-30002"/>
                <a:lumOff val="36001"/>
                <a:alphaOff val="0"/>
                <a:shade val="51000"/>
                <a:satMod val="130000"/>
              </a:schemeClr>
            </a:gs>
            <a:gs pos="80000">
              <a:schemeClr val="accent2">
                <a:hueOff val="-8640000"/>
                <a:satOff val="-30002"/>
                <a:lumOff val="36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8640000"/>
                <a:satOff val="-30002"/>
                <a:lumOff val="36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Calibri" pitchFamily="34" charset="0"/>
          </a:endParaRPr>
        </a:p>
      </dsp:txBody>
      <dsp:txXfrm>
        <a:off x="3341671" y="2535236"/>
        <a:ext cx="132258" cy="218018"/>
      </dsp:txXfrm>
    </dsp:sp>
    <dsp:sp modelId="{EB19B3D7-9519-4081-97D1-C42A68DDDAAA}">
      <dsp:nvSpPr>
        <dsp:cNvPr id="0" name=""/>
        <dsp:cNvSpPr/>
      </dsp:nvSpPr>
      <dsp:spPr>
        <a:xfrm>
          <a:off x="2365134" y="2855883"/>
          <a:ext cx="2147378" cy="106871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libri" pitchFamily="34" charset="0"/>
            </a:rPr>
            <a:t>Integrability</a:t>
          </a:r>
          <a:endParaRPr lang="en-US" sz="2200" kern="1200" dirty="0">
            <a:latin typeface="Calibri" pitchFamily="34" charset="0"/>
          </a:endParaRPr>
        </a:p>
      </dsp:txBody>
      <dsp:txXfrm>
        <a:off x="2679610" y="3012393"/>
        <a:ext cx="1518426" cy="755694"/>
      </dsp:txXfrm>
    </dsp:sp>
    <dsp:sp modelId="{287F0849-3B49-48EA-93C8-6112A776B779}">
      <dsp:nvSpPr>
        <dsp:cNvPr id="0" name=""/>
        <dsp:cNvSpPr/>
      </dsp:nvSpPr>
      <dsp:spPr>
        <a:xfrm rot="9654088">
          <a:off x="2247228" y="2135057"/>
          <a:ext cx="236491" cy="36336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1520000"/>
                <a:satOff val="-40002"/>
                <a:lumOff val="48001"/>
                <a:alphaOff val="0"/>
                <a:shade val="51000"/>
                <a:satMod val="130000"/>
              </a:schemeClr>
            </a:gs>
            <a:gs pos="80000">
              <a:schemeClr val="accent2">
                <a:hueOff val="-11520000"/>
                <a:satOff val="-40002"/>
                <a:lumOff val="48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11520000"/>
                <a:satOff val="-40002"/>
                <a:lumOff val="48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latin typeface="Calibri" pitchFamily="34" charset="0"/>
          </a:endParaRPr>
        </a:p>
      </dsp:txBody>
      <dsp:txXfrm rot="10800000">
        <a:off x="2316222" y="2196122"/>
        <a:ext cx="165544" cy="218018"/>
      </dsp:txXfrm>
    </dsp:sp>
    <dsp:sp modelId="{5E784ADB-0337-46F3-8E8D-6A713D711F59}">
      <dsp:nvSpPr>
        <dsp:cNvPr id="0" name=""/>
        <dsp:cNvSpPr/>
      </dsp:nvSpPr>
      <dsp:spPr>
        <a:xfrm>
          <a:off x="350078" y="2142844"/>
          <a:ext cx="1948715" cy="1068714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Calibri" pitchFamily="34" charset="0"/>
            </a:rPr>
            <a:t>Cluster Algebras, Grassmannian, etc</a:t>
          </a:r>
          <a:endParaRPr lang="en-US" sz="1700" kern="1200" dirty="0">
            <a:latin typeface="Calibri" pitchFamily="34" charset="0"/>
          </a:endParaRPr>
        </a:p>
      </dsp:txBody>
      <dsp:txXfrm>
        <a:off x="635461" y="2299354"/>
        <a:ext cx="1377949" cy="755694"/>
      </dsp:txXfrm>
    </dsp:sp>
    <dsp:sp modelId="{CFB34A06-079D-C74B-92AE-D16E706A6B8D}">
      <dsp:nvSpPr>
        <dsp:cNvPr id="0" name=""/>
        <dsp:cNvSpPr/>
      </dsp:nvSpPr>
      <dsp:spPr>
        <a:xfrm rot="12195471">
          <a:off x="2314159" y="1375707"/>
          <a:ext cx="231272" cy="363362"/>
        </a:xfrm>
        <a:prstGeom prst="rightArrow">
          <a:avLst>
            <a:gd name="adj1" fmla="val 60000"/>
            <a:gd name="adj2" fmla="val 50000"/>
          </a:avLst>
        </a:prstGeom>
        <a:solidFill>
          <a:srgbClr val="FF6B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380722" y="1462077"/>
        <a:ext cx="161890" cy="218018"/>
      </dsp:txXfrm>
    </dsp:sp>
    <dsp:sp modelId="{774478DE-254E-D748-A716-9AB30D37AA92}">
      <dsp:nvSpPr>
        <dsp:cNvPr id="0" name=""/>
        <dsp:cNvSpPr/>
      </dsp:nvSpPr>
      <dsp:spPr>
        <a:xfrm>
          <a:off x="412354" y="595040"/>
          <a:ext cx="2043285" cy="1068714"/>
        </a:xfrm>
        <a:prstGeom prst="ellipse">
          <a:avLst/>
        </a:prstGeom>
        <a:solidFill>
          <a:srgbClr val="FF6BB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Scattering Amplitudes</a:t>
          </a:r>
          <a:endParaRPr lang="en-US" sz="1900" kern="1200" dirty="0"/>
        </a:p>
      </dsp:txBody>
      <dsp:txXfrm>
        <a:off x="711586" y="751550"/>
        <a:ext cx="1444821" cy="75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E4C67-2502-495A-AC62-1E035A8A4EA8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24901-BD93-49B5-8EA7-BBE937E69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8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4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8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4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45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863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97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24901-BD93-49B5-8EA7-BBE937E690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1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90EB8-CDE4-47E0-BF7C-C8887B6FFC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6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9A10-F6AF-45B5-B2CC-595339A98E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BDCC-D0A6-4826-9357-1D28A22FB3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2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CC4E7-8577-452F-B55A-27FB5B293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1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24D5-BCAC-4084-9BE0-C69370640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4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5210-E379-4545-A652-5F124D2812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97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B59E-1A75-498D-969A-B2CF55DA40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14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2A9D2-8848-4569-9AC0-436FC77D4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F99A-3BF9-4654-84CA-CD76351B2D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8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F5AC-B139-4E1B-8895-FD5A88CDC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3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82C5A-0438-4185-AD11-659CC3B5D7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5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AF6C4-C81E-4F6A-B6D1-F4B120149A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0004-A25E-433B-AE2D-21D1336CFA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8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7091C-78A8-46DB-AC82-07E7F9238D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Sebastian Franco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BE460-2B29-4B1C-A1C6-3EADCF1C27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8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1143000" y="5105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CC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/>
              <a:t>Sebastian Franco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59CF5-980B-4D80-8E30-422EC7BABD5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250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4.emf"/><Relationship Id="rId10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270.pn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4.emf"/><Relationship Id="rId10" Type="http://schemas.openxmlformats.org/officeDocument/2006/relationships/image" Target="../media/image28.png"/><Relationship Id="rId11" Type="http://schemas.openxmlformats.org/officeDocument/2006/relationships/image" Target="../media/image280.png"/><Relationship Id="rId9" Type="http://schemas.openxmlformats.org/officeDocument/2006/relationships/image" Target="../media/image3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hyperlink" Target="javascript:edit(94314)" TargetMode="Externa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0" Type="http://schemas.openxmlformats.org/officeDocument/2006/relationships/image" Target="../media/image28.png"/><Relationship Id="rId11" Type="http://schemas.openxmlformats.org/officeDocument/2006/relationships/image" Target="../media/image280.png"/><Relationship Id="rId9" Type="http://schemas.openxmlformats.org/officeDocument/2006/relationships/image" Target="../media/image31.png"/><Relationship Id="rId12" Type="http://schemas.openxmlformats.org/officeDocument/2006/relationships/image" Target="../media/image30.png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4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10" Type="http://schemas.openxmlformats.org/officeDocument/2006/relationships/image" Target="../media/image28.png"/><Relationship Id="rId11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79237"/>
            <a:ext cx="9146272" cy="1759709"/>
            <a:chOff x="0" y="1784956"/>
            <a:chExt cx="9146272" cy="1759709"/>
          </a:xfrm>
        </p:grpSpPr>
        <p:sp>
          <p:nvSpPr>
            <p:cNvPr id="16" name="Rectangle 15"/>
            <p:cNvSpPr/>
            <p:nvPr/>
          </p:nvSpPr>
          <p:spPr>
            <a:xfrm>
              <a:off x="2272" y="1784956"/>
              <a:ext cx="9144000" cy="1759709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897039"/>
              <a:ext cx="9144000" cy="1527312"/>
            </a:xfrm>
            <a:prstGeom prst="rect">
              <a:avLst/>
            </a:prstGeom>
            <a:solidFill>
              <a:srgbClr val="0070C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0134" y="2143403"/>
              <a:ext cx="86437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itchFamily="34" charset="0"/>
                </a:rPr>
                <a:t>QFTs,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 Black" pitchFamily="34" charset="0"/>
                </a:rPr>
                <a:t>Integrable</a:t>
              </a:r>
              <a:r>
                <a:rPr lang="en-US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Systems and the Geometry of Scattering Amplitudes</a:t>
              </a:r>
              <a:endParaRPr lang="en-US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440028" y="3070566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Arial" charset="0"/>
              </a:rPr>
              <a:t>Sebastián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 Franco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60124" y="3368657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70C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0070C0"/>
                </a:solidFill>
                <a:latin typeface="Arial" charset="0"/>
              </a:rPr>
              <a:t>City College of the CUNY</a:t>
            </a:r>
            <a:endParaRPr lang="en-US" sz="19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3324368" y="3983798"/>
            <a:ext cx="2495265" cy="2776261"/>
            <a:chOff x="2814846" y="1466571"/>
            <a:chExt cx="3686082" cy="4101178"/>
          </a:xfrm>
        </p:grpSpPr>
        <p:grpSp>
          <p:nvGrpSpPr>
            <p:cNvPr id="277" name="Group 276"/>
            <p:cNvGrpSpPr/>
            <p:nvPr/>
          </p:nvGrpSpPr>
          <p:grpSpPr>
            <a:xfrm>
              <a:off x="4512358" y="2662452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4" name="Straight Connector 423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/>
            <p:cNvGrpSpPr/>
            <p:nvPr/>
          </p:nvGrpSpPr>
          <p:grpSpPr>
            <a:xfrm>
              <a:off x="5043487" y="3687753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2" name="Straight Connector 421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/>
            <p:cNvGrpSpPr/>
            <p:nvPr/>
          </p:nvGrpSpPr>
          <p:grpSpPr>
            <a:xfrm>
              <a:off x="3795210" y="4407864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0" name="Straight Connector 419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/>
            <p:cNvGrpSpPr/>
            <p:nvPr/>
          </p:nvGrpSpPr>
          <p:grpSpPr>
            <a:xfrm>
              <a:off x="5072466" y="2234342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18" name="Straight Connector 417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/>
            <p:cNvGrpSpPr/>
            <p:nvPr/>
          </p:nvGrpSpPr>
          <p:grpSpPr>
            <a:xfrm flipH="1">
              <a:off x="3797484" y="2243384"/>
              <a:ext cx="1719667" cy="2550927"/>
              <a:chOff x="3947610" y="2386742"/>
              <a:chExt cx="1719667" cy="2550927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grpSp>
            <p:nvGrpSpPr>
              <p:cNvPr id="406" name="Group 405"/>
              <p:cNvGrpSpPr/>
              <p:nvPr/>
            </p:nvGrpSpPr>
            <p:grpSpPr>
              <a:xfrm>
                <a:off x="3953866" y="3100329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7" name="Group 406"/>
              <p:cNvGrpSpPr/>
              <p:nvPr/>
            </p:nvGrpSpPr>
            <p:grpSpPr>
              <a:xfrm>
                <a:off x="5195887" y="3840153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8" name="Group 407"/>
              <p:cNvGrpSpPr/>
              <p:nvPr/>
            </p:nvGrpSpPr>
            <p:grpSpPr>
              <a:xfrm>
                <a:off x="3947610" y="4560264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2" name="Straight Connector 411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Group 408"/>
              <p:cNvGrpSpPr/>
              <p:nvPr/>
            </p:nvGrpSpPr>
            <p:grpSpPr>
              <a:xfrm>
                <a:off x="5224866" y="2386742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2" name="Group 281"/>
            <p:cNvGrpSpPr/>
            <p:nvPr/>
          </p:nvGrpSpPr>
          <p:grpSpPr>
            <a:xfrm>
              <a:off x="3801466" y="2947929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04" name="Straight Connector 403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/>
            <p:nvPr/>
          </p:nvGrpSpPr>
          <p:grpSpPr>
            <a:xfrm>
              <a:off x="4046561" y="2912091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89" name="Dodecagon 38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0" name="Group 38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98" name="Oval 39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92" name="Oval 39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4" name="Group 283"/>
            <p:cNvGrpSpPr/>
            <p:nvPr/>
          </p:nvGrpSpPr>
          <p:grpSpPr>
            <a:xfrm>
              <a:off x="2826222" y="2177378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74" name="Dodecagon 37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5" name="Group 37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5306750" y="2184770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59" name="Dodecagon 35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0" name="Group 35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1" name="Group 36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62" name="Oval 36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6" name="Group 285"/>
            <p:cNvGrpSpPr/>
            <p:nvPr/>
          </p:nvGrpSpPr>
          <p:grpSpPr>
            <a:xfrm>
              <a:off x="2814846" y="3633162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44" name="Dodecagon 34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53" name="Oval 35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47" name="Oval 34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7" name="Group 286"/>
            <p:cNvGrpSpPr/>
            <p:nvPr/>
          </p:nvGrpSpPr>
          <p:grpSpPr>
            <a:xfrm>
              <a:off x="5295374" y="3640554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29" name="Dodecagon 32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0" name="Group 32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Oval 33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8" name="Group 287"/>
            <p:cNvGrpSpPr/>
            <p:nvPr/>
          </p:nvGrpSpPr>
          <p:grpSpPr>
            <a:xfrm>
              <a:off x="4058573" y="1466571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14" name="Dodecagon 31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" name="Group 31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23" name="Oval 32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9" name="Group 288"/>
            <p:cNvGrpSpPr/>
            <p:nvPr/>
          </p:nvGrpSpPr>
          <p:grpSpPr>
            <a:xfrm>
              <a:off x="4042009" y="4374699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299" name="Dodecagon 29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08" name="Oval 30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02" name="Oval 30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0" name="Group 289"/>
            <p:cNvGrpSpPr/>
            <p:nvPr/>
          </p:nvGrpSpPr>
          <p:grpSpPr>
            <a:xfrm>
              <a:off x="3278870" y="3370428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7" name="Straight Connector 296"/>
              <p:cNvCxnSpPr>
                <a:stCxn id="353" idx="0"/>
                <a:endCxn id="378" idx="0"/>
              </p:cNvCxnSpPr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354" idx="0"/>
                <a:endCxn id="377" idx="0"/>
              </p:cNvCxnSpPr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>
              <a:off x="5756618" y="3380051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5" name="Straight Connector 294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/>
            <p:cNvGrpSpPr/>
            <p:nvPr/>
          </p:nvGrpSpPr>
          <p:grpSpPr>
            <a:xfrm>
              <a:off x="4501480" y="4112537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3" name="Straight Connector 292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/>
          <p:cNvSpPr txBox="1"/>
          <p:nvPr/>
        </p:nvSpPr>
        <p:spPr>
          <a:xfrm>
            <a:off x="2546822" y="2206965"/>
            <a:ext cx="405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LMS Invited Lectures 2015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389625" y="2531792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70C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latin typeface="Arial" charset="0"/>
              </a:rPr>
              <a:t>Durham University</a:t>
            </a:r>
            <a:endParaRPr lang="en-US" sz="19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45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200" grpId="0"/>
      <p:bldP spid="2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608836"/>
            <a:ext cx="818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QFT and Geometry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6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4806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Quivers from Geometry</a:t>
            </a:r>
          </a:p>
        </p:txBody>
      </p:sp>
      <p:sp>
        <p:nvSpPr>
          <p:cNvPr id="27" name="Rectangle 98"/>
          <p:cNvSpPr txBox="1">
            <a:spLocks noChangeArrowheads="1"/>
          </p:cNvSpPr>
          <p:nvPr/>
        </p:nvSpPr>
        <p:spPr>
          <a:xfrm>
            <a:off x="459472" y="577167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900" b="0" dirty="0" smtClean="0">
                <a:solidFill>
                  <a:srgbClr val="0078D2"/>
                </a:solidFill>
                <a:latin typeface="Times New Roman" pitchFamily="18" charset="0"/>
                <a:cs typeface="Times New Roman" pitchFamily="18" charset="0"/>
              </a:rPr>
              <a:t>quantum field theories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on D-brane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 probing Calabi-Yau singularities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 have the following structure:</a:t>
            </a:r>
            <a:endParaRPr kumimoji="0" lang="en-US" sz="19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5" name="Rectangle 98"/>
          <p:cNvSpPr txBox="1">
            <a:spLocks noChangeArrowheads="1"/>
          </p:cNvSpPr>
          <p:nvPr/>
        </p:nvSpPr>
        <p:spPr>
          <a:xfrm>
            <a:off x="457200" y="6365544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this talk, we will mainly focus on the case in which nodes are U(1) groups</a:t>
            </a:r>
            <a:endParaRPr kumimoji="0" lang="en-US" sz="19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Rectangle 98"/>
          <p:cNvSpPr txBox="1">
            <a:spLocks noChangeArrowheads="1"/>
          </p:cNvSpPr>
          <p:nvPr/>
        </p:nvSpPr>
        <p:spPr>
          <a:xfrm>
            <a:off x="1231704" y="1344304"/>
            <a:ext cx="210664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A quiver</a:t>
            </a:r>
            <a:endParaRPr kumimoji="0" lang="en-US" sz="20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3" name="Rectangle 98"/>
          <p:cNvSpPr txBox="1">
            <a:spLocks noChangeArrowheads="1"/>
          </p:cNvSpPr>
          <p:nvPr/>
        </p:nvSpPr>
        <p:spPr>
          <a:xfrm>
            <a:off x="5119048" y="1344304"/>
            <a:ext cx="2819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000" b="1" dirty="0" smtClean="0">
                <a:latin typeface="Calibri" pitchFamily="34" charset="0"/>
                <a:cs typeface="Times New Roman" pitchFamily="18" charset="0"/>
              </a:rPr>
              <a:t>With a superpotential</a:t>
            </a:r>
            <a:endParaRPr kumimoji="0" lang="en-US" sz="20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4" name="Rectangle 98"/>
          <p:cNvSpPr txBox="1">
            <a:spLocks noChangeArrowheads="1"/>
          </p:cNvSpPr>
          <p:nvPr/>
        </p:nvSpPr>
        <p:spPr>
          <a:xfrm>
            <a:off x="1256156" y="1820463"/>
            <a:ext cx="2106647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Oriented graph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Rectangle 98"/>
          <p:cNvSpPr txBox="1">
            <a:spLocks noChangeArrowheads="1"/>
          </p:cNvSpPr>
          <p:nvPr/>
        </p:nvSpPr>
        <p:spPr>
          <a:xfrm>
            <a:off x="5242544" y="2060816"/>
            <a:ext cx="2607065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Holomorphic function of closed, oriented loops (gauge invariance)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4" name="Group 15373"/>
          <p:cNvGrpSpPr/>
          <p:nvPr/>
        </p:nvGrpSpPr>
        <p:grpSpPr>
          <a:xfrm>
            <a:off x="445646" y="2226470"/>
            <a:ext cx="3734924" cy="2774883"/>
            <a:chOff x="882382" y="2101366"/>
            <a:chExt cx="3734924" cy="2774883"/>
          </a:xfrm>
        </p:grpSpPr>
        <p:grpSp>
          <p:nvGrpSpPr>
            <p:cNvPr id="15372" name="Group 15371"/>
            <p:cNvGrpSpPr/>
            <p:nvPr/>
          </p:nvGrpSpPr>
          <p:grpSpPr>
            <a:xfrm>
              <a:off x="1598590" y="2438400"/>
              <a:ext cx="2287610" cy="2014006"/>
              <a:chOff x="2589856" y="3861748"/>
              <a:chExt cx="2287610" cy="2014006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3055276" y="3861748"/>
                <a:ext cx="219501" cy="21950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4199583" y="3861748"/>
                <a:ext cx="219501" cy="21950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4657965" y="4759000"/>
                <a:ext cx="219501" cy="21950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589856" y="4759000"/>
                <a:ext cx="219501" cy="21950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3040257" y="5656253"/>
                <a:ext cx="219501" cy="21950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4199583" y="5656253"/>
                <a:ext cx="219501" cy="21950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3" name="Straight Arrow Connector 82"/>
              <p:cNvCxnSpPr>
                <a:stCxn id="4" idx="6"/>
                <a:endCxn id="78" idx="2"/>
              </p:cNvCxnSpPr>
              <p:nvPr/>
            </p:nvCxnSpPr>
            <p:spPr>
              <a:xfrm>
                <a:off x="3274777" y="3971499"/>
                <a:ext cx="92480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>
                <a:stCxn id="78" idx="5"/>
                <a:endCxn id="79" idx="0"/>
              </p:cNvCxnSpPr>
              <p:nvPr/>
            </p:nvCxnSpPr>
            <p:spPr>
              <a:xfrm>
                <a:off x="4386939" y="4049104"/>
                <a:ext cx="380777" cy="7098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79" idx="4"/>
                <a:endCxn id="82" idx="7"/>
              </p:cNvCxnSpPr>
              <p:nvPr/>
            </p:nvCxnSpPr>
            <p:spPr>
              <a:xfrm flipH="1">
                <a:off x="4386939" y="4978501"/>
                <a:ext cx="380777" cy="7098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82" idx="2"/>
                <a:endCxn id="81" idx="6"/>
              </p:cNvCxnSpPr>
              <p:nvPr/>
            </p:nvCxnSpPr>
            <p:spPr>
              <a:xfrm flipH="1">
                <a:off x="3259758" y="5766004"/>
                <a:ext cx="9398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1" idx="1"/>
                <a:endCxn id="80" idx="4"/>
              </p:cNvCxnSpPr>
              <p:nvPr/>
            </p:nvCxnSpPr>
            <p:spPr>
              <a:xfrm flipH="1" flipV="1">
                <a:off x="2699607" y="4978501"/>
                <a:ext cx="372795" cy="70989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0" idx="0"/>
                <a:endCxn id="4" idx="3"/>
              </p:cNvCxnSpPr>
              <p:nvPr/>
            </p:nvCxnSpPr>
            <p:spPr>
              <a:xfrm flipV="1">
                <a:off x="2699607" y="4049104"/>
                <a:ext cx="387814" cy="70989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78" idx="4"/>
                <a:endCxn id="82" idx="0"/>
              </p:cNvCxnSpPr>
              <p:nvPr/>
            </p:nvCxnSpPr>
            <p:spPr>
              <a:xfrm>
                <a:off x="4309334" y="4081249"/>
                <a:ext cx="0" cy="15750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1" idx="0"/>
                <a:endCxn id="4" idx="4"/>
              </p:cNvCxnSpPr>
              <p:nvPr/>
            </p:nvCxnSpPr>
            <p:spPr>
              <a:xfrm flipV="1">
                <a:off x="3150008" y="4081249"/>
                <a:ext cx="15019" cy="15750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80" idx="7"/>
                <a:endCxn id="78" idx="3"/>
              </p:cNvCxnSpPr>
              <p:nvPr/>
            </p:nvCxnSpPr>
            <p:spPr>
              <a:xfrm flipV="1">
                <a:off x="2777212" y="4049104"/>
                <a:ext cx="1454516" cy="7420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79" idx="3"/>
                <a:endCxn id="81" idx="7"/>
              </p:cNvCxnSpPr>
              <p:nvPr/>
            </p:nvCxnSpPr>
            <p:spPr>
              <a:xfrm flipH="1">
                <a:off x="3227613" y="4946356"/>
                <a:ext cx="1462497" cy="7420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4" idx="5"/>
                <a:endCxn id="79" idx="1"/>
              </p:cNvCxnSpPr>
              <p:nvPr/>
            </p:nvCxnSpPr>
            <p:spPr>
              <a:xfrm>
                <a:off x="3242632" y="4049104"/>
                <a:ext cx="1447478" cy="7420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82" idx="1"/>
                <a:endCxn id="80" idx="5"/>
              </p:cNvCxnSpPr>
              <p:nvPr/>
            </p:nvCxnSpPr>
            <p:spPr>
              <a:xfrm flipH="1" flipV="1">
                <a:off x="2777212" y="4946356"/>
                <a:ext cx="1454516" cy="7420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Rectangle 98"/>
            <p:cNvSpPr txBox="1">
              <a:spLocks noChangeArrowheads="1"/>
            </p:cNvSpPr>
            <p:nvPr/>
          </p:nvSpPr>
          <p:spPr>
            <a:xfrm>
              <a:off x="1660480" y="2101366"/>
              <a:ext cx="10448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1900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Rectangle 98"/>
            <p:cNvSpPr txBox="1">
              <a:spLocks noChangeArrowheads="1"/>
            </p:cNvSpPr>
            <p:nvPr/>
          </p:nvSpPr>
          <p:spPr>
            <a:xfrm>
              <a:off x="2816173" y="2106304"/>
              <a:ext cx="10448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1900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Rectangle 98"/>
            <p:cNvSpPr txBox="1">
              <a:spLocks noChangeArrowheads="1"/>
            </p:cNvSpPr>
            <p:nvPr/>
          </p:nvSpPr>
          <p:spPr>
            <a:xfrm>
              <a:off x="3572413" y="3249304"/>
              <a:ext cx="10448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1900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Rectangle 98"/>
            <p:cNvSpPr txBox="1">
              <a:spLocks noChangeArrowheads="1"/>
            </p:cNvSpPr>
            <p:nvPr/>
          </p:nvSpPr>
          <p:spPr>
            <a:xfrm>
              <a:off x="2816173" y="4419049"/>
              <a:ext cx="10448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kumimoji="0" lang="en-US" sz="1900" b="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22" name="Rectangle 98"/>
            <p:cNvSpPr txBox="1">
              <a:spLocks noChangeArrowheads="1"/>
            </p:cNvSpPr>
            <p:nvPr/>
          </p:nvSpPr>
          <p:spPr>
            <a:xfrm>
              <a:off x="1633184" y="4419049"/>
              <a:ext cx="10448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kumimoji="0" lang="en-US" sz="1900" b="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23" name="Rectangle 98"/>
            <p:cNvSpPr txBox="1">
              <a:spLocks noChangeArrowheads="1"/>
            </p:cNvSpPr>
            <p:nvPr/>
          </p:nvSpPr>
          <p:spPr>
            <a:xfrm>
              <a:off x="882382" y="3249304"/>
              <a:ext cx="10448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kumimoji="0" lang="en-US" sz="1900" b="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sp>
        <p:nvSpPr>
          <p:cNvPr id="126" name="Rectangle 98"/>
          <p:cNvSpPr txBox="1">
            <a:spLocks noChangeArrowheads="1"/>
          </p:cNvSpPr>
          <p:nvPr/>
        </p:nvSpPr>
        <p:spPr>
          <a:xfrm>
            <a:off x="3523354" y="3195831"/>
            <a:ext cx="6016434" cy="61985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 =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61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62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75" name="Group 15374"/>
          <p:cNvGrpSpPr/>
          <p:nvPr/>
        </p:nvGrpSpPr>
        <p:grpSpPr>
          <a:xfrm>
            <a:off x="1271043" y="2753010"/>
            <a:ext cx="2068109" cy="1639294"/>
            <a:chOff x="1424005" y="2930556"/>
            <a:chExt cx="2068109" cy="1639294"/>
          </a:xfrm>
        </p:grpSpPr>
        <p:cxnSp>
          <p:nvCxnSpPr>
            <p:cNvPr id="127" name="Straight Arrow Connector 126"/>
            <p:cNvCxnSpPr/>
            <p:nvPr/>
          </p:nvCxnSpPr>
          <p:spPr>
            <a:xfrm>
              <a:off x="3111337" y="2930556"/>
              <a:ext cx="380777" cy="70989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 flipV="1">
              <a:off x="1424005" y="3859953"/>
              <a:ext cx="372795" cy="7098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1501610" y="2930556"/>
              <a:ext cx="1454516" cy="7420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1952011" y="3827808"/>
              <a:ext cx="1462497" cy="7420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76" name="Oval 15375"/>
          <p:cNvSpPr/>
          <p:nvPr/>
        </p:nvSpPr>
        <p:spPr bwMode="auto">
          <a:xfrm>
            <a:off x="7565408" y="3182208"/>
            <a:ext cx="1545608" cy="44647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1561193" y="5269814"/>
            <a:ext cx="219501" cy="21950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>
            <a:off x="1234114" y="5767885"/>
            <a:ext cx="92480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98"/>
          <p:cNvSpPr txBox="1">
            <a:spLocks noChangeArrowheads="1"/>
          </p:cNvSpPr>
          <p:nvPr/>
        </p:nvSpPr>
        <p:spPr>
          <a:xfrm>
            <a:off x="2275768" y="5195248"/>
            <a:ext cx="323793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U(N) gauge group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Rectangle 98"/>
          <p:cNvSpPr txBox="1">
            <a:spLocks noChangeArrowheads="1"/>
          </p:cNvSpPr>
          <p:nvPr/>
        </p:nvSpPr>
        <p:spPr>
          <a:xfrm>
            <a:off x="2275768" y="5576248"/>
            <a:ext cx="300744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860425" lvl="1" indent="-860425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      bifundamental (matrix) chiral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multiplet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3220873" y="3998795"/>
            <a:ext cx="887104" cy="46402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98"/>
          <p:cNvSpPr txBox="1">
            <a:spLocks noChangeArrowheads="1"/>
          </p:cNvSpPr>
          <p:nvPr/>
        </p:nvSpPr>
        <p:spPr>
          <a:xfrm>
            <a:off x="4106838" y="4283123"/>
            <a:ext cx="240314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variable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363573" y="5429010"/>
            <a:ext cx="647195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363573" y="5786130"/>
            <a:ext cx="647195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98"/>
          <p:cNvSpPr txBox="1">
            <a:spLocks noChangeArrowheads="1"/>
          </p:cNvSpPr>
          <p:nvPr/>
        </p:nvSpPr>
        <p:spPr>
          <a:xfrm>
            <a:off x="6195016" y="5197520"/>
            <a:ext cx="323793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electromagnetism, etc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98"/>
          <p:cNvSpPr txBox="1">
            <a:spLocks noChangeArrowheads="1"/>
          </p:cNvSpPr>
          <p:nvPr/>
        </p:nvSpPr>
        <p:spPr>
          <a:xfrm>
            <a:off x="6195016" y="5578520"/>
            <a:ext cx="300744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electron, quark, etc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8651" y="5113438"/>
            <a:ext cx="7676737" cy="11235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84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7" grpId="0"/>
      <p:bldP spid="75" grpId="0"/>
      <p:bldP spid="112" grpId="0"/>
      <p:bldP spid="113" grpId="0"/>
      <p:bldP spid="114" grpId="0"/>
      <p:bldP spid="117" grpId="0"/>
      <p:bldP spid="126" grpId="0"/>
      <p:bldP spid="15376" grpId="0" animBg="1"/>
      <p:bldP spid="133" grpId="0" animBg="1"/>
      <p:bldP spid="136" grpId="0"/>
      <p:bldP spid="137" grpId="0"/>
      <p:bldP spid="54" grpId="0"/>
      <p:bldP spid="55" grpId="0"/>
      <p:bldP spid="56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and Geometry from Quivers (for Physicists)</a:t>
            </a:r>
          </a:p>
        </p:txBody>
      </p:sp>
      <p:sp>
        <p:nvSpPr>
          <p:cNvPr id="7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34690" y="1613275"/>
            <a:ext cx="2673770" cy="1980782"/>
            <a:chOff x="3634690" y="2513850"/>
            <a:chExt cx="2673770" cy="1980782"/>
          </a:xfrm>
        </p:grpSpPr>
        <p:sp>
          <p:nvSpPr>
            <p:cNvPr id="29" name="Right Arrow 28"/>
            <p:cNvSpPr/>
            <p:nvPr/>
          </p:nvSpPr>
          <p:spPr>
            <a:xfrm rot="16200000">
              <a:off x="5292044" y="3389132"/>
              <a:ext cx="832632" cy="286254"/>
            </a:xfrm>
            <a:prstGeom prst="rightArrow">
              <a:avLst/>
            </a:prstGeom>
            <a:solidFill>
              <a:srgbClr val="3399FF"/>
            </a:solidFill>
            <a:ln w="190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634690" y="2513850"/>
              <a:ext cx="1314482" cy="1980782"/>
              <a:chOff x="4535755" y="4498234"/>
              <a:chExt cx="1161441" cy="1750166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4549238" y="5683831"/>
                <a:ext cx="1147958" cy="564569"/>
                <a:chOff x="2757487" y="2486025"/>
                <a:chExt cx="1162050" cy="571500"/>
              </a:xfr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p:grpSpPr>
            <p:sp>
              <p:nvSpPr>
                <p:cNvPr id="35" name="Parallelogram 34"/>
                <p:cNvSpPr/>
                <p:nvPr/>
              </p:nvSpPr>
              <p:spPr>
                <a:xfrm>
                  <a:off x="2757487" y="2600325"/>
                  <a:ext cx="1162050" cy="457200"/>
                </a:xfrm>
                <a:prstGeom prst="parallelogram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Parallelogram 35"/>
                <p:cNvSpPr/>
                <p:nvPr/>
              </p:nvSpPr>
              <p:spPr>
                <a:xfrm>
                  <a:off x="2757487" y="2543175"/>
                  <a:ext cx="1162050" cy="457200"/>
                </a:xfrm>
                <a:prstGeom prst="parallelogram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Parallelogram 36"/>
                <p:cNvSpPr/>
                <p:nvPr/>
              </p:nvSpPr>
              <p:spPr>
                <a:xfrm>
                  <a:off x="2757487" y="2486025"/>
                  <a:ext cx="1162050" cy="457200"/>
                </a:xfrm>
                <a:prstGeom prst="parallelogram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Isosceles Triangle 31"/>
              <p:cNvSpPr/>
              <p:nvPr/>
            </p:nvSpPr>
            <p:spPr>
              <a:xfrm flipV="1">
                <a:off x="4535755" y="4620557"/>
                <a:ext cx="1161441" cy="1260872"/>
              </a:xfrm>
              <a:prstGeom prst="triangle">
                <a:avLst/>
              </a:prstGeom>
              <a:solidFill>
                <a:srgbClr val="00B0F0"/>
              </a:solidFill>
              <a:ln w="12700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00645" y="5819947"/>
                <a:ext cx="521310" cy="319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D3s</a:t>
                </a:r>
                <a:endParaRPr lang="en-US" sz="1500" baseline="-25000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538632" y="4498234"/>
                <a:ext cx="1153799" cy="258761"/>
              </a:xfrm>
              <a:prstGeom prst="ellipse">
                <a:avLst/>
              </a:prstGeom>
              <a:solidFill>
                <a:srgbClr val="008FFA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890448" y="4927606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CY</a:t>
                </a:r>
                <a:endParaRPr lang="en-US" sz="1600" baseline="-2500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294881" y="4042555"/>
              <a:ext cx="8269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Quiver</a:t>
              </a:r>
              <a:endParaRPr lang="en-US" b="1" baseline="-25000" dirty="0">
                <a:latin typeface="Calibri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08260" y="2673628"/>
              <a:ext cx="1200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Calabi-Yau</a:t>
              </a:r>
              <a:endParaRPr lang="en-US" b="1" baseline="-25000" dirty="0">
                <a:latin typeface="Calibri" pitchFamily="34" charset="0"/>
              </a:endParaRPr>
            </a:p>
          </p:txBody>
        </p:sp>
      </p:grpSp>
      <p:sp>
        <p:nvSpPr>
          <p:cNvPr id="20" name="Rectangle 98"/>
          <p:cNvSpPr txBox="1">
            <a:spLocks noChangeArrowheads="1"/>
          </p:cNvSpPr>
          <p:nvPr/>
        </p:nvSpPr>
        <p:spPr>
          <a:xfrm>
            <a:off x="457189" y="617146"/>
            <a:ext cx="857596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If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confined to the D-branes, we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infer the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ambient geometry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by computing the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moduli space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quiver gauge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theory</a:t>
            </a:r>
            <a:endParaRPr kumimoji="0" lang="en-US" sz="20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8"/>
          <p:cNvSpPr txBox="1">
            <a:spLocks noChangeArrowheads="1"/>
          </p:cNvSpPr>
          <p:nvPr/>
        </p:nvSpPr>
        <p:spPr>
          <a:xfrm>
            <a:off x="457189" y="3956196"/>
            <a:ext cx="857596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moduli space corresponds to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vanishing of the scalar potential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For  a quiver with U(1) gauge groups, this means:</a:t>
            </a:r>
            <a:endParaRPr kumimoji="0" lang="en-US" sz="20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5" y="5121744"/>
            <a:ext cx="7481588" cy="457200"/>
            <a:chOff x="1066805" y="4997049"/>
            <a:chExt cx="7481588" cy="457200"/>
          </a:xfrm>
        </p:grpSpPr>
        <p:sp>
          <p:nvSpPr>
            <p:cNvPr id="25" name="Rectangle 98"/>
            <p:cNvSpPr txBox="1">
              <a:spLocks noChangeArrowheads="1"/>
            </p:cNvSpPr>
            <p:nvPr/>
          </p:nvSpPr>
          <p:spPr>
            <a:xfrm>
              <a:off x="1066805" y="4997049"/>
              <a:ext cx="171798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>
                <a:spcBef>
                  <a:spcPct val="20000"/>
                </a:spcBef>
                <a:buClr>
                  <a:srgbClr val="0070C0"/>
                </a:buClr>
                <a:buSzPct val="90000"/>
                <a:buFont typeface="Wingdings 2" pitchFamily="18" charset="2"/>
                <a:buChar char="ß"/>
                <a:defRPr/>
              </a:pPr>
              <a:r>
                <a:rPr lang="en-US" b="1" dirty="0" smtClean="0">
                  <a:latin typeface="Calibri" pitchFamily="34" charset="0"/>
                  <a:cs typeface="Times New Roman" pitchFamily="18" charset="0"/>
                </a:rPr>
                <a:t>F-terms:</a:t>
              </a:r>
              <a:endParaRPr kumimoji="0" lang="en-US" sz="2000" b="1" baseline="30000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" name="Rectangle 98"/>
            <p:cNvSpPr txBox="1">
              <a:spLocks noChangeArrowheads="1"/>
            </p:cNvSpPr>
            <p:nvPr/>
          </p:nvSpPr>
          <p:spPr>
            <a:xfrm>
              <a:off x="4821504" y="4997049"/>
              <a:ext cx="37268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every </a:t>
              </a:r>
              <a:r>
                <a: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arrow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in the quiver</a:t>
              </a:r>
              <a:endParaRPr kumimoji="0" lang="en-US" sz="20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66800" y="6091586"/>
            <a:ext cx="7481588" cy="457200"/>
            <a:chOff x="1066800" y="5883761"/>
            <a:chExt cx="7481588" cy="457200"/>
          </a:xfrm>
        </p:grpSpPr>
        <p:sp>
          <p:nvSpPr>
            <p:cNvPr id="26" name="Rectangle 98"/>
            <p:cNvSpPr txBox="1">
              <a:spLocks noChangeArrowheads="1"/>
            </p:cNvSpPr>
            <p:nvPr/>
          </p:nvSpPr>
          <p:spPr>
            <a:xfrm>
              <a:off x="1066800" y="5883761"/>
              <a:ext cx="171798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>
                <a:spcBef>
                  <a:spcPct val="20000"/>
                </a:spcBef>
                <a:buClr>
                  <a:srgbClr val="0070C0"/>
                </a:buClr>
                <a:buSzPct val="90000"/>
                <a:buFont typeface="Wingdings 2" pitchFamily="18" charset="2"/>
                <a:buChar char="ß"/>
                <a:defRPr/>
              </a:pPr>
              <a:r>
                <a:rPr lang="en-US" b="1" dirty="0" smtClean="0">
                  <a:latin typeface="Calibri" pitchFamily="34" charset="0"/>
                  <a:cs typeface="Times New Roman" pitchFamily="18" charset="0"/>
                </a:rPr>
                <a:t>D-terms:</a:t>
              </a:r>
              <a:endParaRPr kumimoji="0" lang="en-US" sz="2000" b="1" baseline="30000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" name="Rectangle 98"/>
            <p:cNvSpPr txBox="1">
              <a:spLocks noChangeArrowheads="1"/>
            </p:cNvSpPr>
            <p:nvPr/>
          </p:nvSpPr>
          <p:spPr>
            <a:xfrm>
              <a:off x="4821499" y="5883761"/>
              <a:ext cx="37268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For every </a:t>
              </a:r>
              <a:r>
                <a: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node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U(1)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in the quiver</a:t>
              </a:r>
              <a:endParaRPr kumimoji="0" lang="en-US" sz="200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4854"/>
              </p:ext>
            </p:extLst>
          </p:nvPr>
        </p:nvGraphicFramePr>
        <p:xfrm>
          <a:off x="3197361" y="4987636"/>
          <a:ext cx="931850" cy="792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" name="Equation" r:id="rId4" imgW="508000" imgH="431800" progId="Equation.3">
                  <p:embed/>
                </p:oleObj>
              </mc:Choice>
              <mc:Fallback>
                <p:oleObj name="Equation" r:id="rId4" imgW="508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361" y="4987636"/>
                        <a:ext cx="931850" cy="792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490254"/>
              </p:ext>
            </p:extLst>
          </p:nvPr>
        </p:nvGraphicFramePr>
        <p:xfrm>
          <a:off x="2827816" y="6022381"/>
          <a:ext cx="1629244" cy="700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" name="Equation" r:id="rId6" imgW="889000" imgH="381000" progId="Equation.3">
                  <p:embed/>
                </p:oleObj>
              </mc:Choice>
              <mc:Fallback>
                <p:oleObj name="Equation" r:id="rId6" imgW="889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816" y="6022381"/>
                        <a:ext cx="1629244" cy="700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2896343" y="5018615"/>
            <a:ext cx="1393961" cy="7435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694992" y="5991961"/>
            <a:ext cx="1827638" cy="7435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7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0" grpId="0"/>
      <p:bldP spid="21" grpId="0"/>
      <p:bldP spid="42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802854" y="-3337"/>
            <a:ext cx="753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and Geometry from Quivers (for Mathematicians)</a:t>
            </a:r>
          </a:p>
        </p:txBody>
      </p:sp>
      <p:sp>
        <p:nvSpPr>
          <p:cNvPr id="7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" name="Rectangle 98"/>
          <p:cNvSpPr txBox="1">
            <a:spLocks noChangeArrowheads="1"/>
          </p:cNvSpPr>
          <p:nvPr/>
        </p:nvSpPr>
        <p:spPr>
          <a:xfrm>
            <a:off x="1140711" y="3161760"/>
            <a:ext cx="774397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 algebra of the quiver: multiplication given by path concatenation</a:t>
            </a:r>
            <a:endParaRPr kumimoji="0" lang="en-US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98"/>
          <p:cNvSpPr txBox="1">
            <a:spLocks noChangeArrowheads="1"/>
          </p:cNvSpPr>
          <p:nvPr/>
        </p:nvSpPr>
        <p:spPr>
          <a:xfrm>
            <a:off x="1140712" y="4550046"/>
            <a:ext cx="7921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 to the ideal of relations coming from the superpotential</a:t>
            </a:r>
            <a:endParaRPr kumimoji="0" lang="en-US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98"/>
          <p:cNvSpPr txBox="1">
            <a:spLocks noChangeArrowheads="1"/>
          </p:cNvSpPr>
          <p:nvPr/>
        </p:nvSpPr>
        <p:spPr>
          <a:xfrm>
            <a:off x="457200" y="574137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We can also think about the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superpotential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as an efficient way of encoding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relations</a:t>
            </a:r>
            <a:endParaRPr kumimoji="0" lang="en-US" sz="20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98"/>
          <p:cNvSpPr txBox="1">
            <a:spLocks noChangeArrowheads="1"/>
          </p:cNvSpPr>
          <p:nvPr/>
        </p:nvSpPr>
        <p:spPr>
          <a:xfrm>
            <a:off x="978115" y="6151306"/>
            <a:ext cx="452545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Closed loops (i.e. gauge invariant operators) subject to relations (i.e. F-terms = 0)</a:t>
            </a:r>
            <a:endParaRPr kumimoji="0" lang="en-US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120" y="3752593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×</a:t>
            </a:r>
            <a:endParaRPr lang="en-US" sz="2500" dirty="0"/>
          </a:p>
        </p:txBody>
      </p:sp>
      <p:sp>
        <p:nvSpPr>
          <p:cNvPr id="61" name="TextBox 60"/>
          <p:cNvSpPr txBox="1"/>
          <p:nvPr/>
        </p:nvSpPr>
        <p:spPr>
          <a:xfrm>
            <a:off x="5343101" y="3750043"/>
            <a:ext cx="3722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=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429270" y="3604184"/>
            <a:ext cx="1366788" cy="772936"/>
            <a:chOff x="4380934" y="1365912"/>
            <a:chExt cx="1366788" cy="772936"/>
          </a:xfrm>
        </p:grpSpPr>
        <p:grpSp>
          <p:nvGrpSpPr>
            <p:cNvPr id="18" name="Group 17"/>
            <p:cNvGrpSpPr/>
            <p:nvPr/>
          </p:nvGrpSpPr>
          <p:grpSpPr>
            <a:xfrm>
              <a:off x="4447741" y="1673494"/>
              <a:ext cx="1209747" cy="145170"/>
              <a:chOff x="5896961" y="1412755"/>
              <a:chExt cx="1440175" cy="172821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6530638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 bwMode="auto">
              <a:xfrm>
                <a:off x="7164315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" name="Straight Arrow Connector 14"/>
              <p:cNvCxnSpPr>
                <a:stCxn id="3" idx="6"/>
                <a:endCxn id="4" idx="2"/>
              </p:cNvCxnSpPr>
              <p:nvPr/>
            </p:nvCxnSpPr>
            <p:spPr bwMode="auto">
              <a:xfrm>
                <a:off x="6069782" y="1499166"/>
                <a:ext cx="4608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7" name="Straight Arrow Connector 16"/>
              <p:cNvCxnSpPr>
                <a:stCxn id="4" idx="6"/>
                <a:endCxn id="6" idx="2"/>
              </p:cNvCxnSpPr>
              <p:nvPr/>
            </p:nvCxnSpPr>
            <p:spPr bwMode="auto">
              <a:xfrm>
                <a:off x="6703459" y="1499166"/>
                <a:ext cx="4608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" name="Oval 2"/>
              <p:cNvSpPr/>
              <p:nvPr/>
            </p:nvSpPr>
            <p:spPr bwMode="auto">
              <a:xfrm>
                <a:off x="5896961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380934" y="183107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29126" y="183107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63670" y="183107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31060" y="136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12</a:t>
              </a:r>
              <a:endParaRPr lang="en-US" sz="1600" baseline="-25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28358" y="3604184"/>
            <a:ext cx="1366788" cy="775208"/>
            <a:chOff x="5980022" y="1365912"/>
            <a:chExt cx="1366788" cy="775208"/>
          </a:xfrm>
        </p:grpSpPr>
        <p:grpSp>
          <p:nvGrpSpPr>
            <p:cNvPr id="48" name="Group 47"/>
            <p:cNvGrpSpPr/>
            <p:nvPr/>
          </p:nvGrpSpPr>
          <p:grpSpPr>
            <a:xfrm>
              <a:off x="6044074" y="1673494"/>
              <a:ext cx="1209747" cy="145170"/>
              <a:chOff x="5896961" y="1412755"/>
              <a:chExt cx="1440175" cy="172821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5896961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7164315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2" name="Straight Arrow Connector 51"/>
              <p:cNvCxnSpPr>
                <a:stCxn id="49" idx="6"/>
                <a:endCxn id="50" idx="2"/>
              </p:cNvCxnSpPr>
              <p:nvPr/>
            </p:nvCxnSpPr>
            <p:spPr bwMode="auto">
              <a:xfrm>
                <a:off x="6069782" y="1499166"/>
                <a:ext cx="4608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3" name="Straight Arrow Connector 52"/>
              <p:cNvCxnSpPr>
                <a:stCxn id="50" idx="6"/>
                <a:endCxn id="51" idx="2"/>
              </p:cNvCxnSpPr>
              <p:nvPr/>
            </p:nvCxnSpPr>
            <p:spPr bwMode="auto">
              <a:xfrm>
                <a:off x="6703459" y="1499166"/>
                <a:ext cx="4608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6530638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5980022" y="18333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28214" y="18333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62758" y="183334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621476" y="136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2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54742" y="3604184"/>
            <a:ext cx="1380436" cy="777480"/>
            <a:chOff x="7606406" y="1365912"/>
            <a:chExt cx="1380436" cy="777480"/>
          </a:xfrm>
        </p:grpSpPr>
        <p:grpSp>
          <p:nvGrpSpPr>
            <p:cNvPr id="54" name="Group 53"/>
            <p:cNvGrpSpPr/>
            <p:nvPr/>
          </p:nvGrpSpPr>
          <p:grpSpPr>
            <a:xfrm>
              <a:off x="7681351" y="1673494"/>
              <a:ext cx="1209747" cy="145170"/>
              <a:chOff x="5896961" y="1412755"/>
              <a:chExt cx="1440175" cy="172821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7164315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7" name="Straight Arrow Connector 56"/>
              <p:cNvCxnSpPr>
                <a:stCxn id="55" idx="6"/>
                <a:endCxn id="59" idx="2"/>
              </p:cNvCxnSpPr>
              <p:nvPr/>
            </p:nvCxnSpPr>
            <p:spPr bwMode="auto">
              <a:xfrm>
                <a:off x="6069782" y="1499166"/>
                <a:ext cx="4608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8" name="Straight Arrow Connector 57"/>
              <p:cNvCxnSpPr>
                <a:stCxn id="59" idx="6"/>
                <a:endCxn id="56" idx="2"/>
              </p:cNvCxnSpPr>
              <p:nvPr/>
            </p:nvCxnSpPr>
            <p:spPr bwMode="auto">
              <a:xfrm>
                <a:off x="6703459" y="1499166"/>
                <a:ext cx="46085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9" name="Oval 58"/>
              <p:cNvSpPr/>
              <p:nvPr/>
            </p:nvSpPr>
            <p:spPr bwMode="auto">
              <a:xfrm>
                <a:off x="6530638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 bwMode="auto">
              <a:xfrm>
                <a:off x="5896961" y="1412755"/>
                <a:ext cx="172821" cy="172821"/>
              </a:xfrm>
              <a:prstGeom prst="ellipse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7606406" y="183561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54598" y="183561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02790" y="183561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77033" y="1365912"/>
              <a:ext cx="8162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r>
                <a:rPr lang="en-US" sz="1600" baseline="-25000" dirty="0" smtClean="0"/>
                <a:t>12</a:t>
              </a:r>
              <a:r>
                <a:rPr lang="en-US" sz="1600" dirty="0"/>
                <a:t> </a:t>
              </a:r>
              <a:r>
                <a:rPr lang="en-US" sz="1600" dirty="0" smtClean="0"/>
                <a:t>X</a:t>
              </a:r>
              <a:r>
                <a:rPr lang="en-US" sz="1600" baseline="-25000" dirty="0" smtClean="0"/>
                <a:t>23</a:t>
              </a:r>
              <a:endParaRPr lang="en-US" sz="1600" baseline="-25000" dirty="0"/>
            </a:p>
          </p:txBody>
        </p:sp>
      </p:grpSp>
      <p:sp>
        <p:nvSpPr>
          <p:cNvPr id="74" name="Rectangle 98"/>
          <p:cNvSpPr txBox="1">
            <a:spLocks noChangeArrowheads="1"/>
          </p:cNvSpPr>
          <p:nvPr/>
        </p:nvSpPr>
        <p:spPr>
          <a:xfrm>
            <a:off x="459689" y="1805143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relations identify paths in the quiver with common endpoints</a:t>
            </a:r>
            <a:endParaRPr kumimoji="0" lang="en-US" sz="20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095649" y="5285534"/>
            <a:ext cx="2170647" cy="594352"/>
            <a:chOff x="3436789" y="652139"/>
            <a:chExt cx="2170647" cy="594352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652139"/>
              <a:ext cx="1855149" cy="594352"/>
            </a:xfrm>
            <a:prstGeom prst="roundRect">
              <a:avLst/>
            </a:prstGeom>
            <a:solidFill>
              <a:srgbClr val="01AF7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76" name="Rectangle 98"/>
            <p:cNvSpPr txBox="1">
              <a:spLocks noChangeArrowheads="1"/>
            </p:cNvSpPr>
            <p:nvPr/>
          </p:nvSpPr>
          <p:spPr>
            <a:xfrm>
              <a:off x="3436789" y="759723"/>
              <a:ext cx="2170647" cy="308177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Calibri" pitchFamily="34" charset="0"/>
                </a:rPr>
                <a:t>Moduli Space</a:t>
              </a:r>
              <a:endParaRPr kumimoji="0" lang="en-US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86065" y="5285534"/>
            <a:ext cx="3008522" cy="594352"/>
            <a:chOff x="3004357" y="647595"/>
            <a:chExt cx="3008522" cy="594352"/>
          </a:xfrm>
        </p:grpSpPr>
        <p:sp>
          <p:nvSpPr>
            <p:cNvPr id="78" name="Rounded Rectangle 77"/>
            <p:cNvSpPr/>
            <p:nvPr/>
          </p:nvSpPr>
          <p:spPr>
            <a:xfrm>
              <a:off x="3388287" y="647595"/>
              <a:ext cx="2240878" cy="59435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80" name="Rectangle 98"/>
            <p:cNvSpPr txBox="1">
              <a:spLocks noChangeArrowheads="1"/>
            </p:cNvSpPr>
            <p:nvPr/>
          </p:nvSpPr>
          <p:spPr>
            <a:xfrm>
              <a:off x="3004357" y="756209"/>
              <a:ext cx="3008522" cy="30363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Calibri" pitchFamily="34" charset="0"/>
                </a:rPr>
                <a:t>Center of the Algebra</a:t>
              </a:r>
              <a:endParaRPr kumimoji="0" lang="en-US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81" name="Left-Right Arrow 80"/>
          <p:cNvSpPr/>
          <p:nvPr/>
        </p:nvSpPr>
        <p:spPr>
          <a:xfrm>
            <a:off x="4557160" y="5451246"/>
            <a:ext cx="518682" cy="262927"/>
          </a:xfrm>
          <a:prstGeom prst="leftRightArrow">
            <a:avLst/>
          </a:prstGeom>
          <a:solidFill>
            <a:srgbClr val="00B0F0"/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333765" y="2502048"/>
            <a:ext cx="4612945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3662" y="2503148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Superpotential Algebra of the Quiver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989" y="1089587"/>
            <a:ext cx="1110349" cy="607370"/>
          </a:xfrm>
          <a:prstGeom prst="rect">
            <a:avLst/>
          </a:prstGeom>
          <a:ln w="28575" cmpd="sng">
            <a:solidFill>
              <a:srgbClr val="22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5" name="Rectangle 98"/>
          <p:cNvSpPr txBox="1">
            <a:spLocks noChangeArrowheads="1"/>
          </p:cNvSpPr>
          <p:nvPr/>
        </p:nvSpPr>
        <p:spPr>
          <a:xfrm>
            <a:off x="3173786" y="1174058"/>
            <a:ext cx="154335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F-terms:</a:t>
            </a:r>
            <a:endParaRPr kumimoji="0" lang="en-US" sz="20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4" grpId="0"/>
      <p:bldP spid="25" grpId="0"/>
      <p:bldP spid="28" grpId="0"/>
      <p:bldP spid="26" grpId="0"/>
      <p:bldP spid="19" grpId="0"/>
      <p:bldP spid="61" grpId="0"/>
      <p:bldP spid="74" grpId="0"/>
      <p:bldP spid="81" grpId="0" animBg="1"/>
      <p:bldP spid="82" grpId="0" animBg="1"/>
      <p:bldP spid="83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Toric Calabi-Yau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9016" y="913457"/>
            <a:ext cx="1828800" cy="34327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1" name="Rectangle 98"/>
          <p:cNvSpPr txBox="1">
            <a:spLocks noChangeArrowheads="1"/>
          </p:cNvSpPr>
          <p:nvPr/>
        </p:nvSpPr>
        <p:spPr>
          <a:xfrm>
            <a:off x="547435" y="891073"/>
            <a:ext cx="224121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Calibri" pitchFamily="34" charset="0"/>
              </a:rPr>
              <a:t>Toric Varieties</a:t>
            </a:r>
            <a:endParaRPr kumimoji="0" lang="en-US" b="0" dirty="0" smtClean="0">
              <a:latin typeface="Calibri" pitchFamily="34" charset="0"/>
            </a:endParaRPr>
          </a:p>
        </p:txBody>
      </p:sp>
      <p:sp>
        <p:nvSpPr>
          <p:cNvPr id="32" name="Rectangle 98"/>
          <p:cNvSpPr txBox="1">
            <a:spLocks noChangeArrowheads="1"/>
          </p:cNvSpPr>
          <p:nvPr/>
        </p:nvSpPr>
        <p:spPr>
          <a:xfrm>
            <a:off x="3143231" y="701720"/>
            <a:ext cx="5867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Admit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U(1)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action, i.e.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fibrations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98"/>
          <p:cNvSpPr txBox="1">
            <a:spLocks noChangeArrowheads="1"/>
          </p:cNvSpPr>
          <p:nvPr/>
        </p:nvSpPr>
        <p:spPr>
          <a:xfrm>
            <a:off x="3143231" y="1082720"/>
            <a:ext cx="5867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Described by specifying shrinking cycles and relations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eft Brace 33"/>
          <p:cNvSpPr/>
          <p:nvPr/>
        </p:nvSpPr>
        <p:spPr>
          <a:xfrm>
            <a:off x="3034352" y="842812"/>
            <a:ext cx="108879" cy="4821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5" name="Rectangle 98"/>
          <p:cNvSpPr txBox="1">
            <a:spLocks noChangeArrowheads="1"/>
          </p:cNvSpPr>
          <p:nvPr/>
        </p:nvSpPr>
        <p:spPr>
          <a:xfrm>
            <a:off x="459472" y="3657600"/>
            <a:ext cx="868452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will focus on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non-compact Calabi-Yau 3-folds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are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complex cones over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9250" lvl="1" indent="-7938"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2-complex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dimensional toric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varieties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given by T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fibrations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over the complex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plane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8"/>
          <p:cNvSpPr txBox="1">
            <a:spLocks noChangeArrowheads="1"/>
          </p:cNvSpPr>
          <p:nvPr/>
        </p:nvSpPr>
        <p:spPr>
          <a:xfrm>
            <a:off x="457200" y="4852992"/>
            <a:ext cx="2209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(</a:t>
            </a:r>
            <a:r>
              <a:rPr lang="en-US" b="1" dirty="0" err="1" smtClean="0">
                <a:latin typeface="Calibri" pitchFamily="34" charset="0"/>
                <a:cs typeface="Times New Roman" pitchFamily="18" charset="0"/>
              </a:rPr>
              <a:t>p,q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) Web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Rectangle 98"/>
          <p:cNvSpPr txBox="1">
            <a:spLocks noChangeArrowheads="1"/>
          </p:cNvSpPr>
          <p:nvPr/>
        </p:nvSpPr>
        <p:spPr>
          <a:xfrm>
            <a:off x="6209728" y="4852992"/>
            <a:ext cx="2209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Toric Diagram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98806" y="5321691"/>
            <a:ext cx="1331814" cy="1331814"/>
            <a:chOff x="6698806" y="5329579"/>
            <a:chExt cx="1331814" cy="1331814"/>
          </a:xfrm>
        </p:grpSpPr>
        <p:cxnSp>
          <p:nvCxnSpPr>
            <p:cNvPr id="5" name="Straight Connector 4"/>
            <p:cNvCxnSpPr>
              <a:stCxn id="22" idx="6"/>
              <a:endCxn id="23" idx="2"/>
            </p:cNvCxnSpPr>
            <p:nvPr/>
          </p:nvCxnSpPr>
          <p:spPr bwMode="auto">
            <a:xfrm>
              <a:off x="6846785" y="5995486"/>
              <a:ext cx="10358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>
              <a:stCxn id="24" idx="0"/>
              <a:endCxn id="21" idx="4"/>
            </p:cNvCxnSpPr>
            <p:nvPr/>
          </p:nvCxnSpPr>
          <p:spPr bwMode="auto">
            <a:xfrm flipV="1">
              <a:off x="7364713" y="6069475"/>
              <a:ext cx="0" cy="44393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>
              <a:stCxn id="25" idx="3"/>
              <a:endCxn id="21" idx="7"/>
            </p:cNvCxnSpPr>
            <p:nvPr/>
          </p:nvCxnSpPr>
          <p:spPr bwMode="auto">
            <a:xfrm flipH="1">
              <a:off x="7417031" y="5455887"/>
              <a:ext cx="487281" cy="4872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6698806" y="5329579"/>
              <a:ext cx="1331814" cy="1331814"/>
              <a:chOff x="5486400" y="1371600"/>
              <a:chExt cx="1371600" cy="137160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6096000" y="1981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5486400" y="1981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6705600" y="1981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6096000" y="25908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705600" y="13716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6" name="Straight Connector 25"/>
              <p:cNvCxnSpPr>
                <a:stCxn id="22" idx="5"/>
                <a:endCxn id="24" idx="1"/>
              </p:cNvCxnSpPr>
              <p:nvPr/>
            </p:nvCxnSpPr>
            <p:spPr bwMode="auto">
              <a:xfrm>
                <a:off x="5616482" y="2111282"/>
                <a:ext cx="501836" cy="50183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>
                <a:stCxn id="22" idx="7"/>
                <a:endCxn id="25" idx="7"/>
              </p:cNvCxnSpPr>
              <p:nvPr/>
            </p:nvCxnSpPr>
            <p:spPr bwMode="auto">
              <a:xfrm flipV="1">
                <a:off x="5616482" y="1393918"/>
                <a:ext cx="1219200" cy="6096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>
                <a:stCxn id="25" idx="4"/>
                <a:endCxn id="23" idx="0"/>
              </p:cNvCxnSpPr>
              <p:nvPr/>
            </p:nvCxnSpPr>
            <p:spPr bwMode="auto">
              <a:xfrm>
                <a:off x="6781800" y="1524000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>
                <a:stCxn id="24" idx="7"/>
                <a:endCxn id="23" idx="3"/>
              </p:cNvCxnSpPr>
              <p:nvPr/>
            </p:nvCxnSpPr>
            <p:spPr bwMode="auto">
              <a:xfrm flipV="1">
                <a:off x="6226082" y="2111282"/>
                <a:ext cx="501836" cy="50183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2113472" y="1874175"/>
            <a:ext cx="1975449" cy="1023519"/>
            <a:chOff x="2113472" y="1792287"/>
            <a:chExt cx="1975449" cy="1023519"/>
          </a:xfrm>
        </p:grpSpPr>
        <p:sp>
          <p:nvSpPr>
            <p:cNvPr id="15" name="Oval 14"/>
            <p:cNvSpPr/>
            <p:nvPr/>
          </p:nvSpPr>
          <p:spPr bwMode="auto">
            <a:xfrm>
              <a:off x="2643147" y="2514600"/>
              <a:ext cx="136586" cy="297611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005099" y="2302250"/>
              <a:ext cx="235692" cy="5135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3565497" y="1982787"/>
              <a:ext cx="380657" cy="82942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 flipH="1">
              <a:off x="2113472" y="2812211"/>
              <a:ext cx="197544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V="1">
              <a:off x="2113472" y="1792287"/>
              <a:ext cx="1975449" cy="10199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7" name="Straight Connector 16"/>
          <p:cNvCxnSpPr/>
          <p:nvPr/>
        </p:nvCxnSpPr>
        <p:spPr bwMode="auto">
          <a:xfrm>
            <a:off x="2191114" y="3352800"/>
            <a:ext cx="18891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2074652" y="3296351"/>
            <a:ext cx="106771" cy="10677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32264" y="1964391"/>
            <a:ext cx="929708" cy="929708"/>
            <a:chOff x="6832264" y="1882503"/>
            <a:chExt cx="929708" cy="929708"/>
          </a:xfrm>
        </p:grpSpPr>
        <p:sp>
          <p:nvSpPr>
            <p:cNvPr id="58" name="Oval 57"/>
            <p:cNvSpPr/>
            <p:nvPr/>
          </p:nvSpPr>
          <p:spPr bwMode="auto">
            <a:xfrm>
              <a:off x="7188156" y="1882503"/>
              <a:ext cx="220249" cy="92467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956083" y="1982787"/>
              <a:ext cx="121297" cy="719891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522438" y="1982786"/>
              <a:ext cx="121297" cy="719891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832264" y="1882503"/>
              <a:ext cx="929708" cy="929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/>
            <p:cNvCxnSpPr>
              <a:stCxn id="52" idx="2"/>
              <a:endCxn id="52" idx="6"/>
            </p:cNvCxnSpPr>
            <p:nvPr/>
          </p:nvCxnSpPr>
          <p:spPr bwMode="auto">
            <a:xfrm>
              <a:off x="6832264" y="2347357"/>
              <a:ext cx="9297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1" name="Straight Connector 60"/>
          <p:cNvCxnSpPr/>
          <p:nvPr/>
        </p:nvCxnSpPr>
        <p:spPr bwMode="auto">
          <a:xfrm>
            <a:off x="6891214" y="3352800"/>
            <a:ext cx="87938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Oval 61"/>
          <p:cNvSpPr/>
          <p:nvPr/>
        </p:nvSpPr>
        <p:spPr bwMode="auto">
          <a:xfrm>
            <a:off x="6774752" y="3296351"/>
            <a:ext cx="106771" cy="10677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7729370" y="3293483"/>
            <a:ext cx="106771" cy="106771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98"/>
          <p:cNvSpPr txBox="1">
            <a:spLocks noChangeArrowheads="1"/>
          </p:cNvSpPr>
          <p:nvPr/>
        </p:nvSpPr>
        <p:spPr>
          <a:xfrm>
            <a:off x="619832" y="1754186"/>
            <a:ext cx="2209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Complex plane</a:t>
            </a:r>
            <a:endParaRPr kumimoji="0" lang="en-US" b="1" u="sng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6" name="Rectangle 98"/>
          <p:cNvSpPr txBox="1">
            <a:spLocks noChangeArrowheads="1"/>
          </p:cNvSpPr>
          <p:nvPr/>
        </p:nvSpPr>
        <p:spPr>
          <a:xfrm>
            <a:off x="4907576" y="1756458"/>
            <a:ext cx="2209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2-sphere</a:t>
            </a:r>
            <a:endParaRPr kumimoji="0" lang="en-US" b="1" u="sng" baseline="30000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2244034" y="4740855"/>
            <a:ext cx="2155449" cy="2082240"/>
            <a:chOff x="2244034" y="4612263"/>
            <a:chExt cx="2155449" cy="2082240"/>
          </a:xfrm>
        </p:grpSpPr>
        <p:grpSp>
          <p:nvGrpSpPr>
            <p:cNvPr id="83" name="Group 82"/>
            <p:cNvGrpSpPr/>
            <p:nvPr/>
          </p:nvGrpSpPr>
          <p:grpSpPr>
            <a:xfrm>
              <a:off x="2673775" y="4891178"/>
              <a:ext cx="1082050" cy="1509621"/>
              <a:chOff x="2673775" y="4891178"/>
              <a:chExt cx="1082050" cy="1509621"/>
            </a:xfrm>
          </p:grpSpPr>
          <p:cxnSp>
            <p:nvCxnSpPr>
              <p:cNvPr id="57" name="Straight Connector 56"/>
              <p:cNvCxnSpPr/>
              <p:nvPr/>
            </p:nvCxnSpPr>
            <p:spPr bwMode="auto">
              <a:xfrm>
                <a:off x="3005099" y="5403568"/>
                <a:ext cx="0" cy="66590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3005099" y="6069475"/>
                <a:ext cx="38508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3390181" y="5773516"/>
                <a:ext cx="0" cy="29595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H="1" flipV="1">
                <a:off x="3005099" y="5388434"/>
                <a:ext cx="385082" cy="38508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flipH="1" flipV="1">
                <a:off x="2711441" y="4891178"/>
                <a:ext cx="293658" cy="51239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>
                <a:off x="3390181" y="5773516"/>
                <a:ext cx="36564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3390181" y="6065057"/>
                <a:ext cx="335742" cy="335742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H="1">
                <a:off x="2673775" y="6069475"/>
                <a:ext cx="331324" cy="33132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7" name="Rectangle 98"/>
            <p:cNvSpPr txBox="1">
              <a:spLocks noChangeArrowheads="1"/>
            </p:cNvSpPr>
            <p:nvPr/>
          </p:nvSpPr>
          <p:spPr>
            <a:xfrm>
              <a:off x="3639640" y="5622446"/>
              <a:ext cx="759843" cy="313208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sz="1400" dirty="0" smtClean="0">
                  <a:latin typeface="Calibri" pitchFamily="34" charset="0"/>
                  <a:cs typeface="Times New Roman" pitchFamily="18" charset="0"/>
                </a:rPr>
                <a:t>(1,0)</a:t>
              </a:r>
              <a:endParaRPr kumimoji="0" lang="en-US" sz="1400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8" name="Rectangle 98"/>
            <p:cNvSpPr txBox="1">
              <a:spLocks noChangeArrowheads="1"/>
            </p:cNvSpPr>
            <p:nvPr/>
          </p:nvSpPr>
          <p:spPr>
            <a:xfrm>
              <a:off x="3393073" y="6381295"/>
              <a:ext cx="759843" cy="313208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sz="1400" dirty="0" smtClean="0">
                  <a:latin typeface="Calibri" pitchFamily="34" charset="0"/>
                  <a:cs typeface="Times New Roman" pitchFamily="18" charset="0"/>
                </a:rPr>
                <a:t>(1,-1)</a:t>
              </a:r>
              <a:endParaRPr kumimoji="0" lang="en-US" sz="1400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9" name="Rectangle 98"/>
            <p:cNvSpPr txBox="1">
              <a:spLocks noChangeArrowheads="1"/>
            </p:cNvSpPr>
            <p:nvPr/>
          </p:nvSpPr>
          <p:spPr>
            <a:xfrm>
              <a:off x="2244166" y="6381295"/>
              <a:ext cx="759843" cy="313208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sz="1400" dirty="0" smtClean="0">
                  <a:latin typeface="Calibri" pitchFamily="34" charset="0"/>
                  <a:cs typeface="Times New Roman" pitchFamily="18" charset="0"/>
                </a:rPr>
                <a:t>(-1,-1)</a:t>
              </a:r>
              <a:endParaRPr kumimoji="0" lang="en-US" sz="1400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0" name="Rectangle 98"/>
            <p:cNvSpPr txBox="1">
              <a:spLocks noChangeArrowheads="1"/>
            </p:cNvSpPr>
            <p:nvPr/>
          </p:nvSpPr>
          <p:spPr>
            <a:xfrm>
              <a:off x="2244034" y="4612263"/>
              <a:ext cx="759843" cy="313208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sz="1400" dirty="0" smtClean="0">
                  <a:latin typeface="Calibri" pitchFamily="34" charset="0"/>
                  <a:cs typeface="Times New Roman" pitchFamily="18" charset="0"/>
                </a:rPr>
                <a:t>(-1,2)</a:t>
              </a:r>
              <a:endParaRPr kumimoji="0" lang="en-US" sz="1400" dirty="0" smtClean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94" name="Rectangle 98"/>
          <p:cNvSpPr txBox="1">
            <a:spLocks noChangeArrowheads="1"/>
          </p:cNvSpPr>
          <p:nvPr/>
        </p:nvSpPr>
        <p:spPr>
          <a:xfrm>
            <a:off x="3571725" y="4446281"/>
            <a:ext cx="265565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2000" b="1" u="sng" dirty="0" smtClean="0">
                <a:latin typeface="Calibri" pitchFamily="34" charset="0"/>
                <a:cs typeface="Times New Roman" pitchFamily="18" charset="0"/>
              </a:rPr>
              <a:t>Cone over del </a:t>
            </a:r>
            <a:r>
              <a:rPr lang="en-US" sz="2000" b="1" u="sng" dirty="0" err="1" smtClean="0">
                <a:latin typeface="Calibri" pitchFamily="34" charset="0"/>
                <a:cs typeface="Times New Roman" pitchFamily="18" charset="0"/>
              </a:rPr>
              <a:t>Pezzo</a:t>
            </a:r>
            <a:r>
              <a:rPr lang="en-US" sz="2000" b="1" u="sng" dirty="0" smtClean="0">
                <a:latin typeface="Calibri" pitchFamily="34" charset="0"/>
                <a:cs typeface="Times New Roman" pitchFamily="18" charset="0"/>
              </a:rPr>
              <a:t> 1</a:t>
            </a:r>
            <a:endParaRPr kumimoji="0" lang="en-US" sz="2000" b="1" u="sng" baseline="-25000" dirty="0" smtClean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H="1">
            <a:off x="3166281" y="5500048"/>
            <a:ext cx="395786" cy="47767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3386920" y="6034585"/>
            <a:ext cx="448101" cy="24338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98"/>
          <p:cNvSpPr txBox="1">
            <a:spLocks noChangeArrowheads="1"/>
          </p:cNvSpPr>
          <p:nvPr/>
        </p:nvSpPr>
        <p:spPr>
          <a:xfrm>
            <a:off x="3873687" y="6116472"/>
            <a:ext cx="98491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2-cycle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98"/>
          <p:cNvSpPr txBox="1">
            <a:spLocks noChangeArrowheads="1"/>
          </p:cNvSpPr>
          <p:nvPr/>
        </p:nvSpPr>
        <p:spPr>
          <a:xfrm>
            <a:off x="3575712" y="5258937"/>
            <a:ext cx="98491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-cycle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>
            <a:off x="4899548" y="5568287"/>
            <a:ext cx="914400" cy="341194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9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30" grpId="0" animBg="1"/>
      <p:bldP spid="31" grpId="0"/>
      <p:bldP spid="33" grpId="0"/>
      <p:bldP spid="34" grpId="0" animBg="1"/>
      <p:bldP spid="35" grpId="0"/>
      <p:bldP spid="36" grpId="0"/>
      <p:bldP spid="37" grpId="0"/>
      <p:bldP spid="47" grpId="0" animBg="1"/>
      <p:bldP spid="62" grpId="0" animBg="1"/>
      <p:bldP spid="64" grpId="0" animBg="1"/>
      <p:bldP spid="65" grpId="0"/>
      <p:bldP spid="66" grpId="0"/>
      <p:bldP spid="94" grpId="0"/>
      <p:bldP spid="72" grpId="0"/>
      <p:bldP spid="7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866787" y="4067384"/>
            <a:ext cx="1828800" cy="34327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Quivers from Toric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Calabi-Yau’s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98"/>
          <p:cNvSpPr txBox="1">
            <a:spLocks noChangeArrowheads="1"/>
          </p:cNvSpPr>
          <p:nvPr/>
        </p:nvSpPr>
        <p:spPr>
          <a:xfrm>
            <a:off x="459472" y="686628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We will focus on the case in which the Calabi-Yau 3-fold is </a:t>
            </a:r>
            <a:r>
              <a:rPr lang="en-US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toric</a:t>
            </a:r>
            <a:endParaRPr kumimoji="0" lang="en-US" sz="19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44194" y="1270070"/>
            <a:ext cx="1255612" cy="1892072"/>
            <a:chOff x="4535755" y="4498234"/>
            <a:chExt cx="1161441" cy="1750166"/>
          </a:xfrm>
        </p:grpSpPr>
        <p:grpSp>
          <p:nvGrpSpPr>
            <p:cNvPr id="12" name="Group 11"/>
            <p:cNvGrpSpPr/>
            <p:nvPr/>
          </p:nvGrpSpPr>
          <p:grpSpPr>
            <a:xfrm>
              <a:off x="4549238" y="5683831"/>
              <a:ext cx="1147958" cy="564569"/>
              <a:chOff x="2757487" y="2486025"/>
              <a:chExt cx="1162050" cy="5715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7" name="Parallelogram 16"/>
              <p:cNvSpPr/>
              <p:nvPr/>
            </p:nvSpPr>
            <p:spPr>
              <a:xfrm>
                <a:off x="2757487" y="2600325"/>
                <a:ext cx="1162050" cy="457200"/>
              </a:xfrm>
              <a:prstGeom prst="parallelogram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>
                <a:off x="2757487" y="2543175"/>
                <a:ext cx="1162050" cy="457200"/>
              </a:xfrm>
              <a:prstGeom prst="parallelogram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2757487" y="2486025"/>
                <a:ext cx="1162050" cy="457200"/>
              </a:xfrm>
              <a:prstGeom prst="parallelogram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Isosceles Triangle 12"/>
            <p:cNvSpPr/>
            <p:nvPr/>
          </p:nvSpPr>
          <p:spPr>
            <a:xfrm flipV="1">
              <a:off x="4535755" y="4620557"/>
              <a:ext cx="1161441" cy="1260872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0645" y="5819947"/>
              <a:ext cx="521310" cy="31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D3s</a:t>
              </a:r>
              <a:endParaRPr lang="en-US" sz="1500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538632" y="4498234"/>
              <a:ext cx="1153799" cy="258761"/>
            </a:xfrm>
            <a:prstGeom prst="ellipse">
              <a:avLst/>
            </a:prstGeom>
            <a:solidFill>
              <a:srgbClr val="008FFA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14664" y="4927606"/>
              <a:ext cx="571536" cy="5409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Toric</a:t>
              </a:r>
            </a:p>
            <a:p>
              <a:pPr algn="ctr"/>
              <a:r>
                <a:rPr lang="en-US" sz="1600" dirty="0" smtClean="0"/>
                <a:t>CY</a:t>
              </a:r>
              <a:endParaRPr lang="en-US" sz="1600" baseline="-25000" dirty="0"/>
            </a:p>
          </p:txBody>
        </p:sp>
      </p:grpSp>
      <p:sp>
        <p:nvSpPr>
          <p:cNvPr id="24" name="Rectangle 98"/>
          <p:cNvSpPr txBox="1">
            <a:spLocks noChangeArrowheads="1"/>
          </p:cNvSpPr>
          <p:nvPr/>
        </p:nvSpPr>
        <p:spPr>
          <a:xfrm>
            <a:off x="457200" y="3406248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The resulting quivers have a </a:t>
            </a:r>
            <a:r>
              <a:rPr lang="en-US" sz="19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constrained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structure:</a:t>
            </a:r>
            <a:endParaRPr kumimoji="0" lang="en-US" sz="19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98"/>
          <p:cNvSpPr txBox="1">
            <a:spLocks noChangeArrowheads="1"/>
          </p:cNvSpPr>
          <p:nvPr/>
        </p:nvSpPr>
        <p:spPr>
          <a:xfrm>
            <a:off x="1057712" y="4027224"/>
            <a:ext cx="855032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900" b="0" dirty="0" smtClean="0">
                <a:latin typeface="Calibri" pitchFamily="34" charset="0"/>
                <a:cs typeface="Times New Roman" pitchFamily="18" charset="0"/>
              </a:rPr>
              <a:t>Toric Quivers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       The </a:t>
            </a:r>
            <a:r>
              <a:rPr lang="en-US" sz="19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F-term equations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 are of the form     monomial = monomial</a:t>
            </a:r>
            <a:endParaRPr kumimoji="0" lang="en-US" sz="19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82498" y="4044555"/>
            <a:ext cx="2511208" cy="42194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17499" y="6032312"/>
            <a:ext cx="6725503" cy="719919"/>
            <a:chOff x="1384120" y="5909480"/>
            <a:chExt cx="6725503" cy="719919"/>
          </a:xfrm>
        </p:grpSpPr>
        <p:sp>
          <p:nvSpPr>
            <p:cNvPr id="28" name="Rectangle 98"/>
            <p:cNvSpPr txBox="1">
              <a:spLocks noChangeArrowheads="1"/>
            </p:cNvSpPr>
            <p:nvPr/>
          </p:nvSpPr>
          <p:spPr>
            <a:xfrm>
              <a:off x="1384120" y="5913718"/>
              <a:ext cx="672550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The superpotential is a polynomial and 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900" b="0" dirty="0" smtClean="0">
                  <a:latin typeface="Times New Roman" pitchFamily="18" charset="0"/>
                  <a:cs typeface="Times New Roman" pitchFamily="18" charset="0"/>
                </a:rPr>
                <a:t>very arrow in the quiver appears in </a:t>
              </a:r>
              <a:r>
                <a:rPr lang="en-US" sz="1900" b="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exactly two terms, </a:t>
              </a:r>
              <a:r>
                <a:rPr lang="en-US" sz="1900" b="0" dirty="0" smtClean="0">
                  <a:latin typeface="Times New Roman" pitchFamily="18" charset="0"/>
                  <a:cs typeface="Times New Roman" pitchFamily="18" charset="0"/>
                </a:rPr>
                <a:t>with opposite signs</a:t>
              </a:r>
              <a:endParaRPr kumimoji="0" lang="en-US" sz="1900" b="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422215" y="5909480"/>
              <a:ext cx="6632812" cy="7199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31" name="Right Arrow 30"/>
          <p:cNvSpPr/>
          <p:nvPr/>
        </p:nvSpPr>
        <p:spPr>
          <a:xfrm rot="5400000" flipV="1">
            <a:off x="4265409" y="5359763"/>
            <a:ext cx="613183" cy="457025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0" name="Rectangle 98"/>
          <p:cNvSpPr txBox="1">
            <a:spLocks noChangeArrowheads="1"/>
          </p:cNvSpPr>
          <p:nvPr/>
        </p:nvSpPr>
        <p:spPr>
          <a:xfrm>
            <a:off x="3394562" y="431801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Feng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Franco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He,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Hanany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937" y="4633492"/>
            <a:ext cx="1110349" cy="607370"/>
          </a:xfrm>
          <a:prstGeom prst="rect">
            <a:avLst/>
          </a:prstGeom>
          <a:ln w="28575" cmpd="sng">
            <a:solidFill>
              <a:srgbClr val="22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3" name="Rectangle 98"/>
          <p:cNvSpPr txBox="1">
            <a:spLocks noChangeArrowheads="1"/>
          </p:cNvSpPr>
          <p:nvPr/>
        </p:nvSpPr>
        <p:spPr>
          <a:xfrm>
            <a:off x="457200" y="4719768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Recall the </a:t>
            </a:r>
            <a:r>
              <a:rPr lang="en-US" sz="1900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F-term equations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are given by:</a:t>
            </a:r>
            <a:endParaRPr kumimoji="0" lang="en-US" sz="1900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4" grpId="0" animBg="1"/>
      <p:bldP spid="215" grpId="0"/>
      <p:bldP spid="35" grpId="0"/>
      <p:bldP spid="24" grpId="0"/>
      <p:bldP spid="25" grpId="0"/>
      <p:bldP spid="26" grpId="0" animBg="1"/>
      <p:bldP spid="31" grpId="0" animBg="1"/>
      <p:bldP spid="30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Quivers from Toric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Calabi-Yau’s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98"/>
          <p:cNvSpPr txBox="1">
            <a:spLocks noChangeArrowheads="1"/>
          </p:cNvSpPr>
          <p:nvPr/>
        </p:nvSpPr>
        <p:spPr>
          <a:xfrm>
            <a:off x="446041" y="525039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Calabi-Yau singularity fractionizes the D3-branes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" name="Rectangle 98"/>
          <p:cNvSpPr txBox="1">
            <a:spLocks noChangeArrowheads="1"/>
          </p:cNvSpPr>
          <p:nvPr/>
        </p:nvSpPr>
        <p:spPr>
          <a:xfrm>
            <a:off x="446040" y="1784746"/>
            <a:ext cx="845229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addition to D3-branes, Type IIB string theory contains D-branes of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dimensionalities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such as D5 and D7-branes. By wrapping them over vanishing 2 or 4-cycles we also obtain 3+1 dimensional objects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64471" y="2909001"/>
            <a:ext cx="1255612" cy="1892072"/>
            <a:chOff x="4535755" y="4498234"/>
            <a:chExt cx="1161441" cy="1750166"/>
          </a:xfrm>
        </p:grpSpPr>
        <p:grpSp>
          <p:nvGrpSpPr>
            <p:cNvPr id="34" name="Group 33"/>
            <p:cNvGrpSpPr/>
            <p:nvPr/>
          </p:nvGrpSpPr>
          <p:grpSpPr>
            <a:xfrm>
              <a:off x="4549238" y="5683831"/>
              <a:ext cx="1147958" cy="564569"/>
              <a:chOff x="2757487" y="2486025"/>
              <a:chExt cx="1162050" cy="5715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40" name="Parallelogram 39"/>
              <p:cNvSpPr/>
              <p:nvPr/>
            </p:nvSpPr>
            <p:spPr>
              <a:xfrm>
                <a:off x="2757487" y="2600325"/>
                <a:ext cx="1162050" cy="457200"/>
              </a:xfrm>
              <a:prstGeom prst="parallelogram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2757487" y="2543175"/>
                <a:ext cx="1162050" cy="457200"/>
              </a:xfrm>
              <a:prstGeom prst="parallelogram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>
                <a:off x="2757487" y="2486025"/>
                <a:ext cx="1162050" cy="45720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accent6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Isosceles Triangle 35"/>
            <p:cNvSpPr/>
            <p:nvPr/>
          </p:nvSpPr>
          <p:spPr>
            <a:xfrm flipV="1">
              <a:off x="4535755" y="4620557"/>
              <a:ext cx="1161441" cy="1260872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0645" y="5819947"/>
              <a:ext cx="521310" cy="319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D3s</a:t>
              </a:r>
              <a:endParaRPr lang="en-US" sz="1500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538632" y="4498234"/>
              <a:ext cx="1153799" cy="258761"/>
            </a:xfrm>
            <a:prstGeom prst="ellipse">
              <a:avLst/>
            </a:prstGeom>
            <a:solidFill>
              <a:srgbClr val="008FFA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08759" y="4978103"/>
              <a:ext cx="433268" cy="31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CY</a:t>
              </a:r>
              <a:endParaRPr lang="en-US" sz="1600" baseline="-25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23097" y="2909001"/>
            <a:ext cx="1255612" cy="1892072"/>
            <a:chOff x="4535755" y="4498234"/>
            <a:chExt cx="1161441" cy="1750166"/>
          </a:xfrm>
        </p:grpSpPr>
        <p:grpSp>
          <p:nvGrpSpPr>
            <p:cNvPr id="44" name="Group 43"/>
            <p:cNvGrpSpPr/>
            <p:nvPr/>
          </p:nvGrpSpPr>
          <p:grpSpPr>
            <a:xfrm>
              <a:off x="4549238" y="5683831"/>
              <a:ext cx="1147958" cy="564569"/>
              <a:chOff x="2757487" y="2486025"/>
              <a:chExt cx="1162050" cy="5715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49" name="Parallelogram 48"/>
              <p:cNvSpPr/>
              <p:nvPr/>
            </p:nvSpPr>
            <p:spPr>
              <a:xfrm>
                <a:off x="2757487" y="2600325"/>
                <a:ext cx="1162050" cy="457200"/>
              </a:xfrm>
              <a:prstGeom prst="parallelogram">
                <a:avLst/>
              </a:prstGeom>
              <a:solidFill>
                <a:srgbClr val="8BE5A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Parallelogram 49"/>
              <p:cNvSpPr/>
              <p:nvPr/>
            </p:nvSpPr>
            <p:spPr>
              <a:xfrm>
                <a:off x="2757487" y="2543175"/>
                <a:ext cx="1162050" cy="457200"/>
              </a:xfrm>
              <a:prstGeom prst="parallelogram">
                <a:avLst/>
              </a:prstGeom>
              <a:solidFill>
                <a:srgbClr val="8BE5A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Parallelogram 50"/>
              <p:cNvSpPr/>
              <p:nvPr/>
            </p:nvSpPr>
            <p:spPr>
              <a:xfrm>
                <a:off x="2757487" y="2486025"/>
                <a:ext cx="1162050" cy="457200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8BE5AF">
                      <a:shade val="30000"/>
                      <a:satMod val="115000"/>
                    </a:srgbClr>
                  </a:gs>
                  <a:gs pos="50000">
                    <a:srgbClr val="8BE5AF">
                      <a:shade val="67500"/>
                      <a:satMod val="115000"/>
                    </a:srgbClr>
                  </a:gs>
                  <a:gs pos="100000">
                    <a:srgbClr val="8BE5A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Isosceles Triangle 44"/>
            <p:cNvSpPr/>
            <p:nvPr/>
          </p:nvSpPr>
          <p:spPr>
            <a:xfrm flipV="1">
              <a:off x="4535755" y="4620557"/>
              <a:ext cx="1161441" cy="1260872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100645" y="5819947"/>
              <a:ext cx="488131" cy="298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D5s</a:t>
              </a:r>
              <a:endParaRPr lang="en-US" sz="1500" baseline="-25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4538632" y="4498234"/>
              <a:ext cx="1153799" cy="258761"/>
            </a:xfrm>
            <a:prstGeom prst="ellipse">
              <a:avLst/>
            </a:prstGeom>
            <a:solidFill>
              <a:srgbClr val="008FFA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08759" y="4978103"/>
              <a:ext cx="433268" cy="31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CY</a:t>
              </a:r>
              <a:endParaRPr lang="en-US" sz="1600" baseline="-25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113473" y="2909001"/>
            <a:ext cx="1255612" cy="1892072"/>
            <a:chOff x="4535755" y="4498234"/>
            <a:chExt cx="1161441" cy="1750166"/>
          </a:xfrm>
        </p:grpSpPr>
        <p:grpSp>
          <p:nvGrpSpPr>
            <p:cNvPr id="53" name="Group 52"/>
            <p:cNvGrpSpPr/>
            <p:nvPr/>
          </p:nvGrpSpPr>
          <p:grpSpPr>
            <a:xfrm>
              <a:off x="4549238" y="5683831"/>
              <a:ext cx="1147958" cy="564569"/>
              <a:chOff x="2757487" y="2486025"/>
              <a:chExt cx="1162050" cy="5715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58" name="Parallelogram 57"/>
              <p:cNvSpPr/>
              <p:nvPr/>
            </p:nvSpPr>
            <p:spPr>
              <a:xfrm>
                <a:off x="2757487" y="2600325"/>
                <a:ext cx="1162050" cy="457200"/>
              </a:xfrm>
              <a:prstGeom prst="parallelogram">
                <a:avLst/>
              </a:prstGeom>
              <a:solidFill>
                <a:srgbClr val="EFB15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2757487" y="2543175"/>
                <a:ext cx="1162050" cy="457200"/>
              </a:xfrm>
              <a:prstGeom prst="parallelogram">
                <a:avLst/>
              </a:prstGeom>
              <a:solidFill>
                <a:srgbClr val="EFB15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Parallelogram 59"/>
              <p:cNvSpPr/>
              <p:nvPr/>
            </p:nvSpPr>
            <p:spPr>
              <a:xfrm>
                <a:off x="2757487" y="2486025"/>
                <a:ext cx="1162050" cy="457200"/>
              </a:xfrm>
              <a:prstGeom prst="parallelogram">
                <a:avLst/>
              </a:prstGeom>
              <a:gradFill flip="none" rotWithShape="1">
                <a:gsLst>
                  <a:gs pos="0">
                    <a:srgbClr val="EFB15F">
                      <a:shade val="30000"/>
                      <a:satMod val="115000"/>
                    </a:srgbClr>
                  </a:gs>
                  <a:gs pos="50000">
                    <a:srgbClr val="EFB15F">
                      <a:shade val="67500"/>
                      <a:satMod val="115000"/>
                    </a:srgbClr>
                  </a:gs>
                  <a:gs pos="100000">
                    <a:srgbClr val="EFB15F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Isosceles Triangle 53"/>
            <p:cNvSpPr/>
            <p:nvPr/>
          </p:nvSpPr>
          <p:spPr>
            <a:xfrm flipV="1">
              <a:off x="4535755" y="4620557"/>
              <a:ext cx="1161441" cy="1260872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00645" y="5819947"/>
              <a:ext cx="488131" cy="298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D7s</a:t>
              </a:r>
              <a:endParaRPr lang="en-US" sz="1500" baseline="-250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4538632" y="4498234"/>
              <a:ext cx="1153799" cy="258761"/>
            </a:xfrm>
            <a:prstGeom prst="ellipse">
              <a:avLst/>
            </a:prstGeom>
            <a:solidFill>
              <a:srgbClr val="008FFA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908759" y="4978103"/>
              <a:ext cx="433268" cy="313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CY</a:t>
              </a:r>
              <a:endParaRPr lang="en-US" sz="1600" baseline="-25000" dirty="0"/>
            </a:p>
          </p:txBody>
        </p:sp>
      </p:grpSp>
      <p:sp>
        <p:nvSpPr>
          <p:cNvPr id="3" name="Oval 2"/>
          <p:cNvSpPr/>
          <p:nvPr/>
        </p:nvSpPr>
        <p:spPr bwMode="auto">
          <a:xfrm>
            <a:off x="4572000" y="4285394"/>
            <a:ext cx="163773" cy="163773"/>
          </a:xfrm>
          <a:prstGeom prst="ellipse">
            <a:avLst/>
          </a:prstGeom>
          <a:gradFill flip="none" rotWithShape="1">
            <a:gsLst>
              <a:gs pos="0">
                <a:srgbClr val="00CC66">
                  <a:shade val="30000"/>
                  <a:satMod val="115000"/>
                </a:srgbClr>
              </a:gs>
              <a:gs pos="50000">
                <a:srgbClr val="00CC66">
                  <a:shade val="67500"/>
                  <a:satMod val="115000"/>
                </a:srgbClr>
              </a:gs>
              <a:gs pos="100000">
                <a:srgbClr val="00CC66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673755" y="4176214"/>
            <a:ext cx="152434" cy="275226"/>
          </a:xfrm>
          <a:prstGeom prst="ellipse">
            <a:avLst/>
          </a:prstGeom>
          <a:solidFill>
            <a:srgbClr val="EFB15F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837528" y="3944206"/>
            <a:ext cx="286604" cy="34590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98"/>
          <p:cNvSpPr txBox="1">
            <a:spLocks noChangeArrowheads="1"/>
          </p:cNvSpPr>
          <p:nvPr/>
        </p:nvSpPr>
        <p:spPr>
          <a:xfrm>
            <a:off x="7137777" y="3703095"/>
            <a:ext cx="98491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-cycle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4751656" y="3946478"/>
            <a:ext cx="286604" cy="34590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98"/>
          <p:cNvSpPr txBox="1">
            <a:spLocks noChangeArrowheads="1"/>
          </p:cNvSpPr>
          <p:nvPr/>
        </p:nvSpPr>
        <p:spPr>
          <a:xfrm>
            <a:off x="5051905" y="3705367"/>
            <a:ext cx="98491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-cycle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5095649" y="984763"/>
            <a:ext cx="2170647" cy="638189"/>
            <a:chOff x="3436789" y="608302"/>
            <a:chExt cx="2170647" cy="638189"/>
          </a:xfrm>
        </p:grpSpPr>
        <p:sp>
          <p:nvSpPr>
            <p:cNvPr id="67" name="Rounded Rectangle 66"/>
            <p:cNvSpPr/>
            <p:nvPr/>
          </p:nvSpPr>
          <p:spPr>
            <a:xfrm>
              <a:off x="3581400" y="652139"/>
              <a:ext cx="1855149" cy="594352"/>
            </a:xfrm>
            <a:prstGeom prst="roundRect">
              <a:avLst/>
            </a:prstGeom>
            <a:solidFill>
              <a:srgbClr val="01AF7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68" name="Rectangle 98"/>
            <p:cNvSpPr txBox="1">
              <a:spLocks noChangeArrowheads="1"/>
            </p:cNvSpPr>
            <p:nvPr/>
          </p:nvSpPr>
          <p:spPr>
            <a:xfrm>
              <a:off x="3436789" y="608302"/>
              <a:ext cx="2170647" cy="308177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Calibri" pitchFamily="34" charset="0"/>
                </a:rPr>
                <a:t>Gauge groups</a:t>
              </a:r>
              <a:r>
                <a:rPr lang="en-US" dirty="0" smtClean="0">
                  <a:latin typeface="Calibri" pitchFamily="34" charset="0"/>
                </a:rPr>
                <a:t>  </a:t>
              </a:r>
            </a:p>
            <a:p>
              <a:pPr marL="0" lvl="1" algn="ctr" eaLnBrk="1" fontAlgn="auto" hangingPunct="1"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dirty="0" smtClean="0">
                  <a:latin typeface="Calibri" pitchFamily="34" charset="0"/>
                </a:rPr>
                <a:t>(nodes in quiver)</a:t>
              </a:r>
              <a:endParaRPr lang="en-US" b="0" noProof="0" dirty="0" smtClean="0">
                <a:latin typeface="Calibri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86065" y="1028600"/>
            <a:ext cx="3008522" cy="594352"/>
            <a:chOff x="3004357" y="647595"/>
            <a:chExt cx="3008522" cy="594352"/>
          </a:xfrm>
        </p:grpSpPr>
        <p:sp>
          <p:nvSpPr>
            <p:cNvPr id="70" name="Rounded Rectangle 69"/>
            <p:cNvSpPr/>
            <p:nvPr/>
          </p:nvSpPr>
          <p:spPr>
            <a:xfrm>
              <a:off x="3388287" y="647595"/>
              <a:ext cx="2240878" cy="59435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71" name="Rectangle 98"/>
            <p:cNvSpPr txBox="1">
              <a:spLocks noChangeArrowheads="1"/>
            </p:cNvSpPr>
            <p:nvPr/>
          </p:nvSpPr>
          <p:spPr>
            <a:xfrm>
              <a:off x="3004357" y="741268"/>
              <a:ext cx="3008522" cy="30363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Calibri" pitchFamily="34" charset="0"/>
                </a:rPr>
                <a:t>Fractional branes</a:t>
              </a:r>
              <a:endParaRPr kumimoji="0" lang="en-US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72" name="Left-Right Arrow 71"/>
          <p:cNvSpPr/>
          <p:nvPr/>
        </p:nvSpPr>
        <p:spPr>
          <a:xfrm>
            <a:off x="4557160" y="1194312"/>
            <a:ext cx="518682" cy="262927"/>
          </a:xfrm>
          <a:prstGeom prst="leftRightArrow">
            <a:avLst/>
          </a:prstGeom>
          <a:solidFill>
            <a:srgbClr val="00B0F0"/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73" name="Rectangle 98"/>
          <p:cNvSpPr txBox="1">
            <a:spLocks noChangeArrowheads="1"/>
          </p:cNvSpPr>
          <p:nvPr/>
        </p:nvSpPr>
        <p:spPr>
          <a:xfrm>
            <a:off x="448313" y="5212666"/>
            <a:ext cx="800192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Fractional branes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bound states of D3, D5 and D7-branes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98"/>
          <p:cNvSpPr txBox="1">
            <a:spLocks noChangeArrowheads="1"/>
          </p:cNvSpPr>
          <p:nvPr/>
        </p:nvSpPr>
        <p:spPr>
          <a:xfrm>
            <a:off x="805433" y="5597082"/>
            <a:ext cx="831127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 of gauge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groups in the quiver is equal to the number of fractional branes, which is given by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Euler characteristic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Calabi-Yau: 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98"/>
          <p:cNvSpPr txBox="1">
            <a:spLocks noChangeArrowheads="1"/>
          </p:cNvSpPr>
          <p:nvPr/>
        </p:nvSpPr>
        <p:spPr>
          <a:xfrm>
            <a:off x="2677443" y="6295399"/>
            <a:ext cx="394171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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+ b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000" b="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48418" y="6331526"/>
            <a:ext cx="2251881" cy="40684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35" grpId="0"/>
      <p:bldP spid="30" grpId="0"/>
      <p:bldP spid="3" grpId="0" animBg="1"/>
      <p:bldP spid="61" grpId="0" animBg="1"/>
      <p:bldP spid="63" grpId="0"/>
      <p:bldP spid="65" grpId="0"/>
      <p:bldP spid="72" grpId="0" animBg="1"/>
      <p:bldP spid="73" grpId="0"/>
      <p:bldP spid="74" grpId="0"/>
      <p:bldP spid="75" grpId="0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608836"/>
            <a:ext cx="81888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Brane</a:t>
            </a:r>
            <a:r>
              <a:rPr lang="en-US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Tilings</a:t>
            </a:r>
            <a:endParaRPr lang="en-US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6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ight Triangle 215"/>
          <p:cNvSpPr/>
          <p:nvPr/>
        </p:nvSpPr>
        <p:spPr bwMode="auto">
          <a:xfrm flipH="1" flipV="1">
            <a:off x="3882825" y="4177428"/>
            <a:ext cx="597890" cy="567904"/>
          </a:xfrm>
          <a:prstGeom prst="rtTriangle">
            <a:avLst/>
          </a:prstGeom>
          <a:solidFill>
            <a:srgbClr val="00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Triangle 3"/>
          <p:cNvSpPr/>
          <p:nvPr/>
        </p:nvSpPr>
        <p:spPr bwMode="auto">
          <a:xfrm>
            <a:off x="3924521" y="4162567"/>
            <a:ext cx="579213" cy="539517"/>
          </a:xfrm>
          <a:prstGeom prst="rtTriangl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Periodic Quivers</a:t>
            </a:r>
          </a:p>
        </p:txBody>
      </p:sp>
      <p:sp>
        <p:nvSpPr>
          <p:cNvPr id="35" name="Rectangle 98"/>
          <p:cNvSpPr txBox="1">
            <a:spLocks noChangeArrowheads="1"/>
          </p:cNvSpPr>
          <p:nvPr/>
        </p:nvSpPr>
        <p:spPr>
          <a:xfrm>
            <a:off x="459472" y="794984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possible to introduce a new object that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quiver and superpotential data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98"/>
          <p:cNvSpPr txBox="1">
            <a:spLocks noChangeArrowheads="1"/>
          </p:cNvSpPr>
          <p:nvPr/>
        </p:nvSpPr>
        <p:spPr>
          <a:xfrm>
            <a:off x="1066801" y="6096000"/>
            <a:ext cx="7620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= X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13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X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32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X</a:t>
            </a:r>
            <a:r>
              <a:rPr kumimoji="0" lang="en-US" b="0" i="0" u="none" strike="noStrike" kern="1200" cap="none" spc="0" normalizeH="0" baseline="30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b="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21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- 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+ 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marL="349250" lvl="1" indent="-5873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+ 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+ 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- 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en-US" b="0" i="0" u="none" strike="noStrike" kern="1200" cap="none" spc="0" normalizeH="0" baseline="-2500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05060" y="3541301"/>
            <a:ext cx="3437463" cy="2337475"/>
            <a:chOff x="3962400" y="2057400"/>
            <a:chExt cx="3810000" cy="2590800"/>
          </a:xfrm>
        </p:grpSpPr>
        <p:grpSp>
          <p:nvGrpSpPr>
            <p:cNvPr id="8" name="Group 7"/>
            <p:cNvGrpSpPr/>
            <p:nvPr/>
          </p:nvGrpSpPr>
          <p:grpSpPr>
            <a:xfrm>
              <a:off x="3962400" y="2057400"/>
              <a:ext cx="3810000" cy="2590800"/>
              <a:chOff x="3962400" y="2057400"/>
              <a:chExt cx="3810000" cy="259080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572000" y="20574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1816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791200" y="20574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9624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4008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010400" y="20574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4572000" y="26670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51816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791200" y="26670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9624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4008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7010400" y="26670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572000" y="32766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51816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791200" y="32766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9624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4008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7010400" y="32766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1816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791200" y="38862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9624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4008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7010400" y="38862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572000" y="44958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51816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5791200" y="44958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9624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64008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7010400" y="44958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76200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76200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76200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76200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76200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572000" y="38862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>
              <a:stCxn id="124" idx="6"/>
              <a:endCxn id="125" idx="2"/>
            </p:cNvCxnSpPr>
            <p:nvPr/>
          </p:nvCxnSpPr>
          <p:spPr>
            <a:xfrm>
              <a:off x="53340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9436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6553200" y="2819400"/>
              <a:ext cx="1066800" cy="1067594"/>
              <a:chOff x="5334000" y="2819400"/>
              <a:chExt cx="1066800" cy="1067594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53340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>
                <a:off x="59436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>
              <a:off x="41148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47244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4419600" y="3657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V="1">
              <a:off x="4418806" y="3047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1148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7244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4419600" y="2438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3340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9436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5532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71628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6858000" y="2438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1148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47244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V="1">
              <a:off x="4418806" y="42664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3340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9436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5865812" y="2210594"/>
              <a:ext cx="2382" cy="2285206"/>
              <a:chOff x="5865812" y="2210594"/>
              <a:chExt cx="2382" cy="2285206"/>
            </a:xfrm>
          </p:grpSpPr>
          <p:cxnSp>
            <p:nvCxnSpPr>
              <p:cNvPr id="103" name="Straight Arrow Connector 102"/>
              <p:cNvCxnSpPr>
                <a:stCxn id="125" idx="4"/>
                <a:endCxn id="130" idx="0"/>
              </p:cNvCxnSpPr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6553200" y="4038600"/>
              <a:ext cx="1066800" cy="534988"/>
              <a:chOff x="5334000" y="2819400"/>
              <a:chExt cx="1066800" cy="534988"/>
            </a:xfrm>
          </p:grpSpPr>
          <p:cxnSp>
            <p:nvCxnSpPr>
              <p:cNvPr id="100" name="Straight Arrow Connector 99"/>
              <p:cNvCxnSpPr/>
              <p:nvPr/>
            </p:nvCxnSpPr>
            <p:spPr>
              <a:xfrm>
                <a:off x="53340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/>
              <p:nvPr/>
            </p:nvCxnSpPr>
            <p:spPr>
              <a:xfrm flipH="1">
                <a:off x="59436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4114800" y="2743200"/>
              <a:ext cx="3505200" cy="1588"/>
              <a:chOff x="4114800" y="2743200"/>
              <a:chExt cx="3505200" cy="1588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4114800" y="2743200"/>
                <a:ext cx="2895600" cy="1588"/>
                <a:chOff x="4876800" y="2286000"/>
                <a:chExt cx="2895600" cy="1588"/>
              </a:xfrm>
            </p:grpSpPr>
            <p:cxnSp>
              <p:nvCxnSpPr>
                <p:cNvPr id="95" name="Straight Arrow Connector 94"/>
                <p:cNvCxnSpPr/>
                <p:nvPr/>
              </p:nvCxnSpPr>
              <p:spPr>
                <a:xfrm flipH="1">
                  <a:off x="48768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/>
                <p:nvPr/>
              </p:nvCxnSpPr>
              <p:spPr>
                <a:xfrm>
                  <a:off x="54864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H="1">
                  <a:off x="60960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67056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73152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Arrow Connector 93"/>
              <p:cNvCxnSpPr/>
              <p:nvPr/>
            </p:nvCxnSpPr>
            <p:spPr>
              <a:xfrm>
                <a:off x="7162800" y="27432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4114800" y="3962400"/>
              <a:ext cx="3505200" cy="1588"/>
              <a:chOff x="4114800" y="2743200"/>
              <a:chExt cx="3505200" cy="1588"/>
            </a:xfrm>
          </p:grpSpPr>
          <p:grpSp>
            <p:nvGrpSpPr>
              <p:cNvPr id="86" name="Group 144"/>
              <p:cNvGrpSpPr/>
              <p:nvPr/>
            </p:nvGrpSpPr>
            <p:grpSpPr>
              <a:xfrm>
                <a:off x="4114800" y="2743200"/>
                <a:ext cx="2895600" cy="1588"/>
                <a:chOff x="4876800" y="2286000"/>
                <a:chExt cx="2895600" cy="1588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 flipH="1">
                  <a:off x="48768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54864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flipH="1">
                  <a:off x="60960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67056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 flipH="1">
                  <a:off x="73152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7" name="Straight Arrow Connector 86"/>
              <p:cNvCxnSpPr/>
              <p:nvPr/>
            </p:nvCxnSpPr>
            <p:spPr>
              <a:xfrm>
                <a:off x="7162800" y="27432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6477000" y="2209800"/>
              <a:ext cx="2382" cy="2285206"/>
              <a:chOff x="5865812" y="2210594"/>
              <a:chExt cx="2382" cy="2285206"/>
            </a:xfrm>
          </p:grpSpPr>
          <p:cxnSp>
            <p:nvCxnSpPr>
              <p:cNvPr id="82" name="Straight Arrow Connector 81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>
              <a:off x="7696200" y="2209800"/>
              <a:ext cx="2382" cy="2285206"/>
              <a:chOff x="5865812" y="2210594"/>
              <a:chExt cx="2382" cy="2285206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5257800" y="2209800"/>
              <a:ext cx="2382" cy="2285206"/>
              <a:chOff x="5865812" y="2210594"/>
              <a:chExt cx="2382" cy="2285206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038600" y="2209800"/>
              <a:ext cx="2382" cy="2285206"/>
              <a:chOff x="5865812" y="2210594"/>
              <a:chExt cx="2382" cy="2285206"/>
            </a:xfrm>
          </p:grpSpPr>
          <p:cxnSp>
            <p:nvCxnSpPr>
              <p:cNvPr id="70" name="Straight Arrow Connector 69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921282" y="2797082"/>
              <a:ext cx="1111436" cy="1111436"/>
              <a:chOff x="5921282" y="2797082"/>
              <a:chExt cx="1111436" cy="1111436"/>
            </a:xfrm>
          </p:grpSpPr>
          <p:cxnSp>
            <p:nvCxnSpPr>
              <p:cNvPr id="66" name="Straight Arrow Connector 65"/>
              <p:cNvCxnSpPr>
                <a:stCxn id="133" idx="1"/>
                <a:endCxn id="127" idx="5"/>
              </p:cNvCxnSpPr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22" idx="3"/>
                <a:endCxn id="127" idx="7"/>
              </p:cNvCxnSpPr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119" idx="5"/>
                <a:endCxn id="127" idx="1"/>
              </p:cNvCxnSpPr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>
                <a:stCxn id="130" idx="7"/>
                <a:endCxn id="127" idx="3"/>
              </p:cNvCxnSpPr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4710545" y="2805545"/>
              <a:ext cx="1111436" cy="1111436"/>
              <a:chOff x="5921282" y="2797082"/>
              <a:chExt cx="1111436" cy="1111436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4702082" y="2187482"/>
              <a:ext cx="1111436" cy="501836"/>
              <a:chOff x="5921282" y="3406682"/>
              <a:chExt cx="1111436" cy="501836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5935137" y="2187482"/>
              <a:ext cx="1111436" cy="501836"/>
              <a:chOff x="5921282" y="3406682"/>
              <a:chExt cx="1111436" cy="501836"/>
            </a:xfrm>
          </p:grpSpPr>
          <p:cxnSp>
            <p:nvCxnSpPr>
              <p:cNvPr id="58" name="Straight Arrow Connector 57"/>
              <p:cNvCxnSpPr/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4702082" y="4016282"/>
              <a:ext cx="1111436" cy="501836"/>
              <a:chOff x="5921282" y="2797082"/>
              <a:chExt cx="1111436" cy="501836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5921282" y="4030137"/>
              <a:ext cx="1111436" cy="501836"/>
              <a:chOff x="5921282" y="2797082"/>
              <a:chExt cx="1111436" cy="501836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7148945" y="2805546"/>
              <a:ext cx="501836" cy="1111436"/>
              <a:chOff x="5921282" y="2797082"/>
              <a:chExt cx="501836" cy="1111436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7140482" y="2187483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H="1">
              <a:off x="7140482" y="4016283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4100945" y="2805545"/>
              <a:ext cx="501836" cy="1111436"/>
              <a:chOff x="6530882" y="2797082"/>
              <a:chExt cx="501836" cy="1111436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Arrow Connector 47"/>
            <p:cNvCxnSpPr/>
            <p:nvPr/>
          </p:nvCxnSpPr>
          <p:spPr>
            <a:xfrm rot="16200000" flipV="1">
              <a:off x="4092482" y="2187482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4092482" y="4016282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792578" y="3585990"/>
            <a:ext cx="2162380" cy="2207701"/>
            <a:chOff x="831273" y="1828800"/>
            <a:chExt cx="2313707" cy="2362200"/>
          </a:xfrm>
        </p:grpSpPr>
        <p:grpSp>
          <p:nvGrpSpPr>
            <p:cNvPr id="147" name="Group 146"/>
            <p:cNvGrpSpPr/>
            <p:nvPr/>
          </p:nvGrpSpPr>
          <p:grpSpPr>
            <a:xfrm>
              <a:off x="1136073" y="2133600"/>
              <a:ext cx="1697181" cy="1676400"/>
              <a:chOff x="1136073" y="2133600"/>
              <a:chExt cx="1697181" cy="1676400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136073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590800" y="2133600"/>
                <a:ext cx="235527" cy="2355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1143000" y="3574473"/>
                <a:ext cx="235527" cy="235527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597727" y="3574473"/>
                <a:ext cx="235527" cy="235527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48" name="Straight Connector 147"/>
            <p:cNvCxnSpPr>
              <a:stCxn id="200" idx="6"/>
              <a:endCxn id="201" idx="2"/>
            </p:cNvCxnSpPr>
            <p:nvPr/>
          </p:nvCxnSpPr>
          <p:spPr>
            <a:xfrm>
              <a:off x="1371600" y="2251364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201" idx="4"/>
              <a:endCxn id="203" idx="0"/>
            </p:cNvCxnSpPr>
            <p:nvPr/>
          </p:nvCxnSpPr>
          <p:spPr>
            <a:xfrm rot="16200000" flipH="1">
              <a:off x="2109354" y="2968336"/>
              <a:ext cx="1205346" cy="6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200" idx="4"/>
              <a:endCxn id="202" idx="0"/>
            </p:cNvCxnSpPr>
            <p:nvPr/>
          </p:nvCxnSpPr>
          <p:spPr>
            <a:xfrm rot="16200000" flipH="1">
              <a:off x="654627" y="2968336"/>
              <a:ext cx="1205346" cy="69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202" idx="6"/>
              <a:endCxn id="203" idx="2"/>
            </p:cNvCxnSpPr>
            <p:nvPr/>
          </p:nvCxnSpPr>
          <p:spPr>
            <a:xfrm>
              <a:off x="1378527" y="3692237"/>
              <a:ext cx="1219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200" idx="5"/>
              <a:endCxn id="203" idx="1"/>
            </p:cNvCxnSpPr>
            <p:nvPr/>
          </p:nvCxnSpPr>
          <p:spPr>
            <a:xfrm rot="16200000" flipH="1">
              <a:off x="1347498" y="2324244"/>
              <a:ext cx="1274330" cy="1295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/>
            <p:cNvGrpSpPr/>
            <p:nvPr/>
          </p:nvGrpSpPr>
          <p:grpSpPr>
            <a:xfrm rot="16200000" flipV="1">
              <a:off x="1056410" y="2885210"/>
              <a:ext cx="381000" cy="152400"/>
              <a:chOff x="1828800" y="1676400"/>
              <a:chExt cx="381000" cy="152400"/>
            </a:xfrm>
          </p:grpSpPr>
          <p:grpSp>
            <p:nvGrpSpPr>
              <p:cNvPr id="194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4" name="Group 153"/>
            <p:cNvGrpSpPr/>
            <p:nvPr/>
          </p:nvGrpSpPr>
          <p:grpSpPr>
            <a:xfrm flipH="1">
              <a:off x="1766455" y="2175165"/>
              <a:ext cx="381000" cy="152400"/>
              <a:chOff x="1828800" y="1676400"/>
              <a:chExt cx="381000" cy="152400"/>
            </a:xfrm>
          </p:grpSpPr>
          <p:grpSp>
            <p:nvGrpSpPr>
              <p:cNvPr id="188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5" name="Group 154"/>
            <p:cNvGrpSpPr/>
            <p:nvPr/>
          </p:nvGrpSpPr>
          <p:grpSpPr>
            <a:xfrm rot="2700000">
              <a:off x="1643703" y="2901003"/>
              <a:ext cx="685800" cy="152400"/>
              <a:chOff x="1828800" y="1676400"/>
              <a:chExt cx="685800" cy="152400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1828800" y="1676400"/>
                <a:ext cx="381000" cy="152400"/>
                <a:chOff x="1828800" y="1676400"/>
                <a:chExt cx="381000" cy="152400"/>
              </a:xfrm>
            </p:grpSpPr>
            <p:grpSp>
              <p:nvGrpSpPr>
                <p:cNvPr id="182" name="Group 181"/>
                <p:cNvGrpSpPr/>
                <p:nvPr/>
              </p:nvGrpSpPr>
              <p:grpSpPr>
                <a:xfrm>
                  <a:off x="18288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19812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84" name="Straight Connector 183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5" name="Group 174"/>
              <p:cNvGrpSpPr/>
              <p:nvPr/>
            </p:nvGrpSpPr>
            <p:grpSpPr>
              <a:xfrm>
                <a:off x="2133600" y="1676400"/>
                <a:ext cx="381000" cy="152400"/>
                <a:chOff x="1828800" y="1676400"/>
                <a:chExt cx="381000" cy="152400"/>
              </a:xfrm>
            </p:grpSpPr>
            <p:grpSp>
              <p:nvGrpSpPr>
                <p:cNvPr id="176" name="Group 272"/>
                <p:cNvGrpSpPr/>
                <p:nvPr/>
              </p:nvGrpSpPr>
              <p:grpSpPr>
                <a:xfrm>
                  <a:off x="18288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273"/>
                <p:cNvGrpSpPr/>
                <p:nvPr/>
              </p:nvGrpSpPr>
              <p:grpSpPr>
                <a:xfrm>
                  <a:off x="19812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6" name="Rectangle 98"/>
            <p:cNvSpPr txBox="1">
              <a:spLocks noChangeArrowheads="1"/>
            </p:cNvSpPr>
            <p:nvPr/>
          </p:nvSpPr>
          <p:spPr>
            <a:xfrm>
              <a:off x="831273" y="1828800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7" name="Rectangle 98"/>
            <p:cNvSpPr txBox="1">
              <a:spLocks noChangeArrowheads="1"/>
            </p:cNvSpPr>
            <p:nvPr/>
          </p:nvSpPr>
          <p:spPr>
            <a:xfrm>
              <a:off x="2673925" y="1828800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8" name="Rectangle 98"/>
            <p:cNvSpPr txBox="1">
              <a:spLocks noChangeArrowheads="1"/>
            </p:cNvSpPr>
            <p:nvPr/>
          </p:nvSpPr>
          <p:spPr>
            <a:xfrm>
              <a:off x="2659745" y="3733800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9" name="Rectangle 98"/>
            <p:cNvSpPr txBox="1">
              <a:spLocks noChangeArrowheads="1"/>
            </p:cNvSpPr>
            <p:nvPr/>
          </p:nvSpPr>
          <p:spPr>
            <a:xfrm>
              <a:off x="831273" y="3733800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 rot="16200000" flipV="1">
              <a:off x="2511180" y="2885205"/>
              <a:ext cx="381000" cy="152400"/>
              <a:chOff x="1828800" y="1676400"/>
              <a:chExt cx="381000" cy="152400"/>
            </a:xfrm>
          </p:grpSpPr>
          <p:grpSp>
            <p:nvGrpSpPr>
              <p:cNvPr id="168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9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" name="Group 160"/>
            <p:cNvGrpSpPr/>
            <p:nvPr/>
          </p:nvGrpSpPr>
          <p:grpSpPr>
            <a:xfrm flipH="1">
              <a:off x="1780305" y="3616080"/>
              <a:ext cx="381000" cy="152400"/>
              <a:chOff x="1828800" y="1676400"/>
              <a:chExt cx="381000" cy="152400"/>
            </a:xfrm>
          </p:grpSpPr>
          <p:grpSp>
            <p:nvGrpSpPr>
              <p:cNvPr id="162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3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5" name="Rectangle 98"/>
          <p:cNvSpPr txBox="1">
            <a:spLocks noChangeArrowheads="1"/>
          </p:cNvSpPr>
          <p:nvPr/>
        </p:nvSpPr>
        <p:spPr>
          <a:xfrm>
            <a:off x="1968188" y="1439840"/>
            <a:ext cx="5207624" cy="3457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1" dirty="0" smtClean="0">
                <a:latin typeface="Calibri" pitchFamily="34" charset="0"/>
              </a:rPr>
              <a:t>Periodic Quiver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9200" y="1412544"/>
            <a:ext cx="6705600" cy="1163480"/>
            <a:chOff x="2209800" y="1344304"/>
            <a:chExt cx="6705600" cy="1163480"/>
          </a:xfrm>
        </p:grpSpPr>
        <p:sp>
          <p:nvSpPr>
            <p:cNvPr id="204" name="Rectangle 98"/>
            <p:cNvSpPr txBox="1">
              <a:spLocks noChangeArrowheads="1"/>
            </p:cNvSpPr>
            <p:nvPr/>
          </p:nvSpPr>
          <p:spPr>
            <a:xfrm>
              <a:off x="2286000" y="1792325"/>
              <a:ext cx="66294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9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900" b="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lanar quiver </a:t>
              </a:r>
              <a:r>
                <a:rPr lang="en-US" sz="1900" b="0" dirty="0" smtClean="0">
                  <a:latin typeface="Times New Roman" pitchFamily="18" charset="0"/>
                  <a:cs typeface="Times New Roman" pitchFamily="18" charset="0"/>
                </a:rPr>
                <a:t>drawn on the surface of a 2-torus such that every </a:t>
              </a:r>
              <a:r>
                <a:rPr lang="en-US" sz="1900" b="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plaquette</a:t>
              </a:r>
              <a:r>
                <a:rPr lang="en-US" sz="1900" b="0" dirty="0" smtClean="0">
                  <a:latin typeface="Times New Roman" pitchFamily="18" charset="0"/>
                  <a:cs typeface="Times New Roman" pitchFamily="18" charset="0"/>
                </a:rPr>
                <a:t> corresponds to a </a:t>
              </a:r>
              <a:r>
                <a:rPr lang="en-US" sz="1900" b="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term in the superpotential</a:t>
              </a: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209800" y="1344304"/>
              <a:ext cx="6705600" cy="116348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8" name="Rectangle 98"/>
          <p:cNvSpPr txBox="1">
            <a:spLocks noChangeArrowheads="1"/>
          </p:cNvSpPr>
          <p:nvPr/>
        </p:nvSpPr>
        <p:spPr>
          <a:xfrm>
            <a:off x="3394562" y="492456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Vegh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Wecht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Rectangle 98"/>
              <p:cNvSpPr txBox="1">
                <a:spLocks noChangeArrowheads="1"/>
              </p:cNvSpPr>
              <p:nvPr/>
            </p:nvSpPr>
            <p:spPr>
              <a:xfrm>
                <a:off x="457200" y="2932000"/>
                <a:ext cx="8561698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349250" lvl="1" indent="-349250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"/>
                  <a:defRPr/>
                </a:pPr>
                <a:r>
                  <a:rPr lang="en-US" b="1" u="sng" dirty="0" smtClean="0">
                    <a:latin typeface="Calibri" pitchFamily="34" charset="0"/>
                    <a:cs typeface="Times New Roman" pitchFamily="18" charset="0"/>
                  </a:rPr>
                  <a:t>Example</a:t>
                </a:r>
                <a:r>
                  <a:rPr lang="en-US" b="1" dirty="0" smtClean="0">
                    <a:latin typeface="Calibri" pitchFamily="34" charset="0"/>
                    <a:cs typeface="Times New Roman" pitchFamily="18" charset="0"/>
                  </a:rPr>
                  <a:t>: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Conifold/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(cone over F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en-US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1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32000"/>
                <a:ext cx="8561698" cy="457200"/>
              </a:xfrm>
              <a:prstGeom prst="rect">
                <a:avLst/>
              </a:prstGeom>
              <a:blipFill rotWithShape="1">
                <a:blip r:embed="rId3"/>
                <a:stretch>
                  <a:fillRect l="-214" t="-80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443749" y="6096000"/>
            <a:ext cx="1708884" cy="38669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1443749" y="6466768"/>
            <a:ext cx="1722532" cy="386692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700000">
            <a:off x="3848643" y="4326341"/>
            <a:ext cx="736979" cy="23201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60" name="Oval 15359"/>
          <p:cNvSpPr/>
          <p:nvPr/>
        </p:nvSpPr>
        <p:spPr bwMode="auto">
          <a:xfrm>
            <a:off x="1584275" y="6100550"/>
            <a:ext cx="627798" cy="40943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Oval 216"/>
          <p:cNvSpPr/>
          <p:nvPr/>
        </p:nvSpPr>
        <p:spPr bwMode="auto">
          <a:xfrm>
            <a:off x="1584275" y="6444022"/>
            <a:ext cx="627798" cy="40943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378" name="Group 15377"/>
          <p:cNvGrpSpPr/>
          <p:nvPr/>
        </p:nvGrpSpPr>
        <p:grpSpPr>
          <a:xfrm>
            <a:off x="7611191" y="3913570"/>
            <a:ext cx="958954" cy="958680"/>
            <a:chOff x="7743044" y="4063698"/>
            <a:chExt cx="958954" cy="958680"/>
          </a:xfrm>
        </p:grpSpPr>
        <p:sp>
          <p:nvSpPr>
            <p:cNvPr id="226" name="Right Triangle 225"/>
            <p:cNvSpPr/>
            <p:nvPr/>
          </p:nvSpPr>
          <p:spPr bwMode="auto">
            <a:xfrm flipH="1" flipV="1">
              <a:off x="7761208" y="4078979"/>
              <a:ext cx="940790" cy="929854"/>
            </a:xfrm>
            <a:custGeom>
              <a:avLst/>
              <a:gdLst>
                <a:gd name="connsiteX0" fmla="*/ 0 w 597890"/>
                <a:gd name="connsiteY0" fmla="*/ 567904 h 567904"/>
                <a:gd name="connsiteX1" fmla="*/ 0 w 597890"/>
                <a:gd name="connsiteY1" fmla="*/ 0 h 567904"/>
                <a:gd name="connsiteX2" fmla="*/ 597890 w 597890"/>
                <a:gd name="connsiteY2" fmla="*/ 567904 h 567904"/>
                <a:gd name="connsiteX3" fmla="*/ 0 w 597890"/>
                <a:gd name="connsiteY3" fmla="*/ 567904 h 567904"/>
                <a:gd name="connsiteX0" fmla="*/ 0 w 921740"/>
                <a:gd name="connsiteY0" fmla="*/ 567904 h 567904"/>
                <a:gd name="connsiteX1" fmla="*/ 323850 w 921740"/>
                <a:gd name="connsiteY1" fmla="*/ 0 h 567904"/>
                <a:gd name="connsiteX2" fmla="*/ 921740 w 921740"/>
                <a:gd name="connsiteY2" fmla="*/ 567904 h 567904"/>
                <a:gd name="connsiteX3" fmla="*/ 0 w 921740"/>
                <a:gd name="connsiteY3" fmla="*/ 567904 h 567904"/>
                <a:gd name="connsiteX0" fmla="*/ 19050 w 940790"/>
                <a:gd name="connsiteY0" fmla="*/ 929854 h 929854"/>
                <a:gd name="connsiteX1" fmla="*/ 0 w 940790"/>
                <a:gd name="connsiteY1" fmla="*/ 0 h 929854"/>
                <a:gd name="connsiteX2" fmla="*/ 940790 w 940790"/>
                <a:gd name="connsiteY2" fmla="*/ 929854 h 929854"/>
                <a:gd name="connsiteX3" fmla="*/ 19050 w 940790"/>
                <a:gd name="connsiteY3" fmla="*/ 929854 h 92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0790" h="929854">
                  <a:moveTo>
                    <a:pt x="19050" y="929854"/>
                  </a:moveTo>
                  <a:lnTo>
                    <a:pt x="0" y="0"/>
                  </a:lnTo>
                  <a:lnTo>
                    <a:pt x="940790" y="929854"/>
                  </a:lnTo>
                  <a:lnTo>
                    <a:pt x="19050" y="929854"/>
                  </a:lnTo>
                  <a:close/>
                </a:path>
              </a:pathLst>
            </a:custGeom>
            <a:solidFill>
              <a:srgbClr val="00CC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ight Triangle 226"/>
            <p:cNvSpPr/>
            <p:nvPr/>
          </p:nvSpPr>
          <p:spPr bwMode="auto">
            <a:xfrm>
              <a:off x="7748173" y="4068027"/>
              <a:ext cx="948012" cy="945463"/>
            </a:xfrm>
            <a:custGeom>
              <a:avLst/>
              <a:gdLst>
                <a:gd name="connsiteX0" fmla="*/ 0 w 877214"/>
                <a:gd name="connsiteY0" fmla="*/ 543636 h 543636"/>
                <a:gd name="connsiteX1" fmla="*/ 0 w 877214"/>
                <a:gd name="connsiteY1" fmla="*/ 0 h 543636"/>
                <a:gd name="connsiteX2" fmla="*/ 877214 w 877214"/>
                <a:gd name="connsiteY2" fmla="*/ 543636 h 543636"/>
                <a:gd name="connsiteX3" fmla="*/ 0 w 877214"/>
                <a:gd name="connsiteY3" fmla="*/ 543636 h 543636"/>
                <a:gd name="connsiteX0" fmla="*/ 13647 w 890861"/>
                <a:gd name="connsiteY0" fmla="*/ 912125 h 912125"/>
                <a:gd name="connsiteX1" fmla="*/ 0 w 890861"/>
                <a:gd name="connsiteY1" fmla="*/ 0 h 912125"/>
                <a:gd name="connsiteX2" fmla="*/ 890861 w 890861"/>
                <a:gd name="connsiteY2" fmla="*/ 912125 h 912125"/>
                <a:gd name="connsiteX3" fmla="*/ 13647 w 890861"/>
                <a:gd name="connsiteY3" fmla="*/ 912125 h 912125"/>
                <a:gd name="connsiteX0" fmla="*/ 13647 w 890861"/>
                <a:gd name="connsiteY0" fmla="*/ 912125 h 912125"/>
                <a:gd name="connsiteX1" fmla="*/ 0 w 890861"/>
                <a:gd name="connsiteY1" fmla="*/ 0 h 912125"/>
                <a:gd name="connsiteX2" fmla="*/ 890861 w 890861"/>
                <a:gd name="connsiteY2" fmla="*/ 897837 h 912125"/>
                <a:gd name="connsiteX3" fmla="*/ 13647 w 890861"/>
                <a:gd name="connsiteY3" fmla="*/ 912125 h 912125"/>
                <a:gd name="connsiteX0" fmla="*/ 13647 w 900386"/>
                <a:gd name="connsiteY0" fmla="*/ 912125 h 912125"/>
                <a:gd name="connsiteX1" fmla="*/ 0 w 900386"/>
                <a:gd name="connsiteY1" fmla="*/ 0 h 912125"/>
                <a:gd name="connsiteX2" fmla="*/ 900386 w 900386"/>
                <a:gd name="connsiteY2" fmla="*/ 907362 h 912125"/>
                <a:gd name="connsiteX3" fmla="*/ 13647 w 900386"/>
                <a:gd name="connsiteY3" fmla="*/ 912125 h 912125"/>
                <a:gd name="connsiteX0" fmla="*/ 13647 w 919436"/>
                <a:gd name="connsiteY0" fmla="*/ 912125 h 912125"/>
                <a:gd name="connsiteX1" fmla="*/ 0 w 919436"/>
                <a:gd name="connsiteY1" fmla="*/ 0 h 912125"/>
                <a:gd name="connsiteX2" fmla="*/ 919436 w 919436"/>
                <a:gd name="connsiteY2" fmla="*/ 907362 h 912125"/>
                <a:gd name="connsiteX3" fmla="*/ 13647 w 919436"/>
                <a:gd name="connsiteY3" fmla="*/ 912125 h 912125"/>
                <a:gd name="connsiteX0" fmla="*/ 13647 w 919436"/>
                <a:gd name="connsiteY0" fmla="*/ 940700 h 940700"/>
                <a:gd name="connsiteX1" fmla="*/ 0 w 919436"/>
                <a:gd name="connsiteY1" fmla="*/ 0 h 940700"/>
                <a:gd name="connsiteX2" fmla="*/ 919436 w 919436"/>
                <a:gd name="connsiteY2" fmla="*/ 935937 h 940700"/>
                <a:gd name="connsiteX3" fmla="*/ 13647 w 919436"/>
                <a:gd name="connsiteY3" fmla="*/ 940700 h 940700"/>
                <a:gd name="connsiteX0" fmla="*/ 13647 w 943249"/>
                <a:gd name="connsiteY0" fmla="*/ 940700 h 945462"/>
                <a:gd name="connsiteX1" fmla="*/ 0 w 943249"/>
                <a:gd name="connsiteY1" fmla="*/ 0 h 945462"/>
                <a:gd name="connsiteX2" fmla="*/ 943249 w 943249"/>
                <a:gd name="connsiteY2" fmla="*/ 945462 h 945462"/>
                <a:gd name="connsiteX3" fmla="*/ 13647 w 943249"/>
                <a:gd name="connsiteY3" fmla="*/ 940700 h 945462"/>
                <a:gd name="connsiteX0" fmla="*/ 13647 w 943249"/>
                <a:gd name="connsiteY0" fmla="*/ 950225 h 950225"/>
                <a:gd name="connsiteX1" fmla="*/ 0 w 943249"/>
                <a:gd name="connsiteY1" fmla="*/ 0 h 950225"/>
                <a:gd name="connsiteX2" fmla="*/ 943249 w 943249"/>
                <a:gd name="connsiteY2" fmla="*/ 945462 h 950225"/>
                <a:gd name="connsiteX3" fmla="*/ 13647 w 943249"/>
                <a:gd name="connsiteY3" fmla="*/ 950225 h 950225"/>
                <a:gd name="connsiteX0" fmla="*/ 13647 w 948012"/>
                <a:gd name="connsiteY0" fmla="*/ 950225 h 950225"/>
                <a:gd name="connsiteX1" fmla="*/ 0 w 948012"/>
                <a:gd name="connsiteY1" fmla="*/ 0 h 950225"/>
                <a:gd name="connsiteX2" fmla="*/ 948012 w 948012"/>
                <a:gd name="connsiteY2" fmla="*/ 945462 h 950225"/>
                <a:gd name="connsiteX3" fmla="*/ 13647 w 948012"/>
                <a:gd name="connsiteY3" fmla="*/ 950225 h 950225"/>
                <a:gd name="connsiteX0" fmla="*/ 13647 w 948012"/>
                <a:gd name="connsiteY0" fmla="*/ 945463 h 945463"/>
                <a:gd name="connsiteX1" fmla="*/ 0 w 948012"/>
                <a:gd name="connsiteY1" fmla="*/ 0 h 945463"/>
                <a:gd name="connsiteX2" fmla="*/ 948012 w 948012"/>
                <a:gd name="connsiteY2" fmla="*/ 945462 h 945463"/>
                <a:gd name="connsiteX3" fmla="*/ 13647 w 948012"/>
                <a:gd name="connsiteY3" fmla="*/ 945463 h 945463"/>
                <a:gd name="connsiteX0" fmla="*/ 13647 w 948012"/>
                <a:gd name="connsiteY0" fmla="*/ 945463 h 945463"/>
                <a:gd name="connsiteX1" fmla="*/ 5177 w 948012"/>
                <a:gd name="connsiteY1" fmla="*/ 918311 h 945463"/>
                <a:gd name="connsiteX2" fmla="*/ 0 w 948012"/>
                <a:gd name="connsiteY2" fmla="*/ 0 h 945463"/>
                <a:gd name="connsiteX3" fmla="*/ 948012 w 948012"/>
                <a:gd name="connsiteY3" fmla="*/ 945462 h 945463"/>
                <a:gd name="connsiteX4" fmla="*/ 13647 w 948012"/>
                <a:gd name="connsiteY4" fmla="*/ 945463 h 94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012" h="945463">
                  <a:moveTo>
                    <a:pt x="13647" y="945463"/>
                  </a:moveTo>
                  <a:cubicBezTo>
                    <a:pt x="12411" y="938000"/>
                    <a:pt x="6413" y="925774"/>
                    <a:pt x="5177" y="918311"/>
                  </a:cubicBezTo>
                  <a:cubicBezTo>
                    <a:pt x="3451" y="612207"/>
                    <a:pt x="1726" y="306104"/>
                    <a:pt x="0" y="0"/>
                  </a:cubicBezTo>
                  <a:lnTo>
                    <a:pt x="948012" y="945462"/>
                  </a:lnTo>
                  <a:lnTo>
                    <a:pt x="13647" y="945463"/>
                  </a:lnTo>
                  <a:close/>
                </a:path>
              </a:pathLst>
            </a:cu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5372" name="Group 15371"/>
            <p:cNvGrpSpPr/>
            <p:nvPr/>
          </p:nvGrpSpPr>
          <p:grpSpPr>
            <a:xfrm>
              <a:off x="7743044" y="4067033"/>
              <a:ext cx="953281" cy="955345"/>
              <a:chOff x="7743044" y="4067033"/>
              <a:chExt cx="953281" cy="955345"/>
            </a:xfrm>
          </p:grpSpPr>
          <p:cxnSp>
            <p:nvCxnSpPr>
              <p:cNvPr id="15363" name="Straight Arrow Connector 15362"/>
              <p:cNvCxnSpPr/>
              <p:nvPr/>
            </p:nvCxnSpPr>
            <p:spPr bwMode="auto">
              <a:xfrm flipH="1">
                <a:off x="7743044" y="5018254"/>
                <a:ext cx="953281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365" name="Straight Connector 15364"/>
              <p:cNvCxnSpPr/>
              <p:nvPr/>
            </p:nvCxnSpPr>
            <p:spPr bwMode="auto">
              <a:xfrm flipV="1">
                <a:off x="7751928" y="4067033"/>
                <a:ext cx="0" cy="955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5368" name="Straight Arrow Connector 15367"/>
            <p:cNvCxnSpPr/>
            <p:nvPr/>
          </p:nvCxnSpPr>
          <p:spPr bwMode="auto">
            <a:xfrm>
              <a:off x="7764935" y="4083520"/>
              <a:ext cx="932977" cy="92663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230" name="Group 229"/>
            <p:cNvGrpSpPr/>
            <p:nvPr/>
          </p:nvGrpSpPr>
          <p:grpSpPr>
            <a:xfrm rot="16200000" flipH="1">
              <a:off x="7748448" y="4061633"/>
              <a:ext cx="951216" cy="955345"/>
              <a:chOff x="7743048" y="4067033"/>
              <a:chExt cx="951216" cy="955345"/>
            </a:xfrm>
          </p:grpSpPr>
          <p:cxnSp>
            <p:nvCxnSpPr>
              <p:cNvPr id="231" name="Straight Arrow Connector 230"/>
              <p:cNvCxnSpPr/>
              <p:nvPr/>
            </p:nvCxnSpPr>
            <p:spPr bwMode="auto">
              <a:xfrm rot="16200000" flipH="1" flipV="1">
                <a:off x="8218656" y="4542650"/>
                <a:ext cx="0" cy="95121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32" name="Straight Connector 231"/>
              <p:cNvCxnSpPr/>
              <p:nvPr/>
            </p:nvCxnSpPr>
            <p:spPr bwMode="auto">
              <a:xfrm flipV="1">
                <a:off x="7751928" y="4067033"/>
                <a:ext cx="0" cy="955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p:grpSp>
        <p:nvGrpSpPr>
          <p:cNvPr id="15377" name="Group 15376"/>
          <p:cNvGrpSpPr/>
          <p:nvPr/>
        </p:nvGrpSpPr>
        <p:grpSpPr>
          <a:xfrm>
            <a:off x="7502144" y="3820301"/>
            <a:ext cx="1177048" cy="1136100"/>
            <a:chOff x="7417773" y="4557293"/>
            <a:chExt cx="1177048" cy="1136100"/>
          </a:xfrm>
        </p:grpSpPr>
        <p:grpSp>
          <p:nvGrpSpPr>
            <p:cNvPr id="236" name="Group 235"/>
            <p:cNvGrpSpPr/>
            <p:nvPr/>
          </p:nvGrpSpPr>
          <p:grpSpPr>
            <a:xfrm>
              <a:off x="7417773" y="4738048"/>
              <a:ext cx="953281" cy="955345"/>
              <a:chOff x="7743044" y="4067033"/>
              <a:chExt cx="953281" cy="955345"/>
            </a:xfrm>
          </p:grpSpPr>
          <p:cxnSp>
            <p:nvCxnSpPr>
              <p:cNvPr id="237" name="Straight Arrow Connector 236"/>
              <p:cNvCxnSpPr/>
              <p:nvPr/>
            </p:nvCxnSpPr>
            <p:spPr bwMode="auto">
              <a:xfrm flipH="1">
                <a:off x="7743044" y="5018254"/>
                <a:ext cx="953281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 flipV="1">
                <a:off x="7751928" y="4067033"/>
                <a:ext cx="0" cy="955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39" name="Group 238"/>
            <p:cNvGrpSpPr/>
            <p:nvPr/>
          </p:nvGrpSpPr>
          <p:grpSpPr>
            <a:xfrm rot="16200000" flipH="1">
              <a:off x="7641541" y="4555228"/>
              <a:ext cx="951216" cy="955345"/>
              <a:chOff x="7743048" y="4067033"/>
              <a:chExt cx="951216" cy="955345"/>
            </a:xfrm>
          </p:grpSpPr>
          <p:cxnSp>
            <p:nvCxnSpPr>
              <p:cNvPr id="240" name="Straight Arrow Connector 239"/>
              <p:cNvCxnSpPr/>
              <p:nvPr/>
            </p:nvCxnSpPr>
            <p:spPr bwMode="auto">
              <a:xfrm rot="16200000" flipH="1" flipV="1">
                <a:off x="8218656" y="4542650"/>
                <a:ext cx="0" cy="95121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 flipV="1">
                <a:off x="7751928" y="4067033"/>
                <a:ext cx="0" cy="95534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15376" name="TextBox 15375"/>
            <p:cNvSpPr txBox="1"/>
            <p:nvPr/>
          </p:nvSpPr>
          <p:spPr>
            <a:xfrm rot="18900000">
              <a:off x="7792872" y="4844955"/>
              <a:ext cx="431528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dirty="0" smtClean="0"/>
                <a:t>=</a:t>
              </a:r>
              <a:endParaRPr lang="en-US" sz="3300" dirty="0"/>
            </a:p>
          </p:txBody>
        </p:sp>
      </p:grpSp>
      <p:sp>
        <p:nvSpPr>
          <p:cNvPr id="245" name="Rectangle 98"/>
          <p:cNvSpPr txBox="1">
            <a:spLocks noChangeArrowheads="1"/>
          </p:cNvSpPr>
          <p:nvPr/>
        </p:nvSpPr>
        <p:spPr>
          <a:xfrm>
            <a:off x="7433125" y="5049665"/>
            <a:ext cx="1424271" cy="38213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Relation:</a:t>
            </a:r>
          </a:p>
        </p:txBody>
      </p:sp>
      <p:sp>
        <p:nvSpPr>
          <p:cNvPr id="242" name="Rectangle 98"/>
          <p:cNvSpPr txBox="1">
            <a:spLocks noChangeArrowheads="1"/>
          </p:cNvSpPr>
          <p:nvPr/>
        </p:nvSpPr>
        <p:spPr>
          <a:xfrm>
            <a:off x="6855724" y="5374944"/>
            <a:ext cx="258852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aseline="-25000" dirty="0"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aseline="-25000" dirty="0"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1700" b="0" i="0" u="none" strike="noStrike" kern="1200" cap="none" spc="0" normalizeH="0" baseline="30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1700" b="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32</a:t>
            </a: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X</a:t>
            </a:r>
            <a:r>
              <a:rPr kumimoji="0" lang="en-US" sz="1700" b="0" i="0" u="none" strike="noStrike" kern="1200" cap="none" spc="0" normalizeH="0" baseline="30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1700" b="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21</a:t>
            </a:r>
            <a:endParaRPr kumimoji="0" lang="en-US" sz="1700" b="0" i="0" u="none" strike="noStrike" kern="1200" cap="none" spc="0" normalizeH="0" baseline="-2500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Rectangle 223"/>
          <p:cNvSpPr/>
          <p:nvPr/>
        </p:nvSpPr>
        <p:spPr bwMode="auto">
          <a:xfrm>
            <a:off x="4476466" y="4162567"/>
            <a:ext cx="1105468" cy="11054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8" name="Straight Connector 227"/>
          <p:cNvCxnSpPr/>
          <p:nvPr/>
        </p:nvCxnSpPr>
        <p:spPr bwMode="auto">
          <a:xfrm flipV="1">
            <a:off x="5554639" y="3316406"/>
            <a:ext cx="1514901" cy="8598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43" name="Rectangle 98"/>
          <p:cNvSpPr txBox="1">
            <a:spLocks noChangeArrowheads="1"/>
          </p:cNvSpPr>
          <p:nvPr/>
        </p:nvSpPr>
        <p:spPr>
          <a:xfrm>
            <a:off x="6821603" y="2994549"/>
            <a:ext cx="143529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 cell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4" grpId="0" animBg="1"/>
      <p:bldP spid="214" grpId="0" animBg="1"/>
      <p:bldP spid="215" grpId="0"/>
      <p:bldP spid="35" grpId="0"/>
      <p:bldP spid="6" grpId="0"/>
      <p:bldP spid="205" grpId="0"/>
      <p:bldP spid="208" grpId="0"/>
      <p:bldP spid="211" grpId="0"/>
      <p:bldP spid="3" grpId="0" animBg="1"/>
      <p:bldP spid="213" grpId="0" animBg="1"/>
      <p:bldP spid="5" grpId="0" animBg="1"/>
      <p:bldP spid="15360" grpId="0" animBg="1"/>
      <p:bldP spid="217" grpId="0" animBg="1"/>
      <p:bldP spid="245" grpId="0"/>
      <p:bldP spid="242" grpId="0"/>
      <p:bldP spid="224" grpId="0" animBg="1"/>
      <p:bldP spid="224" grpId="1" animBg="1"/>
      <p:bldP spid="243" grpId="0"/>
      <p:bldP spid="24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Tilings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1151" y="4428688"/>
            <a:ext cx="8561698" cy="502704"/>
            <a:chOff x="291151" y="4428688"/>
            <a:chExt cx="8561698" cy="502704"/>
          </a:xfrm>
        </p:grpSpPr>
        <p:sp>
          <p:nvSpPr>
            <p:cNvPr id="35" name="Rectangle 98"/>
            <p:cNvSpPr txBox="1">
              <a:spLocks noChangeArrowheads="1"/>
            </p:cNvSpPr>
            <p:nvPr/>
          </p:nvSpPr>
          <p:spPr>
            <a:xfrm>
              <a:off x="291151" y="4474192"/>
              <a:ext cx="856169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 String Theory, the dimer model is a </a:t>
              </a:r>
              <a:r>
                <a:rPr lang="en-US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physical configuration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of branes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1063368" y="4428688"/>
              <a:ext cx="6988810" cy="502704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8" name="Rectangle 98"/>
          <p:cNvSpPr txBox="1">
            <a:spLocks noChangeArrowheads="1"/>
          </p:cNvSpPr>
          <p:nvPr/>
        </p:nvSpPr>
        <p:spPr>
          <a:xfrm>
            <a:off x="3394562" y="533400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Vegh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Wecht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6888" y="904172"/>
            <a:ext cx="2241210" cy="609600"/>
            <a:chOff x="546888" y="1179404"/>
            <a:chExt cx="2241210" cy="609600"/>
          </a:xfrm>
        </p:grpSpPr>
        <p:sp>
          <p:nvSpPr>
            <p:cNvPr id="209" name="Rounded Rectangle 208"/>
            <p:cNvSpPr/>
            <p:nvPr/>
          </p:nvSpPr>
          <p:spPr>
            <a:xfrm>
              <a:off x="729016" y="1202337"/>
              <a:ext cx="1828800" cy="34327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0" name="Rectangle 98"/>
            <p:cNvSpPr txBox="1">
              <a:spLocks noChangeArrowheads="1"/>
            </p:cNvSpPr>
            <p:nvPr/>
          </p:nvSpPr>
          <p:spPr>
            <a:xfrm>
              <a:off x="546888" y="1179404"/>
              <a:ext cx="2241210" cy="6096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Calibri" pitchFamily="34" charset="0"/>
                </a:rPr>
                <a:t>Periodic Quiver</a:t>
              </a:r>
              <a:endParaRPr kumimoji="0" lang="en-US" b="0" dirty="0" smtClean="0">
                <a:latin typeface="Calibri" pitchFamily="34" charset="0"/>
              </a:endParaRPr>
            </a:p>
          </p:txBody>
        </p:sp>
      </p:grpSp>
      <p:sp>
        <p:nvSpPr>
          <p:cNvPr id="212" name="Rectangle 98"/>
          <p:cNvSpPr txBox="1">
            <a:spLocks noChangeArrowheads="1"/>
          </p:cNvSpPr>
          <p:nvPr/>
        </p:nvSpPr>
        <p:spPr>
          <a:xfrm>
            <a:off x="3143231" y="715368"/>
            <a:ext cx="5867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 the dual graph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3" name="Rectangle 98"/>
          <p:cNvSpPr txBox="1">
            <a:spLocks noChangeArrowheads="1"/>
          </p:cNvSpPr>
          <p:nvPr/>
        </p:nvSpPr>
        <p:spPr>
          <a:xfrm>
            <a:off x="3143231" y="1096368"/>
            <a:ext cx="5867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bipartite (chirality)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6" name="Left Brace 215"/>
          <p:cNvSpPr/>
          <p:nvPr/>
        </p:nvSpPr>
        <p:spPr>
          <a:xfrm>
            <a:off x="3034352" y="856460"/>
            <a:ext cx="108879" cy="4821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7" name="Right Arrow 216"/>
          <p:cNvSpPr/>
          <p:nvPr/>
        </p:nvSpPr>
        <p:spPr>
          <a:xfrm>
            <a:off x="6257661" y="943968"/>
            <a:ext cx="393524" cy="332368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>
              <a:latin typeface="Calibri" pitchFamily="34" charset="0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6813592" y="906444"/>
            <a:ext cx="2241210" cy="609600"/>
            <a:chOff x="546888" y="1179404"/>
            <a:chExt cx="2241210" cy="609600"/>
          </a:xfrm>
        </p:grpSpPr>
        <p:sp>
          <p:nvSpPr>
            <p:cNvPr id="221" name="Rounded Rectangle 220"/>
            <p:cNvSpPr/>
            <p:nvPr/>
          </p:nvSpPr>
          <p:spPr>
            <a:xfrm>
              <a:off x="729016" y="1202337"/>
              <a:ext cx="1828800" cy="34327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22" name="Rectangle 98"/>
            <p:cNvSpPr txBox="1">
              <a:spLocks noChangeArrowheads="1"/>
            </p:cNvSpPr>
            <p:nvPr/>
          </p:nvSpPr>
          <p:spPr>
            <a:xfrm>
              <a:off x="546888" y="1179404"/>
              <a:ext cx="2241210" cy="6096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Calibri" pitchFamily="34" charset="0"/>
                </a:rPr>
                <a:t>Dimer Model</a:t>
              </a:r>
              <a:endParaRPr kumimoji="0" lang="en-US" b="0" dirty="0" smtClean="0">
                <a:latin typeface="Calibri" pitchFamily="34" charset="0"/>
              </a:endParaRPr>
            </a:p>
          </p:txBody>
        </p:sp>
      </p:grpSp>
      <p:graphicFrame>
        <p:nvGraphicFramePr>
          <p:cNvPr id="223" name="Table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97381"/>
              </p:ext>
            </p:extLst>
          </p:nvPr>
        </p:nvGraphicFramePr>
        <p:xfrm>
          <a:off x="1524000" y="5084196"/>
          <a:ext cx="6096000" cy="172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Field Theory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Periodic Quiver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8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Dimer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0078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U(N) gauge group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node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face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bifundamental </a:t>
                      </a:r>
                    </a:p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(or </a:t>
                      </a:r>
                      <a:r>
                        <a:rPr lang="en-US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adjoint</a:t>
                      </a: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arrow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edge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superpotential term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plaquette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node</a:t>
                      </a:r>
                      <a:endParaRPr lang="en-US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62" name="Group 361"/>
          <p:cNvGrpSpPr/>
          <p:nvPr/>
        </p:nvGrpSpPr>
        <p:grpSpPr>
          <a:xfrm>
            <a:off x="2937912" y="1627082"/>
            <a:ext cx="3556218" cy="2574496"/>
            <a:chOff x="2036564" y="879764"/>
            <a:chExt cx="5410347" cy="3997031"/>
          </a:xfrm>
        </p:grpSpPr>
        <p:grpSp>
          <p:nvGrpSpPr>
            <p:cNvPr id="363" name="Group 362"/>
            <p:cNvGrpSpPr/>
            <p:nvPr/>
          </p:nvGrpSpPr>
          <p:grpSpPr>
            <a:xfrm>
              <a:off x="3505200" y="2348345"/>
              <a:ext cx="1004456" cy="1018310"/>
              <a:chOff x="3505200" y="2348345"/>
              <a:chExt cx="1004456" cy="1018310"/>
            </a:xfrm>
          </p:grpSpPr>
          <p:grpSp>
            <p:nvGrpSpPr>
              <p:cNvPr id="526" name="Group 525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528" name="Straight Connector 527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7" name="Straight Connector 526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4" name="Group 363"/>
            <p:cNvGrpSpPr/>
            <p:nvPr/>
          </p:nvGrpSpPr>
          <p:grpSpPr>
            <a:xfrm>
              <a:off x="4973825" y="2348345"/>
              <a:ext cx="1004456" cy="1018310"/>
              <a:chOff x="3505200" y="2348345"/>
              <a:chExt cx="1004456" cy="1018310"/>
            </a:xfrm>
          </p:grpSpPr>
          <p:grpSp>
            <p:nvGrpSpPr>
              <p:cNvPr id="517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519" name="Straight Connector 518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" name="Straight Connector 519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" name="Straight Connector 520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8" name="Straight Connector 517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5" name="Group 364"/>
            <p:cNvGrpSpPr/>
            <p:nvPr/>
          </p:nvGrpSpPr>
          <p:grpSpPr>
            <a:xfrm>
              <a:off x="3505200" y="879764"/>
              <a:ext cx="1004456" cy="1018310"/>
              <a:chOff x="3505200" y="2348345"/>
              <a:chExt cx="1004456" cy="1018310"/>
            </a:xfrm>
          </p:grpSpPr>
          <p:grpSp>
            <p:nvGrpSpPr>
              <p:cNvPr id="508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510" name="Straight Connector 509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9" name="Straight Connector 508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6" name="Group 365"/>
            <p:cNvGrpSpPr/>
            <p:nvPr/>
          </p:nvGrpSpPr>
          <p:grpSpPr>
            <a:xfrm>
              <a:off x="4973825" y="879764"/>
              <a:ext cx="1004456" cy="1018310"/>
              <a:chOff x="3505200" y="2348345"/>
              <a:chExt cx="1004456" cy="1018310"/>
            </a:xfrm>
          </p:grpSpPr>
          <p:grpSp>
            <p:nvGrpSpPr>
              <p:cNvPr id="499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501" name="Straight Connector 500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0" name="Straight Connector 499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/>
            <p:cNvGrpSpPr/>
            <p:nvPr/>
          </p:nvGrpSpPr>
          <p:grpSpPr>
            <a:xfrm>
              <a:off x="3505199" y="3844635"/>
              <a:ext cx="1004456" cy="1018310"/>
              <a:chOff x="3505200" y="2348345"/>
              <a:chExt cx="1004456" cy="1018310"/>
            </a:xfrm>
          </p:grpSpPr>
          <p:grpSp>
            <p:nvGrpSpPr>
              <p:cNvPr id="490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92" name="Straight Connector 491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1" name="Straight Connector 490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8" name="Group 367"/>
            <p:cNvGrpSpPr/>
            <p:nvPr/>
          </p:nvGrpSpPr>
          <p:grpSpPr>
            <a:xfrm>
              <a:off x="4973824" y="3844635"/>
              <a:ext cx="1004456" cy="1018310"/>
              <a:chOff x="3505200" y="2348345"/>
              <a:chExt cx="1004456" cy="1018310"/>
            </a:xfrm>
          </p:grpSpPr>
          <p:grpSp>
            <p:nvGrpSpPr>
              <p:cNvPr id="481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83" name="Straight Connector 482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2" name="Straight Connector 481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9" name="Group 368"/>
            <p:cNvGrpSpPr/>
            <p:nvPr/>
          </p:nvGrpSpPr>
          <p:grpSpPr>
            <a:xfrm>
              <a:off x="2036565" y="2362195"/>
              <a:ext cx="1004456" cy="1018310"/>
              <a:chOff x="3505200" y="2348345"/>
              <a:chExt cx="1004456" cy="1018310"/>
            </a:xfrm>
          </p:grpSpPr>
          <p:grpSp>
            <p:nvGrpSpPr>
              <p:cNvPr id="472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74" name="Straight Connector 473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3" name="Straight Connector 472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/>
            <p:cNvGrpSpPr/>
            <p:nvPr/>
          </p:nvGrpSpPr>
          <p:grpSpPr>
            <a:xfrm>
              <a:off x="2036565" y="893614"/>
              <a:ext cx="1004456" cy="1018310"/>
              <a:chOff x="3505200" y="2348345"/>
              <a:chExt cx="1004456" cy="1018310"/>
            </a:xfrm>
          </p:grpSpPr>
          <p:grpSp>
            <p:nvGrpSpPr>
              <p:cNvPr id="463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65" name="Straight Connector 464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4" name="Straight Connector 463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1" name="Group 370"/>
            <p:cNvGrpSpPr/>
            <p:nvPr/>
          </p:nvGrpSpPr>
          <p:grpSpPr>
            <a:xfrm>
              <a:off x="2036564" y="3858485"/>
              <a:ext cx="1004456" cy="1018310"/>
              <a:chOff x="3505200" y="2348345"/>
              <a:chExt cx="1004456" cy="1018310"/>
            </a:xfrm>
          </p:grpSpPr>
          <p:grpSp>
            <p:nvGrpSpPr>
              <p:cNvPr id="454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56" name="Straight Connector 455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" name="Straight Connector 454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71"/>
            <p:cNvGrpSpPr/>
            <p:nvPr/>
          </p:nvGrpSpPr>
          <p:grpSpPr>
            <a:xfrm>
              <a:off x="6442455" y="2362195"/>
              <a:ext cx="1004456" cy="1018310"/>
              <a:chOff x="3505200" y="2348345"/>
              <a:chExt cx="1004456" cy="1018310"/>
            </a:xfrm>
          </p:grpSpPr>
          <p:grpSp>
            <p:nvGrpSpPr>
              <p:cNvPr id="445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47" name="Straight Connector 446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6" name="Straight Connector 445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/>
            <p:cNvGrpSpPr/>
            <p:nvPr/>
          </p:nvGrpSpPr>
          <p:grpSpPr>
            <a:xfrm>
              <a:off x="6442455" y="893614"/>
              <a:ext cx="1004456" cy="1018310"/>
              <a:chOff x="3505200" y="2348345"/>
              <a:chExt cx="1004456" cy="1018310"/>
            </a:xfrm>
          </p:grpSpPr>
          <p:grpSp>
            <p:nvGrpSpPr>
              <p:cNvPr id="436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38" name="Straight Connector 437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7" name="Straight Connector 436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oup 373"/>
            <p:cNvGrpSpPr/>
            <p:nvPr/>
          </p:nvGrpSpPr>
          <p:grpSpPr>
            <a:xfrm>
              <a:off x="6442454" y="3858485"/>
              <a:ext cx="1004456" cy="1018310"/>
              <a:chOff x="3505200" y="2348345"/>
              <a:chExt cx="1004456" cy="1018310"/>
            </a:xfrm>
          </p:grpSpPr>
          <p:grpSp>
            <p:nvGrpSpPr>
              <p:cNvPr id="427" name="Group 343"/>
              <p:cNvGrpSpPr/>
              <p:nvPr/>
            </p:nvGrpSpPr>
            <p:grpSpPr>
              <a:xfrm>
                <a:off x="3505200" y="2348345"/>
                <a:ext cx="1004456" cy="1004456"/>
                <a:chOff x="3505200" y="2348345"/>
                <a:chExt cx="1004456" cy="1004456"/>
              </a:xfrm>
            </p:grpSpPr>
            <p:cxnSp>
              <p:nvCxnSpPr>
                <p:cNvPr id="429" name="Straight Connector 428"/>
                <p:cNvCxnSpPr/>
                <p:nvPr/>
              </p:nvCxnSpPr>
              <p:spPr>
                <a:xfrm rot="5400000">
                  <a:off x="3505200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 rot="16200000" flipV="1">
                  <a:off x="4281055" y="2348345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 rot="16200000" flipV="1">
                  <a:off x="3505201" y="3124201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 rot="5400000">
                  <a:off x="4281056" y="3124200"/>
                  <a:ext cx="228600" cy="22860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3733800" y="2348345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 rot="5400000">
                  <a:off x="3238500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 rot="5400000">
                  <a:off x="4242955" y="2857500"/>
                  <a:ext cx="5334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8" name="Straight Connector 427"/>
              <p:cNvCxnSpPr/>
              <p:nvPr/>
            </p:nvCxnSpPr>
            <p:spPr>
              <a:xfrm>
                <a:off x="3733800" y="3366655"/>
                <a:ext cx="533400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/>
            <p:cNvGrpSpPr/>
            <p:nvPr/>
          </p:nvGrpSpPr>
          <p:grpSpPr>
            <a:xfrm>
              <a:off x="3048000" y="1122218"/>
              <a:ext cx="3408218" cy="1"/>
              <a:chOff x="3048000" y="1122218"/>
              <a:chExt cx="3408218" cy="1"/>
            </a:xfrm>
          </p:grpSpPr>
          <p:cxnSp>
            <p:nvCxnSpPr>
              <p:cNvPr id="424" name="Straight Connector 423"/>
              <p:cNvCxnSpPr/>
              <p:nvPr/>
            </p:nvCxnSpPr>
            <p:spPr>
              <a:xfrm>
                <a:off x="3048000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4502727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5985163" y="1122219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/>
            <p:cNvGrpSpPr/>
            <p:nvPr/>
          </p:nvGrpSpPr>
          <p:grpSpPr>
            <a:xfrm>
              <a:off x="3048001" y="2590799"/>
              <a:ext cx="3408218" cy="1"/>
              <a:chOff x="3048000" y="1122218"/>
              <a:chExt cx="3408218" cy="1"/>
            </a:xfrm>
          </p:grpSpPr>
          <p:cxnSp>
            <p:nvCxnSpPr>
              <p:cNvPr id="421" name="Straight Connector 420"/>
              <p:cNvCxnSpPr/>
              <p:nvPr/>
            </p:nvCxnSpPr>
            <p:spPr>
              <a:xfrm>
                <a:off x="3048000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4502727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5985163" y="1122219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7" name="Group 376"/>
            <p:cNvGrpSpPr/>
            <p:nvPr/>
          </p:nvGrpSpPr>
          <p:grpSpPr>
            <a:xfrm>
              <a:off x="3047995" y="1662558"/>
              <a:ext cx="3408218" cy="1"/>
              <a:chOff x="3048000" y="1122218"/>
              <a:chExt cx="3408218" cy="1"/>
            </a:xfrm>
          </p:grpSpPr>
          <p:cxnSp>
            <p:nvCxnSpPr>
              <p:cNvPr id="418" name="Straight Connector 417"/>
              <p:cNvCxnSpPr/>
              <p:nvPr/>
            </p:nvCxnSpPr>
            <p:spPr>
              <a:xfrm>
                <a:off x="3048000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4502727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5985163" y="1122219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8" name="Group 377"/>
            <p:cNvGrpSpPr/>
            <p:nvPr/>
          </p:nvGrpSpPr>
          <p:grpSpPr>
            <a:xfrm>
              <a:off x="3048000" y="3131126"/>
              <a:ext cx="3408218" cy="1"/>
              <a:chOff x="3048000" y="1122218"/>
              <a:chExt cx="3408218" cy="1"/>
            </a:xfrm>
          </p:grpSpPr>
          <p:cxnSp>
            <p:nvCxnSpPr>
              <p:cNvPr id="415" name="Straight Connector 414"/>
              <p:cNvCxnSpPr/>
              <p:nvPr/>
            </p:nvCxnSpPr>
            <p:spPr>
              <a:xfrm>
                <a:off x="3048000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4502727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5985163" y="1122219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/>
            <p:cNvGrpSpPr/>
            <p:nvPr/>
          </p:nvGrpSpPr>
          <p:grpSpPr>
            <a:xfrm>
              <a:off x="3048001" y="4073235"/>
              <a:ext cx="3408218" cy="1"/>
              <a:chOff x="3048000" y="1122218"/>
              <a:chExt cx="3408218" cy="1"/>
            </a:xfrm>
          </p:grpSpPr>
          <p:cxnSp>
            <p:nvCxnSpPr>
              <p:cNvPr id="412" name="Straight Connector 411"/>
              <p:cNvCxnSpPr/>
              <p:nvPr/>
            </p:nvCxnSpPr>
            <p:spPr>
              <a:xfrm>
                <a:off x="3048000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4502727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5985163" y="1122219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/>
            <p:cNvGrpSpPr/>
            <p:nvPr/>
          </p:nvGrpSpPr>
          <p:grpSpPr>
            <a:xfrm>
              <a:off x="3048000" y="4613562"/>
              <a:ext cx="3408218" cy="1"/>
              <a:chOff x="3048000" y="1122218"/>
              <a:chExt cx="3408218" cy="1"/>
            </a:xfrm>
          </p:grpSpPr>
          <p:cxnSp>
            <p:nvCxnSpPr>
              <p:cNvPr id="409" name="Straight Connector 408"/>
              <p:cNvCxnSpPr/>
              <p:nvPr/>
            </p:nvCxnSpPr>
            <p:spPr>
              <a:xfrm>
                <a:off x="3048000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4502727" y="1122218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>
                <a:off x="5985163" y="1122219"/>
                <a:ext cx="47105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/>
          </p:nvGrpSpPr>
          <p:grpSpPr>
            <a:xfrm>
              <a:off x="2272145" y="1911927"/>
              <a:ext cx="540328" cy="1925821"/>
              <a:chOff x="2272145" y="1911927"/>
              <a:chExt cx="540328" cy="1925821"/>
            </a:xfrm>
          </p:grpSpPr>
          <p:grpSp>
            <p:nvGrpSpPr>
              <p:cNvPr id="403" name="Group 402"/>
              <p:cNvGrpSpPr/>
              <p:nvPr/>
            </p:nvGrpSpPr>
            <p:grpSpPr>
              <a:xfrm>
                <a:off x="2812473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407" name="Straight Connector 406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" name="Group 403"/>
              <p:cNvGrpSpPr/>
              <p:nvPr/>
            </p:nvGrpSpPr>
            <p:grpSpPr>
              <a:xfrm>
                <a:off x="2272145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405" name="Straight Connector 404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2" name="Group 381"/>
            <p:cNvGrpSpPr/>
            <p:nvPr/>
          </p:nvGrpSpPr>
          <p:grpSpPr>
            <a:xfrm>
              <a:off x="3740727" y="1898071"/>
              <a:ext cx="540328" cy="1925821"/>
              <a:chOff x="2272145" y="1911927"/>
              <a:chExt cx="540328" cy="1925821"/>
            </a:xfrm>
          </p:grpSpPr>
          <p:grpSp>
            <p:nvGrpSpPr>
              <p:cNvPr id="397" name="Group 483"/>
              <p:cNvGrpSpPr/>
              <p:nvPr/>
            </p:nvGrpSpPr>
            <p:grpSpPr>
              <a:xfrm>
                <a:off x="2812473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401" name="Straight Connector 400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" name="Group 484"/>
              <p:cNvGrpSpPr/>
              <p:nvPr/>
            </p:nvGrpSpPr>
            <p:grpSpPr>
              <a:xfrm>
                <a:off x="2272145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399" name="Straight Connector 398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3" name="Group 382"/>
            <p:cNvGrpSpPr/>
            <p:nvPr/>
          </p:nvGrpSpPr>
          <p:grpSpPr>
            <a:xfrm>
              <a:off x="5209308" y="1898073"/>
              <a:ext cx="540328" cy="1925821"/>
              <a:chOff x="2272145" y="1911927"/>
              <a:chExt cx="540328" cy="1925821"/>
            </a:xfrm>
          </p:grpSpPr>
          <p:grpSp>
            <p:nvGrpSpPr>
              <p:cNvPr id="391" name="Group 483"/>
              <p:cNvGrpSpPr/>
              <p:nvPr/>
            </p:nvGrpSpPr>
            <p:grpSpPr>
              <a:xfrm>
                <a:off x="2812473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395" name="Straight Connector 394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" name="Group 484"/>
              <p:cNvGrpSpPr/>
              <p:nvPr/>
            </p:nvGrpSpPr>
            <p:grpSpPr>
              <a:xfrm>
                <a:off x="2272145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393" name="Straight Connector 392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4" name="Group 383"/>
            <p:cNvGrpSpPr/>
            <p:nvPr/>
          </p:nvGrpSpPr>
          <p:grpSpPr>
            <a:xfrm>
              <a:off x="6677890" y="1911927"/>
              <a:ext cx="540328" cy="1925821"/>
              <a:chOff x="2272145" y="1911927"/>
              <a:chExt cx="540328" cy="1925821"/>
            </a:xfrm>
          </p:grpSpPr>
          <p:grpSp>
            <p:nvGrpSpPr>
              <p:cNvPr id="385" name="Group 483"/>
              <p:cNvGrpSpPr/>
              <p:nvPr/>
            </p:nvGrpSpPr>
            <p:grpSpPr>
              <a:xfrm>
                <a:off x="2812473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389" name="Straight Connector 388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6" name="Group 484"/>
              <p:cNvGrpSpPr/>
              <p:nvPr/>
            </p:nvGrpSpPr>
            <p:grpSpPr>
              <a:xfrm>
                <a:off x="2272145" y="1911927"/>
                <a:ext cx="0" cy="1925821"/>
                <a:chOff x="2812473" y="1911927"/>
                <a:chExt cx="0" cy="1925821"/>
              </a:xfrm>
            </p:grpSpPr>
            <p:cxnSp>
              <p:nvCxnSpPr>
                <p:cNvPr id="387" name="Straight Connector 386"/>
                <p:cNvCxnSpPr/>
                <p:nvPr/>
              </p:nvCxnSpPr>
              <p:spPr>
                <a:xfrm rot="5400000" flipH="1" flipV="1">
                  <a:off x="2583873" y="2140527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 rot="5400000" flipH="1" flipV="1">
                  <a:off x="2583873" y="3609148"/>
                  <a:ext cx="457200" cy="0"/>
                </a:xfrm>
                <a:prstGeom prst="line">
                  <a:avLst/>
                </a:prstGeom>
                <a:ln w="28575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35" name="Group 534"/>
          <p:cNvGrpSpPr/>
          <p:nvPr/>
        </p:nvGrpSpPr>
        <p:grpSpPr>
          <a:xfrm>
            <a:off x="2871707" y="1576347"/>
            <a:ext cx="3681493" cy="2697362"/>
            <a:chOff x="1941231" y="782734"/>
            <a:chExt cx="5600937" cy="4187787"/>
          </a:xfrm>
        </p:grpSpPr>
        <p:grpSp>
          <p:nvGrpSpPr>
            <p:cNvPr id="536" name="Group 535"/>
            <p:cNvGrpSpPr/>
            <p:nvPr/>
          </p:nvGrpSpPr>
          <p:grpSpPr>
            <a:xfrm>
              <a:off x="1941231" y="782782"/>
              <a:ext cx="5600937" cy="4187739"/>
              <a:chOff x="1941231" y="782782"/>
              <a:chExt cx="5600937" cy="4187739"/>
            </a:xfrm>
          </p:grpSpPr>
          <p:grpSp>
            <p:nvGrpSpPr>
              <p:cNvPr id="598" name="Group 597"/>
              <p:cNvGrpSpPr/>
              <p:nvPr/>
            </p:nvGrpSpPr>
            <p:grpSpPr>
              <a:xfrm>
                <a:off x="2938792" y="1544783"/>
                <a:ext cx="4603376" cy="197630"/>
                <a:chOff x="2938792" y="1544783"/>
                <a:chExt cx="4603376" cy="197630"/>
              </a:xfrm>
            </p:grpSpPr>
            <p:sp>
              <p:nvSpPr>
                <p:cNvPr id="654" name="Oval 653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Oval 654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Oval 655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Oval 656"/>
                <p:cNvSpPr/>
                <p:nvPr/>
              </p:nvSpPr>
              <p:spPr>
                <a:xfrm>
                  <a:off x="7358392" y="1544783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9" name="Group 598"/>
              <p:cNvGrpSpPr/>
              <p:nvPr/>
            </p:nvGrpSpPr>
            <p:grpSpPr>
              <a:xfrm>
                <a:off x="2717119" y="2237509"/>
                <a:ext cx="4603376" cy="197633"/>
                <a:chOff x="2938792" y="1558636"/>
                <a:chExt cx="4603376" cy="197633"/>
              </a:xfrm>
            </p:grpSpPr>
            <p:sp>
              <p:nvSpPr>
                <p:cNvPr id="650" name="Oval 649"/>
                <p:cNvSpPr/>
                <p:nvPr/>
              </p:nvSpPr>
              <p:spPr>
                <a:xfrm>
                  <a:off x="4407374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Oval 650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Oval 651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Oval 652"/>
                <p:cNvSpPr/>
                <p:nvPr/>
              </p:nvSpPr>
              <p:spPr>
                <a:xfrm>
                  <a:off x="7358392" y="1572493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0" name="Group 599"/>
              <p:cNvGrpSpPr/>
              <p:nvPr/>
            </p:nvGrpSpPr>
            <p:grpSpPr>
              <a:xfrm>
                <a:off x="2952647" y="3013364"/>
                <a:ext cx="4589521" cy="197630"/>
                <a:chOff x="2938792" y="1558637"/>
                <a:chExt cx="4589521" cy="197630"/>
              </a:xfrm>
            </p:grpSpPr>
            <p:sp>
              <p:nvSpPr>
                <p:cNvPr id="646" name="Oval 645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Oval 646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Oval 647"/>
                <p:cNvSpPr/>
                <p:nvPr/>
              </p:nvSpPr>
              <p:spPr>
                <a:xfrm>
                  <a:off x="5889811" y="1572491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Oval 648"/>
                <p:cNvSpPr/>
                <p:nvPr/>
              </p:nvSpPr>
              <p:spPr>
                <a:xfrm>
                  <a:off x="7344537" y="1558638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1" name="Group 600"/>
              <p:cNvGrpSpPr/>
              <p:nvPr/>
            </p:nvGrpSpPr>
            <p:grpSpPr>
              <a:xfrm>
                <a:off x="2717119" y="3733800"/>
                <a:ext cx="4603376" cy="197633"/>
                <a:chOff x="2938792" y="1558636"/>
                <a:chExt cx="4603376" cy="197633"/>
              </a:xfrm>
            </p:grpSpPr>
            <p:sp>
              <p:nvSpPr>
                <p:cNvPr id="642" name="Oval 641"/>
                <p:cNvSpPr/>
                <p:nvPr/>
              </p:nvSpPr>
              <p:spPr>
                <a:xfrm>
                  <a:off x="4407374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Oval 642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Oval 643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7358392" y="1572493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2" name="Group 601"/>
              <p:cNvGrpSpPr/>
              <p:nvPr/>
            </p:nvGrpSpPr>
            <p:grpSpPr>
              <a:xfrm>
                <a:off x="2938792" y="4495802"/>
                <a:ext cx="4603376" cy="197630"/>
                <a:chOff x="2938792" y="1544783"/>
                <a:chExt cx="4603376" cy="197630"/>
              </a:xfrm>
            </p:grpSpPr>
            <p:sp>
              <p:nvSpPr>
                <p:cNvPr id="638" name="Oval 637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Oval 638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Oval 640"/>
                <p:cNvSpPr/>
                <p:nvPr/>
              </p:nvSpPr>
              <p:spPr>
                <a:xfrm>
                  <a:off x="7358392" y="1544783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3" name="Group 602"/>
              <p:cNvGrpSpPr/>
              <p:nvPr/>
            </p:nvGrpSpPr>
            <p:grpSpPr>
              <a:xfrm>
                <a:off x="3659247" y="1794166"/>
                <a:ext cx="3120940" cy="183777"/>
                <a:chOff x="2938792" y="1558636"/>
                <a:chExt cx="3120940" cy="183777"/>
              </a:xfrm>
            </p:grpSpPr>
            <p:sp>
              <p:nvSpPr>
                <p:cNvPr id="635" name="Oval 634"/>
                <p:cNvSpPr/>
                <p:nvPr/>
              </p:nvSpPr>
              <p:spPr>
                <a:xfrm>
                  <a:off x="439351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Oval 635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7" name="Oval 636"/>
                <p:cNvSpPr/>
                <p:nvPr/>
              </p:nvSpPr>
              <p:spPr>
                <a:xfrm>
                  <a:off x="5875956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4" name="Group 603"/>
              <p:cNvGrpSpPr/>
              <p:nvPr/>
            </p:nvGrpSpPr>
            <p:grpSpPr>
              <a:xfrm>
                <a:off x="3409865" y="2486894"/>
                <a:ext cx="3120940" cy="183777"/>
                <a:chOff x="2938792" y="1558636"/>
                <a:chExt cx="3120940" cy="183777"/>
              </a:xfrm>
            </p:grpSpPr>
            <p:sp>
              <p:nvSpPr>
                <p:cNvPr id="632" name="Oval 631"/>
                <p:cNvSpPr/>
                <p:nvPr/>
              </p:nvSpPr>
              <p:spPr>
                <a:xfrm>
                  <a:off x="439351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Oval 632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Oval 633"/>
                <p:cNvSpPr/>
                <p:nvPr/>
              </p:nvSpPr>
              <p:spPr>
                <a:xfrm>
                  <a:off x="5875956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5" name="Group 604"/>
              <p:cNvGrpSpPr/>
              <p:nvPr/>
            </p:nvGrpSpPr>
            <p:grpSpPr>
              <a:xfrm>
                <a:off x="3645392" y="3248893"/>
                <a:ext cx="3120940" cy="183777"/>
                <a:chOff x="2938792" y="1558636"/>
                <a:chExt cx="3120940" cy="183777"/>
              </a:xfrm>
            </p:grpSpPr>
            <p:sp>
              <p:nvSpPr>
                <p:cNvPr id="629" name="Oval 628"/>
                <p:cNvSpPr/>
                <p:nvPr/>
              </p:nvSpPr>
              <p:spPr>
                <a:xfrm>
                  <a:off x="4407374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Oval 629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Oval 630"/>
                <p:cNvSpPr/>
                <p:nvPr/>
              </p:nvSpPr>
              <p:spPr>
                <a:xfrm>
                  <a:off x="5875956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6" name="Group 605"/>
              <p:cNvGrpSpPr/>
              <p:nvPr/>
            </p:nvGrpSpPr>
            <p:grpSpPr>
              <a:xfrm>
                <a:off x="3409866" y="3955475"/>
                <a:ext cx="3120940" cy="183777"/>
                <a:chOff x="2938792" y="1558636"/>
                <a:chExt cx="3120940" cy="183777"/>
              </a:xfrm>
            </p:grpSpPr>
            <p:sp>
              <p:nvSpPr>
                <p:cNvPr id="626" name="Oval 625"/>
                <p:cNvSpPr/>
                <p:nvPr/>
              </p:nvSpPr>
              <p:spPr>
                <a:xfrm>
                  <a:off x="4407374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Oval 626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Oval 627"/>
                <p:cNvSpPr/>
                <p:nvPr/>
              </p:nvSpPr>
              <p:spPr>
                <a:xfrm>
                  <a:off x="5875956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7" name="Group 606"/>
              <p:cNvGrpSpPr/>
              <p:nvPr/>
            </p:nvGrpSpPr>
            <p:grpSpPr>
              <a:xfrm>
                <a:off x="3659248" y="4745185"/>
                <a:ext cx="3120940" cy="197630"/>
                <a:chOff x="2938792" y="1558637"/>
                <a:chExt cx="3120940" cy="197630"/>
              </a:xfrm>
            </p:grpSpPr>
            <p:sp>
              <p:nvSpPr>
                <p:cNvPr id="623" name="Oval 622"/>
                <p:cNvSpPr/>
                <p:nvPr/>
              </p:nvSpPr>
              <p:spPr>
                <a:xfrm>
                  <a:off x="439351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Oval 623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Oval 624"/>
                <p:cNvSpPr/>
                <p:nvPr/>
              </p:nvSpPr>
              <p:spPr>
                <a:xfrm>
                  <a:off x="5875956" y="1572491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8" name="Group 607"/>
              <p:cNvGrpSpPr/>
              <p:nvPr/>
            </p:nvGrpSpPr>
            <p:grpSpPr>
              <a:xfrm>
                <a:off x="2730973" y="782782"/>
                <a:ext cx="4603376" cy="197630"/>
                <a:chOff x="2938792" y="1544783"/>
                <a:chExt cx="4603376" cy="197630"/>
              </a:xfrm>
            </p:grpSpPr>
            <p:sp>
              <p:nvSpPr>
                <p:cNvPr id="619" name="Oval 618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Oval 619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Oval 620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Oval 621"/>
                <p:cNvSpPr/>
                <p:nvPr/>
              </p:nvSpPr>
              <p:spPr>
                <a:xfrm>
                  <a:off x="7358392" y="1544783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9" name="Group 608"/>
              <p:cNvGrpSpPr/>
              <p:nvPr/>
            </p:nvGrpSpPr>
            <p:grpSpPr>
              <a:xfrm>
                <a:off x="3409847" y="1018308"/>
                <a:ext cx="3134795" cy="183777"/>
                <a:chOff x="2938792" y="1558636"/>
                <a:chExt cx="3134795" cy="18377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Oval 616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solidFill>
                  <a:schemeClr val="tx1">
                    <a:lumMod val="9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0" name="Oval 609"/>
              <p:cNvSpPr/>
              <p:nvPr/>
            </p:nvSpPr>
            <p:spPr>
              <a:xfrm>
                <a:off x="2190613" y="4786745"/>
                <a:ext cx="183776" cy="18377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Oval 610"/>
              <p:cNvSpPr/>
              <p:nvPr/>
            </p:nvSpPr>
            <p:spPr>
              <a:xfrm>
                <a:off x="1955086" y="3983181"/>
                <a:ext cx="183776" cy="18377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Oval 611"/>
              <p:cNvSpPr/>
              <p:nvPr/>
            </p:nvSpPr>
            <p:spPr>
              <a:xfrm>
                <a:off x="2176758" y="3290454"/>
                <a:ext cx="183776" cy="18377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Oval 612"/>
              <p:cNvSpPr/>
              <p:nvPr/>
            </p:nvSpPr>
            <p:spPr>
              <a:xfrm>
                <a:off x="1941231" y="2486890"/>
                <a:ext cx="183776" cy="18377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Oval 613"/>
              <p:cNvSpPr/>
              <p:nvPr/>
            </p:nvSpPr>
            <p:spPr>
              <a:xfrm>
                <a:off x="2176759" y="1808018"/>
                <a:ext cx="183776" cy="18377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>
                <a:off x="1955087" y="1018308"/>
                <a:ext cx="183776" cy="183776"/>
              </a:xfrm>
              <a:prstGeom prst="ellipse">
                <a:avLst/>
              </a:prstGeom>
              <a:solidFill>
                <a:schemeClr val="tx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7" name="Group 536"/>
            <p:cNvGrpSpPr/>
            <p:nvPr/>
          </p:nvGrpSpPr>
          <p:grpSpPr>
            <a:xfrm flipH="1">
              <a:off x="1955057" y="782734"/>
              <a:ext cx="5587082" cy="4187743"/>
              <a:chOff x="1955086" y="782782"/>
              <a:chExt cx="5587082" cy="4187743"/>
            </a:xfrm>
            <a:solidFill>
              <a:schemeClr val="bg1"/>
            </a:solidFill>
          </p:grpSpPr>
          <p:grpSp>
            <p:nvGrpSpPr>
              <p:cNvPr id="538" name="Group 514"/>
              <p:cNvGrpSpPr/>
              <p:nvPr/>
            </p:nvGrpSpPr>
            <p:grpSpPr>
              <a:xfrm>
                <a:off x="2971354" y="1544783"/>
                <a:ext cx="4570814" cy="197630"/>
                <a:chOff x="2971354" y="1544783"/>
                <a:chExt cx="4570814" cy="197630"/>
              </a:xfrm>
              <a:grpFill/>
            </p:grpSpPr>
            <p:sp>
              <p:nvSpPr>
                <p:cNvPr id="594" name="Oval 593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Oval 594"/>
                <p:cNvSpPr/>
                <p:nvPr/>
              </p:nvSpPr>
              <p:spPr>
                <a:xfrm>
                  <a:off x="2971354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Oval 595"/>
                <p:cNvSpPr/>
                <p:nvPr/>
              </p:nvSpPr>
              <p:spPr>
                <a:xfrm>
                  <a:off x="5906092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Oval 596"/>
                <p:cNvSpPr/>
                <p:nvPr/>
              </p:nvSpPr>
              <p:spPr>
                <a:xfrm>
                  <a:off x="7358392" y="1544783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9" name="Group 515"/>
              <p:cNvGrpSpPr/>
              <p:nvPr/>
            </p:nvGrpSpPr>
            <p:grpSpPr>
              <a:xfrm>
                <a:off x="2717119" y="2237509"/>
                <a:ext cx="4603376" cy="197633"/>
                <a:chOff x="2938792" y="1558636"/>
                <a:chExt cx="4603376" cy="197633"/>
              </a:xfrm>
              <a:grpFill/>
            </p:grpSpPr>
            <p:sp>
              <p:nvSpPr>
                <p:cNvPr id="590" name="Oval 589"/>
                <p:cNvSpPr/>
                <p:nvPr/>
              </p:nvSpPr>
              <p:spPr>
                <a:xfrm>
                  <a:off x="4407374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2938792" y="1572492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Oval 591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Oval 592"/>
                <p:cNvSpPr/>
                <p:nvPr/>
              </p:nvSpPr>
              <p:spPr>
                <a:xfrm>
                  <a:off x="7358392" y="1572493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0" name="Group 520"/>
              <p:cNvGrpSpPr/>
              <p:nvPr/>
            </p:nvGrpSpPr>
            <p:grpSpPr>
              <a:xfrm>
                <a:off x="2952647" y="3013364"/>
                <a:ext cx="4589521" cy="197630"/>
                <a:chOff x="2938792" y="1558637"/>
                <a:chExt cx="4589521" cy="197630"/>
              </a:xfrm>
              <a:grpFill/>
            </p:grpSpPr>
            <p:sp>
              <p:nvSpPr>
                <p:cNvPr id="586" name="Oval 585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Oval 586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8" name="Oval 587"/>
                <p:cNvSpPr/>
                <p:nvPr/>
              </p:nvSpPr>
              <p:spPr>
                <a:xfrm>
                  <a:off x="5889811" y="1572491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Oval 588"/>
                <p:cNvSpPr/>
                <p:nvPr/>
              </p:nvSpPr>
              <p:spPr>
                <a:xfrm>
                  <a:off x="7344537" y="1558638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1" name="Group 525"/>
              <p:cNvGrpSpPr/>
              <p:nvPr/>
            </p:nvGrpSpPr>
            <p:grpSpPr>
              <a:xfrm>
                <a:off x="2717119" y="3733800"/>
                <a:ext cx="4603376" cy="200059"/>
                <a:chOff x="2938792" y="1558636"/>
                <a:chExt cx="4603376" cy="200059"/>
              </a:xfrm>
              <a:grpFill/>
            </p:grpSpPr>
            <p:sp>
              <p:nvSpPr>
                <p:cNvPr id="582" name="Oval 581"/>
                <p:cNvSpPr/>
                <p:nvPr/>
              </p:nvSpPr>
              <p:spPr>
                <a:xfrm>
                  <a:off x="4423655" y="1558637"/>
                  <a:ext cx="183776" cy="183777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Oval 582"/>
                <p:cNvSpPr/>
                <p:nvPr/>
              </p:nvSpPr>
              <p:spPr>
                <a:xfrm>
                  <a:off x="2938792" y="1574918"/>
                  <a:ext cx="183776" cy="183777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4" name="Oval 583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Oval 584"/>
                <p:cNvSpPr/>
                <p:nvPr/>
              </p:nvSpPr>
              <p:spPr>
                <a:xfrm>
                  <a:off x="7358392" y="1572493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2" name="Group 530"/>
              <p:cNvGrpSpPr/>
              <p:nvPr/>
            </p:nvGrpSpPr>
            <p:grpSpPr>
              <a:xfrm>
                <a:off x="2938792" y="4495802"/>
                <a:ext cx="4603376" cy="197630"/>
                <a:chOff x="2938792" y="1544783"/>
                <a:chExt cx="4603376" cy="197630"/>
              </a:xfrm>
              <a:grpFill/>
            </p:grpSpPr>
            <p:sp>
              <p:nvSpPr>
                <p:cNvPr id="578" name="Oval 577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Oval 578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0" name="Oval 579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Oval 580"/>
                <p:cNvSpPr/>
                <p:nvPr/>
              </p:nvSpPr>
              <p:spPr>
                <a:xfrm>
                  <a:off x="7358392" y="1544783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3" name="Group 535"/>
              <p:cNvGrpSpPr/>
              <p:nvPr/>
            </p:nvGrpSpPr>
            <p:grpSpPr>
              <a:xfrm>
                <a:off x="3659247" y="1794166"/>
                <a:ext cx="3120940" cy="183777"/>
                <a:chOff x="2938792" y="1558636"/>
                <a:chExt cx="3120940" cy="183777"/>
              </a:xfrm>
              <a:grpFill/>
            </p:grpSpPr>
            <p:sp>
              <p:nvSpPr>
                <p:cNvPr id="575" name="Oval 574"/>
                <p:cNvSpPr/>
                <p:nvPr/>
              </p:nvSpPr>
              <p:spPr>
                <a:xfrm>
                  <a:off x="4409800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6" name="Oval 575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Oval 576"/>
                <p:cNvSpPr/>
                <p:nvPr/>
              </p:nvSpPr>
              <p:spPr>
                <a:xfrm>
                  <a:off x="5875956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4" name="Group 540"/>
              <p:cNvGrpSpPr/>
              <p:nvPr/>
            </p:nvGrpSpPr>
            <p:grpSpPr>
              <a:xfrm>
                <a:off x="3409865" y="2486894"/>
                <a:ext cx="3120940" cy="183777"/>
                <a:chOff x="2938792" y="1558636"/>
                <a:chExt cx="3120940" cy="183777"/>
              </a:xfrm>
              <a:grpFill/>
            </p:grpSpPr>
            <p:sp>
              <p:nvSpPr>
                <p:cNvPr id="572" name="Oval 571"/>
                <p:cNvSpPr/>
                <p:nvPr/>
              </p:nvSpPr>
              <p:spPr>
                <a:xfrm>
                  <a:off x="4415923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3" name="Oval 572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4" name="Oval 573"/>
                <p:cNvSpPr/>
                <p:nvPr/>
              </p:nvSpPr>
              <p:spPr>
                <a:xfrm>
                  <a:off x="5875956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5" name="Group 544"/>
              <p:cNvGrpSpPr/>
              <p:nvPr/>
            </p:nvGrpSpPr>
            <p:grpSpPr>
              <a:xfrm>
                <a:off x="3659247" y="3262749"/>
                <a:ext cx="3120940" cy="197630"/>
                <a:chOff x="2952647" y="1572492"/>
                <a:chExt cx="3120940" cy="197630"/>
              </a:xfrm>
              <a:grpFill/>
            </p:grpSpPr>
            <p:sp>
              <p:nvSpPr>
                <p:cNvPr id="569" name="Oval 568"/>
                <p:cNvSpPr/>
                <p:nvPr/>
              </p:nvSpPr>
              <p:spPr>
                <a:xfrm>
                  <a:off x="4421229" y="1572492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0" name="Oval 569"/>
                <p:cNvSpPr/>
                <p:nvPr/>
              </p:nvSpPr>
              <p:spPr>
                <a:xfrm>
                  <a:off x="2952647" y="1572492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1" name="Oval 570"/>
                <p:cNvSpPr/>
                <p:nvPr/>
              </p:nvSpPr>
              <p:spPr>
                <a:xfrm>
                  <a:off x="5889811" y="158634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6" name="Group 548"/>
              <p:cNvGrpSpPr/>
              <p:nvPr/>
            </p:nvGrpSpPr>
            <p:grpSpPr>
              <a:xfrm>
                <a:off x="3423721" y="3969330"/>
                <a:ext cx="3134795" cy="183777"/>
                <a:chOff x="2952647" y="1572491"/>
                <a:chExt cx="3134795" cy="183777"/>
              </a:xfrm>
              <a:grpFill/>
            </p:grpSpPr>
            <p:sp>
              <p:nvSpPr>
                <p:cNvPr id="566" name="Oval 565"/>
                <p:cNvSpPr/>
                <p:nvPr/>
              </p:nvSpPr>
              <p:spPr>
                <a:xfrm>
                  <a:off x="4435084" y="1572492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7" name="Oval 566"/>
                <p:cNvSpPr/>
                <p:nvPr/>
              </p:nvSpPr>
              <p:spPr>
                <a:xfrm>
                  <a:off x="2952647" y="1572492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8" name="Oval 567"/>
                <p:cNvSpPr/>
                <p:nvPr/>
              </p:nvSpPr>
              <p:spPr>
                <a:xfrm>
                  <a:off x="5903666" y="1572491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7" name="Group 552"/>
              <p:cNvGrpSpPr/>
              <p:nvPr/>
            </p:nvGrpSpPr>
            <p:grpSpPr>
              <a:xfrm>
                <a:off x="3659248" y="4759040"/>
                <a:ext cx="3120940" cy="211485"/>
                <a:chOff x="2938792" y="1572492"/>
                <a:chExt cx="3120940" cy="211485"/>
              </a:xfrm>
              <a:grpFill/>
            </p:grpSpPr>
            <p:sp>
              <p:nvSpPr>
                <p:cNvPr id="563" name="Oval 562"/>
                <p:cNvSpPr/>
                <p:nvPr/>
              </p:nvSpPr>
              <p:spPr>
                <a:xfrm>
                  <a:off x="4393519" y="1572492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2938792" y="1572492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5" name="Oval 564"/>
                <p:cNvSpPr/>
                <p:nvPr/>
              </p:nvSpPr>
              <p:spPr>
                <a:xfrm>
                  <a:off x="5875956" y="1600201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8" name="Group 556"/>
              <p:cNvGrpSpPr/>
              <p:nvPr/>
            </p:nvGrpSpPr>
            <p:grpSpPr>
              <a:xfrm>
                <a:off x="2730973" y="782782"/>
                <a:ext cx="4603376" cy="197630"/>
                <a:chOff x="2938792" y="1544783"/>
                <a:chExt cx="4603376" cy="197630"/>
              </a:xfrm>
              <a:grpFill/>
            </p:grpSpPr>
            <p:sp>
              <p:nvSpPr>
                <p:cNvPr id="559" name="Oval 558"/>
                <p:cNvSpPr/>
                <p:nvPr/>
              </p:nvSpPr>
              <p:spPr>
                <a:xfrm>
                  <a:off x="4421229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0" name="Oval 559"/>
                <p:cNvSpPr/>
                <p:nvPr/>
              </p:nvSpPr>
              <p:spPr>
                <a:xfrm>
                  <a:off x="2938792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1" name="Oval 560"/>
                <p:cNvSpPr/>
                <p:nvPr/>
              </p:nvSpPr>
              <p:spPr>
                <a:xfrm>
                  <a:off x="5889811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Oval 561"/>
                <p:cNvSpPr/>
                <p:nvPr/>
              </p:nvSpPr>
              <p:spPr>
                <a:xfrm>
                  <a:off x="7358392" y="1544783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9" name="Group 561"/>
              <p:cNvGrpSpPr/>
              <p:nvPr/>
            </p:nvGrpSpPr>
            <p:grpSpPr>
              <a:xfrm>
                <a:off x="3426128" y="1018308"/>
                <a:ext cx="3134795" cy="183777"/>
                <a:chOff x="2955073" y="1558636"/>
                <a:chExt cx="3134795" cy="183777"/>
              </a:xfrm>
              <a:grpFill/>
            </p:grpSpPr>
            <p:sp>
              <p:nvSpPr>
                <p:cNvPr id="556" name="Oval 555"/>
                <p:cNvSpPr/>
                <p:nvPr/>
              </p:nvSpPr>
              <p:spPr>
                <a:xfrm>
                  <a:off x="4437510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7" name="Oval 556"/>
                <p:cNvSpPr/>
                <p:nvPr/>
              </p:nvSpPr>
              <p:spPr>
                <a:xfrm>
                  <a:off x="2955073" y="1558637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8" name="Oval 557"/>
                <p:cNvSpPr/>
                <p:nvPr/>
              </p:nvSpPr>
              <p:spPr>
                <a:xfrm>
                  <a:off x="5906092" y="1558636"/>
                  <a:ext cx="183776" cy="183776"/>
                </a:xfrm>
                <a:prstGeom prst="ellips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0" name="Oval 549"/>
              <p:cNvSpPr/>
              <p:nvPr/>
            </p:nvSpPr>
            <p:spPr>
              <a:xfrm>
                <a:off x="2190613" y="4772890"/>
                <a:ext cx="183776" cy="1837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1955086" y="3983181"/>
                <a:ext cx="183776" cy="1837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2" name="Oval 551"/>
              <p:cNvSpPr/>
              <p:nvPr/>
            </p:nvSpPr>
            <p:spPr>
              <a:xfrm>
                <a:off x="2190613" y="3276599"/>
                <a:ext cx="183776" cy="1837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3" name="Oval 552"/>
              <p:cNvSpPr/>
              <p:nvPr/>
            </p:nvSpPr>
            <p:spPr>
              <a:xfrm>
                <a:off x="1957512" y="2486890"/>
                <a:ext cx="183776" cy="1837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4" name="Oval 553"/>
              <p:cNvSpPr/>
              <p:nvPr/>
            </p:nvSpPr>
            <p:spPr>
              <a:xfrm>
                <a:off x="2176759" y="1808018"/>
                <a:ext cx="183776" cy="1837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5" name="Oval 554"/>
              <p:cNvSpPr/>
              <p:nvPr/>
            </p:nvSpPr>
            <p:spPr>
              <a:xfrm>
                <a:off x="1955087" y="1018308"/>
                <a:ext cx="183776" cy="183776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8" name="Group 657"/>
          <p:cNvGrpSpPr/>
          <p:nvPr/>
        </p:nvGrpSpPr>
        <p:grpSpPr>
          <a:xfrm>
            <a:off x="3444701" y="2262439"/>
            <a:ext cx="1559991" cy="1382436"/>
            <a:chOff x="3490239" y="2390507"/>
            <a:chExt cx="1648186" cy="1460593"/>
          </a:xfrm>
        </p:grpSpPr>
        <p:sp>
          <p:nvSpPr>
            <p:cNvPr id="659" name="Rectangle 658"/>
            <p:cNvSpPr/>
            <p:nvPr/>
          </p:nvSpPr>
          <p:spPr>
            <a:xfrm>
              <a:off x="3809056" y="2557602"/>
              <a:ext cx="989966" cy="98996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98"/>
            <p:cNvSpPr txBox="1">
              <a:spLocks noChangeArrowheads="1"/>
            </p:cNvSpPr>
            <p:nvPr/>
          </p:nvSpPr>
          <p:spPr>
            <a:xfrm>
              <a:off x="4008185" y="2908479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1" name="Rectangle 98"/>
            <p:cNvSpPr txBox="1">
              <a:spLocks noChangeArrowheads="1"/>
            </p:cNvSpPr>
            <p:nvPr/>
          </p:nvSpPr>
          <p:spPr>
            <a:xfrm>
              <a:off x="4496797" y="2392590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2" name="Rectangle 98"/>
            <p:cNvSpPr txBox="1">
              <a:spLocks noChangeArrowheads="1"/>
            </p:cNvSpPr>
            <p:nvPr/>
          </p:nvSpPr>
          <p:spPr>
            <a:xfrm>
              <a:off x="3490239" y="2391557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3" name="Rectangle 98"/>
            <p:cNvSpPr txBox="1">
              <a:spLocks noChangeArrowheads="1"/>
            </p:cNvSpPr>
            <p:nvPr/>
          </p:nvSpPr>
          <p:spPr>
            <a:xfrm>
              <a:off x="3490598" y="3391123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4" name="Rectangle 98"/>
            <p:cNvSpPr txBox="1">
              <a:spLocks noChangeArrowheads="1"/>
            </p:cNvSpPr>
            <p:nvPr/>
          </p:nvSpPr>
          <p:spPr>
            <a:xfrm>
              <a:off x="4488096" y="3388835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5" name="Rectangle 98"/>
            <p:cNvSpPr txBox="1">
              <a:spLocks noChangeArrowheads="1"/>
            </p:cNvSpPr>
            <p:nvPr/>
          </p:nvSpPr>
          <p:spPr>
            <a:xfrm>
              <a:off x="3498972" y="2884660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6" name="Rectangle 98"/>
            <p:cNvSpPr txBox="1">
              <a:spLocks noChangeArrowheads="1"/>
            </p:cNvSpPr>
            <p:nvPr/>
          </p:nvSpPr>
          <p:spPr>
            <a:xfrm>
              <a:off x="4498410" y="2894952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7" name="Rectangle 98"/>
            <p:cNvSpPr txBox="1">
              <a:spLocks noChangeArrowheads="1"/>
            </p:cNvSpPr>
            <p:nvPr/>
          </p:nvSpPr>
          <p:spPr>
            <a:xfrm>
              <a:off x="3983840" y="2390507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  <p:sp>
          <p:nvSpPr>
            <p:cNvPr id="668" name="Rectangle 98"/>
            <p:cNvSpPr txBox="1">
              <a:spLocks noChangeArrowheads="1"/>
            </p:cNvSpPr>
            <p:nvPr/>
          </p:nvSpPr>
          <p:spPr>
            <a:xfrm>
              <a:off x="3991204" y="3393900"/>
              <a:ext cx="6400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n-lt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endParaRPr>
            </a:p>
          </p:txBody>
        </p:sp>
      </p:grpSp>
      <p:grpSp>
        <p:nvGrpSpPr>
          <p:cNvPr id="669" name="Group 668"/>
          <p:cNvGrpSpPr/>
          <p:nvPr/>
        </p:nvGrpSpPr>
        <p:grpSpPr>
          <a:xfrm>
            <a:off x="3195446" y="1870259"/>
            <a:ext cx="3041082" cy="2067936"/>
            <a:chOff x="3962400" y="2057400"/>
            <a:chExt cx="3810000" cy="2590800"/>
          </a:xfrm>
        </p:grpSpPr>
        <p:grpSp>
          <p:nvGrpSpPr>
            <p:cNvPr id="670" name="Group 669"/>
            <p:cNvGrpSpPr/>
            <p:nvPr/>
          </p:nvGrpSpPr>
          <p:grpSpPr>
            <a:xfrm>
              <a:off x="3962400" y="2057400"/>
              <a:ext cx="3810000" cy="2590800"/>
              <a:chOff x="3962400" y="2057400"/>
              <a:chExt cx="3810000" cy="2590800"/>
            </a:xfrm>
          </p:grpSpPr>
          <p:sp>
            <p:nvSpPr>
              <p:cNvPr id="772" name="Oval 771"/>
              <p:cNvSpPr/>
              <p:nvPr/>
            </p:nvSpPr>
            <p:spPr>
              <a:xfrm>
                <a:off x="4572000" y="20574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3" name="Oval 772"/>
              <p:cNvSpPr/>
              <p:nvPr/>
            </p:nvSpPr>
            <p:spPr>
              <a:xfrm>
                <a:off x="51816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4" name="Oval 773"/>
              <p:cNvSpPr/>
              <p:nvPr/>
            </p:nvSpPr>
            <p:spPr>
              <a:xfrm>
                <a:off x="5791200" y="20574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5" name="Oval 774"/>
              <p:cNvSpPr/>
              <p:nvPr/>
            </p:nvSpPr>
            <p:spPr>
              <a:xfrm>
                <a:off x="39624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6" name="Oval 775"/>
              <p:cNvSpPr/>
              <p:nvPr/>
            </p:nvSpPr>
            <p:spPr>
              <a:xfrm>
                <a:off x="64008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7" name="Oval 776"/>
              <p:cNvSpPr/>
              <p:nvPr/>
            </p:nvSpPr>
            <p:spPr>
              <a:xfrm>
                <a:off x="7010400" y="20574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8" name="Oval 777"/>
              <p:cNvSpPr/>
              <p:nvPr/>
            </p:nvSpPr>
            <p:spPr>
              <a:xfrm>
                <a:off x="4572000" y="26670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9" name="Oval 778"/>
              <p:cNvSpPr/>
              <p:nvPr/>
            </p:nvSpPr>
            <p:spPr>
              <a:xfrm>
                <a:off x="51816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0" name="Oval 779"/>
              <p:cNvSpPr/>
              <p:nvPr/>
            </p:nvSpPr>
            <p:spPr>
              <a:xfrm>
                <a:off x="5791200" y="26670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1" name="Oval 780"/>
              <p:cNvSpPr/>
              <p:nvPr/>
            </p:nvSpPr>
            <p:spPr>
              <a:xfrm>
                <a:off x="39624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2" name="Oval 781"/>
              <p:cNvSpPr/>
              <p:nvPr/>
            </p:nvSpPr>
            <p:spPr>
              <a:xfrm>
                <a:off x="64008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3" name="Oval 782"/>
              <p:cNvSpPr/>
              <p:nvPr/>
            </p:nvSpPr>
            <p:spPr>
              <a:xfrm>
                <a:off x="7010400" y="26670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4" name="Oval 783"/>
              <p:cNvSpPr/>
              <p:nvPr/>
            </p:nvSpPr>
            <p:spPr>
              <a:xfrm>
                <a:off x="4572000" y="32766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5" name="Oval 784"/>
              <p:cNvSpPr/>
              <p:nvPr/>
            </p:nvSpPr>
            <p:spPr>
              <a:xfrm>
                <a:off x="51816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6" name="Oval 785"/>
              <p:cNvSpPr/>
              <p:nvPr/>
            </p:nvSpPr>
            <p:spPr>
              <a:xfrm>
                <a:off x="5791200" y="32766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7" name="Oval 786"/>
              <p:cNvSpPr/>
              <p:nvPr/>
            </p:nvSpPr>
            <p:spPr>
              <a:xfrm>
                <a:off x="39624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Oval 787"/>
              <p:cNvSpPr/>
              <p:nvPr/>
            </p:nvSpPr>
            <p:spPr>
              <a:xfrm>
                <a:off x="64008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9" name="Oval 788"/>
              <p:cNvSpPr/>
              <p:nvPr/>
            </p:nvSpPr>
            <p:spPr>
              <a:xfrm>
                <a:off x="7010400" y="32766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0" name="Oval 789"/>
              <p:cNvSpPr/>
              <p:nvPr/>
            </p:nvSpPr>
            <p:spPr>
              <a:xfrm>
                <a:off x="51816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1" name="Oval 790"/>
              <p:cNvSpPr/>
              <p:nvPr/>
            </p:nvSpPr>
            <p:spPr>
              <a:xfrm>
                <a:off x="5791200" y="38862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2" name="Oval 791"/>
              <p:cNvSpPr/>
              <p:nvPr/>
            </p:nvSpPr>
            <p:spPr>
              <a:xfrm>
                <a:off x="39624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3" name="Oval 792"/>
              <p:cNvSpPr/>
              <p:nvPr/>
            </p:nvSpPr>
            <p:spPr>
              <a:xfrm>
                <a:off x="64008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4" name="Oval 793"/>
              <p:cNvSpPr/>
              <p:nvPr/>
            </p:nvSpPr>
            <p:spPr>
              <a:xfrm>
                <a:off x="7010400" y="38862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Oval 794"/>
              <p:cNvSpPr/>
              <p:nvPr/>
            </p:nvSpPr>
            <p:spPr>
              <a:xfrm>
                <a:off x="4572000" y="44958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6" name="Oval 795"/>
              <p:cNvSpPr/>
              <p:nvPr/>
            </p:nvSpPr>
            <p:spPr>
              <a:xfrm>
                <a:off x="51816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7" name="Oval 796"/>
              <p:cNvSpPr/>
              <p:nvPr/>
            </p:nvSpPr>
            <p:spPr>
              <a:xfrm>
                <a:off x="5791200" y="44958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8" name="Oval 797"/>
              <p:cNvSpPr/>
              <p:nvPr/>
            </p:nvSpPr>
            <p:spPr>
              <a:xfrm>
                <a:off x="39624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9" name="Oval 798"/>
              <p:cNvSpPr/>
              <p:nvPr/>
            </p:nvSpPr>
            <p:spPr>
              <a:xfrm>
                <a:off x="64008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0" name="Oval 799"/>
              <p:cNvSpPr/>
              <p:nvPr/>
            </p:nvSpPr>
            <p:spPr>
              <a:xfrm>
                <a:off x="7010400" y="4495800"/>
                <a:ext cx="152400" cy="1524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1" name="Oval 800"/>
              <p:cNvSpPr/>
              <p:nvPr/>
            </p:nvSpPr>
            <p:spPr>
              <a:xfrm>
                <a:off x="7620000" y="20574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2" name="Oval 801"/>
              <p:cNvSpPr/>
              <p:nvPr/>
            </p:nvSpPr>
            <p:spPr>
              <a:xfrm>
                <a:off x="7620000" y="26670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3" name="Oval 802"/>
              <p:cNvSpPr/>
              <p:nvPr/>
            </p:nvSpPr>
            <p:spPr>
              <a:xfrm>
                <a:off x="7620000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4" name="Oval 803"/>
              <p:cNvSpPr/>
              <p:nvPr/>
            </p:nvSpPr>
            <p:spPr>
              <a:xfrm>
                <a:off x="7620000" y="3886200"/>
                <a:ext cx="152400" cy="1524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5" name="Oval 804"/>
              <p:cNvSpPr/>
              <p:nvPr/>
            </p:nvSpPr>
            <p:spPr>
              <a:xfrm>
                <a:off x="7620000" y="44958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6" name="Oval 805"/>
              <p:cNvSpPr/>
              <p:nvPr/>
            </p:nvSpPr>
            <p:spPr>
              <a:xfrm>
                <a:off x="4572000" y="3886200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1" name="Straight Arrow Connector 670"/>
            <p:cNvCxnSpPr>
              <a:stCxn id="785" idx="6"/>
              <a:endCxn id="786" idx="2"/>
            </p:cNvCxnSpPr>
            <p:nvPr/>
          </p:nvCxnSpPr>
          <p:spPr>
            <a:xfrm>
              <a:off x="53340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Straight Arrow Connector 671"/>
            <p:cNvCxnSpPr/>
            <p:nvPr/>
          </p:nvCxnSpPr>
          <p:spPr>
            <a:xfrm flipH="1">
              <a:off x="59436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3" name="Group 672"/>
            <p:cNvGrpSpPr/>
            <p:nvPr/>
          </p:nvGrpSpPr>
          <p:grpSpPr>
            <a:xfrm>
              <a:off x="6553200" y="2819400"/>
              <a:ext cx="1066800" cy="1067594"/>
              <a:chOff x="5334000" y="2819400"/>
              <a:chExt cx="1066800" cy="1067594"/>
            </a:xfrm>
          </p:grpSpPr>
          <p:cxnSp>
            <p:nvCxnSpPr>
              <p:cNvPr id="768" name="Straight Arrow Connector 767"/>
              <p:cNvCxnSpPr/>
              <p:nvPr/>
            </p:nvCxnSpPr>
            <p:spPr>
              <a:xfrm>
                <a:off x="53340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Arrow Connector 768"/>
              <p:cNvCxnSpPr/>
              <p:nvPr/>
            </p:nvCxnSpPr>
            <p:spPr>
              <a:xfrm flipH="1">
                <a:off x="59436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Arrow Connector 769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Arrow Connector 770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4" name="Straight Arrow Connector 673"/>
            <p:cNvCxnSpPr/>
            <p:nvPr/>
          </p:nvCxnSpPr>
          <p:spPr>
            <a:xfrm>
              <a:off x="41148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5" name="Straight Arrow Connector 674"/>
            <p:cNvCxnSpPr/>
            <p:nvPr/>
          </p:nvCxnSpPr>
          <p:spPr>
            <a:xfrm flipH="1">
              <a:off x="4724400" y="33528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6" name="Straight Arrow Connector 675"/>
            <p:cNvCxnSpPr/>
            <p:nvPr/>
          </p:nvCxnSpPr>
          <p:spPr>
            <a:xfrm rot="5400000">
              <a:off x="4419600" y="3657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7" name="Straight Arrow Connector 676"/>
            <p:cNvCxnSpPr/>
            <p:nvPr/>
          </p:nvCxnSpPr>
          <p:spPr>
            <a:xfrm rot="16200000" flipV="1">
              <a:off x="4418806" y="30472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Arrow Connector 677"/>
            <p:cNvCxnSpPr/>
            <p:nvPr/>
          </p:nvCxnSpPr>
          <p:spPr>
            <a:xfrm>
              <a:off x="41148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Arrow Connector 678"/>
            <p:cNvCxnSpPr/>
            <p:nvPr/>
          </p:nvCxnSpPr>
          <p:spPr>
            <a:xfrm flipH="1">
              <a:off x="47244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Arrow Connector 679"/>
            <p:cNvCxnSpPr/>
            <p:nvPr/>
          </p:nvCxnSpPr>
          <p:spPr>
            <a:xfrm rot="5400000">
              <a:off x="4419600" y="2438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Arrow Connector 680"/>
            <p:cNvCxnSpPr/>
            <p:nvPr/>
          </p:nvCxnSpPr>
          <p:spPr>
            <a:xfrm>
              <a:off x="53340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Arrow Connector 681"/>
            <p:cNvCxnSpPr/>
            <p:nvPr/>
          </p:nvCxnSpPr>
          <p:spPr>
            <a:xfrm flipH="1">
              <a:off x="59436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Arrow Connector 682"/>
            <p:cNvCxnSpPr/>
            <p:nvPr/>
          </p:nvCxnSpPr>
          <p:spPr>
            <a:xfrm>
              <a:off x="65532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Arrow Connector 683"/>
            <p:cNvCxnSpPr/>
            <p:nvPr/>
          </p:nvCxnSpPr>
          <p:spPr>
            <a:xfrm flipH="1">
              <a:off x="7162800" y="21336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Arrow Connector 684"/>
            <p:cNvCxnSpPr/>
            <p:nvPr/>
          </p:nvCxnSpPr>
          <p:spPr>
            <a:xfrm rot="5400000">
              <a:off x="6858000" y="24384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Arrow Connector 685"/>
            <p:cNvCxnSpPr/>
            <p:nvPr/>
          </p:nvCxnSpPr>
          <p:spPr>
            <a:xfrm>
              <a:off x="41148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Arrow Connector 686"/>
            <p:cNvCxnSpPr/>
            <p:nvPr/>
          </p:nvCxnSpPr>
          <p:spPr>
            <a:xfrm flipH="1">
              <a:off x="47244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Arrow Connector 687"/>
            <p:cNvCxnSpPr/>
            <p:nvPr/>
          </p:nvCxnSpPr>
          <p:spPr>
            <a:xfrm rot="16200000" flipV="1">
              <a:off x="4418806" y="4266406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Arrow Connector 688"/>
            <p:cNvCxnSpPr/>
            <p:nvPr/>
          </p:nvCxnSpPr>
          <p:spPr>
            <a:xfrm>
              <a:off x="53340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Arrow Connector 689"/>
            <p:cNvCxnSpPr/>
            <p:nvPr/>
          </p:nvCxnSpPr>
          <p:spPr>
            <a:xfrm flipH="1">
              <a:off x="5943600" y="4572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1" name="Group 690"/>
            <p:cNvGrpSpPr/>
            <p:nvPr/>
          </p:nvGrpSpPr>
          <p:grpSpPr>
            <a:xfrm>
              <a:off x="5865812" y="2210594"/>
              <a:ext cx="2382" cy="2285206"/>
              <a:chOff x="5865812" y="2210594"/>
              <a:chExt cx="2382" cy="2285206"/>
            </a:xfrm>
          </p:grpSpPr>
          <p:cxnSp>
            <p:nvCxnSpPr>
              <p:cNvPr id="764" name="Straight Arrow Connector 763"/>
              <p:cNvCxnSpPr>
                <a:stCxn id="786" idx="4"/>
                <a:endCxn id="791" idx="0"/>
              </p:cNvCxnSpPr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Arrow Connector 764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Arrow Connector 765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Arrow Connector 766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2" name="Group 691"/>
            <p:cNvGrpSpPr/>
            <p:nvPr/>
          </p:nvGrpSpPr>
          <p:grpSpPr>
            <a:xfrm>
              <a:off x="6553200" y="4038600"/>
              <a:ext cx="1066800" cy="534988"/>
              <a:chOff x="5334000" y="2819400"/>
              <a:chExt cx="1066800" cy="534988"/>
            </a:xfrm>
          </p:grpSpPr>
          <p:cxnSp>
            <p:nvCxnSpPr>
              <p:cNvPr id="761" name="Straight Arrow Connector 760"/>
              <p:cNvCxnSpPr/>
              <p:nvPr/>
            </p:nvCxnSpPr>
            <p:spPr>
              <a:xfrm>
                <a:off x="53340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Arrow Connector 761"/>
              <p:cNvCxnSpPr/>
              <p:nvPr/>
            </p:nvCxnSpPr>
            <p:spPr>
              <a:xfrm flipH="1">
                <a:off x="5943600" y="33528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Arrow Connector 762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3" name="Group 692"/>
            <p:cNvGrpSpPr/>
            <p:nvPr/>
          </p:nvGrpSpPr>
          <p:grpSpPr>
            <a:xfrm>
              <a:off x="4114800" y="2743200"/>
              <a:ext cx="3505200" cy="1588"/>
              <a:chOff x="4114800" y="2743200"/>
              <a:chExt cx="3505200" cy="1588"/>
            </a:xfrm>
          </p:grpSpPr>
          <p:grpSp>
            <p:nvGrpSpPr>
              <p:cNvPr id="754" name="Group 753"/>
              <p:cNvGrpSpPr/>
              <p:nvPr/>
            </p:nvGrpSpPr>
            <p:grpSpPr>
              <a:xfrm>
                <a:off x="4114800" y="2743200"/>
                <a:ext cx="2895600" cy="1588"/>
                <a:chOff x="4876800" y="2286000"/>
                <a:chExt cx="2895600" cy="1588"/>
              </a:xfrm>
            </p:grpSpPr>
            <p:cxnSp>
              <p:nvCxnSpPr>
                <p:cNvPr id="756" name="Straight Arrow Connector 755"/>
                <p:cNvCxnSpPr/>
                <p:nvPr/>
              </p:nvCxnSpPr>
              <p:spPr>
                <a:xfrm flipH="1">
                  <a:off x="48768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Arrow Connector 756"/>
                <p:cNvCxnSpPr/>
                <p:nvPr/>
              </p:nvCxnSpPr>
              <p:spPr>
                <a:xfrm>
                  <a:off x="54864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Straight Arrow Connector 757"/>
                <p:cNvCxnSpPr/>
                <p:nvPr/>
              </p:nvCxnSpPr>
              <p:spPr>
                <a:xfrm flipH="1">
                  <a:off x="60960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Straight Arrow Connector 758"/>
                <p:cNvCxnSpPr/>
                <p:nvPr/>
              </p:nvCxnSpPr>
              <p:spPr>
                <a:xfrm>
                  <a:off x="67056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Straight Arrow Connector 759"/>
                <p:cNvCxnSpPr/>
                <p:nvPr/>
              </p:nvCxnSpPr>
              <p:spPr>
                <a:xfrm flipH="1">
                  <a:off x="73152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5" name="Straight Arrow Connector 754"/>
              <p:cNvCxnSpPr/>
              <p:nvPr/>
            </p:nvCxnSpPr>
            <p:spPr>
              <a:xfrm>
                <a:off x="7162800" y="27432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4" name="Group 693"/>
            <p:cNvGrpSpPr/>
            <p:nvPr/>
          </p:nvGrpSpPr>
          <p:grpSpPr>
            <a:xfrm>
              <a:off x="4114800" y="3962400"/>
              <a:ext cx="3505200" cy="1588"/>
              <a:chOff x="4114800" y="2743200"/>
              <a:chExt cx="3505200" cy="1588"/>
            </a:xfrm>
          </p:grpSpPr>
          <p:grpSp>
            <p:nvGrpSpPr>
              <p:cNvPr id="747" name="Group 144"/>
              <p:cNvGrpSpPr/>
              <p:nvPr/>
            </p:nvGrpSpPr>
            <p:grpSpPr>
              <a:xfrm>
                <a:off x="4114800" y="2743200"/>
                <a:ext cx="2895600" cy="1588"/>
                <a:chOff x="4876800" y="2286000"/>
                <a:chExt cx="2895600" cy="1588"/>
              </a:xfrm>
            </p:grpSpPr>
            <p:cxnSp>
              <p:nvCxnSpPr>
                <p:cNvPr id="749" name="Straight Arrow Connector 748"/>
                <p:cNvCxnSpPr/>
                <p:nvPr/>
              </p:nvCxnSpPr>
              <p:spPr>
                <a:xfrm flipH="1">
                  <a:off x="48768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Arrow Connector 749"/>
                <p:cNvCxnSpPr/>
                <p:nvPr/>
              </p:nvCxnSpPr>
              <p:spPr>
                <a:xfrm>
                  <a:off x="54864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Arrow Connector 750"/>
                <p:cNvCxnSpPr/>
                <p:nvPr/>
              </p:nvCxnSpPr>
              <p:spPr>
                <a:xfrm flipH="1">
                  <a:off x="60960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Arrow Connector 751"/>
                <p:cNvCxnSpPr/>
                <p:nvPr/>
              </p:nvCxnSpPr>
              <p:spPr>
                <a:xfrm>
                  <a:off x="67056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Arrow Connector 752"/>
                <p:cNvCxnSpPr/>
                <p:nvPr/>
              </p:nvCxnSpPr>
              <p:spPr>
                <a:xfrm flipH="1">
                  <a:off x="7315200" y="2286000"/>
                  <a:ext cx="457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48" name="Straight Arrow Connector 747"/>
              <p:cNvCxnSpPr/>
              <p:nvPr/>
            </p:nvCxnSpPr>
            <p:spPr>
              <a:xfrm>
                <a:off x="7162800" y="27432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5" name="Group 694"/>
            <p:cNvGrpSpPr/>
            <p:nvPr/>
          </p:nvGrpSpPr>
          <p:grpSpPr>
            <a:xfrm>
              <a:off x="6477000" y="2209800"/>
              <a:ext cx="2382" cy="2285206"/>
              <a:chOff x="5865812" y="2210594"/>
              <a:chExt cx="2382" cy="2285206"/>
            </a:xfrm>
          </p:grpSpPr>
          <p:cxnSp>
            <p:nvCxnSpPr>
              <p:cNvPr id="743" name="Straight Arrow Connector 742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Arrow Connector 743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Arrow Connector 744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Arrow Connector 745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6" name="Group 695"/>
            <p:cNvGrpSpPr/>
            <p:nvPr/>
          </p:nvGrpSpPr>
          <p:grpSpPr>
            <a:xfrm>
              <a:off x="7696200" y="2209800"/>
              <a:ext cx="2382" cy="2285206"/>
              <a:chOff x="5865812" y="2210594"/>
              <a:chExt cx="2382" cy="2285206"/>
            </a:xfrm>
          </p:grpSpPr>
          <p:cxnSp>
            <p:nvCxnSpPr>
              <p:cNvPr id="739" name="Straight Arrow Connector 738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Arrow Connector 739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Arrow Connector 740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Arrow Connector 741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" name="Group 696"/>
            <p:cNvGrpSpPr/>
            <p:nvPr/>
          </p:nvGrpSpPr>
          <p:grpSpPr>
            <a:xfrm>
              <a:off x="5257800" y="2209800"/>
              <a:ext cx="2382" cy="2285206"/>
              <a:chOff x="5865812" y="2210594"/>
              <a:chExt cx="2382" cy="2285206"/>
            </a:xfrm>
          </p:grpSpPr>
          <p:cxnSp>
            <p:nvCxnSpPr>
              <p:cNvPr id="735" name="Straight Arrow Connector 734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Arrow Connector 735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Arrow Connector 736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Arrow Connector 737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" name="Group 697"/>
            <p:cNvGrpSpPr/>
            <p:nvPr/>
          </p:nvGrpSpPr>
          <p:grpSpPr>
            <a:xfrm>
              <a:off x="4038600" y="2209800"/>
              <a:ext cx="2382" cy="2285206"/>
              <a:chOff x="5865812" y="2210594"/>
              <a:chExt cx="2382" cy="2285206"/>
            </a:xfrm>
          </p:grpSpPr>
          <p:cxnSp>
            <p:nvCxnSpPr>
              <p:cNvPr id="731" name="Straight Arrow Connector 730"/>
              <p:cNvCxnSpPr/>
              <p:nvPr/>
            </p:nvCxnSpPr>
            <p:spPr>
              <a:xfrm rot="5400000">
                <a:off x="5638800" y="36576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Arrow Connector 731"/>
              <p:cNvCxnSpPr/>
              <p:nvPr/>
            </p:nvCxnSpPr>
            <p:spPr>
              <a:xfrm rot="16200000" flipV="1">
                <a:off x="5638006" y="30472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Arrow Connector 732"/>
              <p:cNvCxnSpPr/>
              <p:nvPr/>
            </p:nvCxnSpPr>
            <p:spPr>
              <a:xfrm rot="5400000">
                <a:off x="5638800" y="2438400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4" name="Straight Arrow Connector 733"/>
              <p:cNvCxnSpPr/>
              <p:nvPr/>
            </p:nvCxnSpPr>
            <p:spPr>
              <a:xfrm rot="16200000" flipV="1">
                <a:off x="5638006" y="4266406"/>
                <a:ext cx="457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9" name="Group 698"/>
            <p:cNvGrpSpPr/>
            <p:nvPr/>
          </p:nvGrpSpPr>
          <p:grpSpPr>
            <a:xfrm>
              <a:off x="5921282" y="2797082"/>
              <a:ext cx="1111436" cy="1111436"/>
              <a:chOff x="5921282" y="2797082"/>
              <a:chExt cx="1111436" cy="1111436"/>
            </a:xfrm>
          </p:grpSpPr>
          <p:cxnSp>
            <p:nvCxnSpPr>
              <p:cNvPr id="727" name="Straight Arrow Connector 726"/>
              <p:cNvCxnSpPr>
                <a:stCxn id="794" idx="1"/>
                <a:endCxn id="788" idx="5"/>
              </p:cNvCxnSpPr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Arrow Connector 727"/>
              <p:cNvCxnSpPr>
                <a:stCxn id="783" idx="3"/>
                <a:endCxn id="788" idx="7"/>
              </p:cNvCxnSpPr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Arrow Connector 728"/>
              <p:cNvCxnSpPr>
                <a:stCxn id="780" idx="5"/>
                <a:endCxn id="788" idx="1"/>
              </p:cNvCxnSpPr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Arrow Connector 729"/>
              <p:cNvCxnSpPr>
                <a:stCxn id="791" idx="7"/>
                <a:endCxn id="788" idx="3"/>
              </p:cNvCxnSpPr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0" name="Group 699"/>
            <p:cNvGrpSpPr/>
            <p:nvPr/>
          </p:nvGrpSpPr>
          <p:grpSpPr>
            <a:xfrm>
              <a:off x="4710545" y="2805545"/>
              <a:ext cx="1111436" cy="1111436"/>
              <a:chOff x="5921282" y="2797082"/>
              <a:chExt cx="1111436" cy="1111436"/>
            </a:xfrm>
          </p:grpSpPr>
          <p:cxnSp>
            <p:nvCxnSpPr>
              <p:cNvPr id="723" name="Straight Arrow Connector 722"/>
              <p:cNvCxnSpPr/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Arrow Connector 723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Arrow Connector 724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Arrow Connector 725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1" name="Group 700"/>
            <p:cNvGrpSpPr/>
            <p:nvPr/>
          </p:nvGrpSpPr>
          <p:grpSpPr>
            <a:xfrm>
              <a:off x="4702082" y="2187482"/>
              <a:ext cx="1111436" cy="501836"/>
              <a:chOff x="5921282" y="3406682"/>
              <a:chExt cx="1111436" cy="501836"/>
            </a:xfrm>
          </p:grpSpPr>
          <p:cxnSp>
            <p:nvCxnSpPr>
              <p:cNvPr id="721" name="Straight Arrow Connector 720"/>
              <p:cNvCxnSpPr/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Arrow Connector 721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2" name="Group 701"/>
            <p:cNvGrpSpPr/>
            <p:nvPr/>
          </p:nvGrpSpPr>
          <p:grpSpPr>
            <a:xfrm>
              <a:off x="5935137" y="2187482"/>
              <a:ext cx="1111436" cy="501836"/>
              <a:chOff x="5921282" y="3406682"/>
              <a:chExt cx="1111436" cy="501836"/>
            </a:xfrm>
          </p:grpSpPr>
          <p:cxnSp>
            <p:nvCxnSpPr>
              <p:cNvPr id="719" name="Straight Arrow Connector 718"/>
              <p:cNvCxnSpPr/>
              <p:nvPr/>
            </p:nvCxnSpPr>
            <p:spPr>
              <a:xfrm rot="16200000" flipV="1">
                <a:off x="65308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Arrow Connector 719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3" name="Group 702"/>
            <p:cNvGrpSpPr/>
            <p:nvPr/>
          </p:nvGrpSpPr>
          <p:grpSpPr>
            <a:xfrm>
              <a:off x="4702082" y="4016282"/>
              <a:ext cx="1111436" cy="501836"/>
              <a:chOff x="5921282" y="2797082"/>
              <a:chExt cx="1111436" cy="501836"/>
            </a:xfrm>
          </p:grpSpPr>
          <p:cxnSp>
            <p:nvCxnSpPr>
              <p:cNvPr id="717" name="Straight Arrow Connector 716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Arrow Connector 717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4" name="Group 703"/>
            <p:cNvGrpSpPr/>
            <p:nvPr/>
          </p:nvGrpSpPr>
          <p:grpSpPr>
            <a:xfrm>
              <a:off x="5921282" y="4030137"/>
              <a:ext cx="1111436" cy="501836"/>
              <a:chOff x="5921282" y="2797082"/>
              <a:chExt cx="1111436" cy="501836"/>
            </a:xfrm>
          </p:grpSpPr>
          <p:cxnSp>
            <p:nvCxnSpPr>
              <p:cNvPr id="715" name="Straight Arrow Connector 714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Arrow Connector 715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5" name="Group 704"/>
            <p:cNvGrpSpPr/>
            <p:nvPr/>
          </p:nvGrpSpPr>
          <p:grpSpPr>
            <a:xfrm>
              <a:off x="7148945" y="2805546"/>
              <a:ext cx="501836" cy="1111436"/>
              <a:chOff x="5921282" y="2797082"/>
              <a:chExt cx="501836" cy="1111436"/>
            </a:xfrm>
          </p:grpSpPr>
          <p:cxnSp>
            <p:nvCxnSpPr>
              <p:cNvPr id="713" name="Straight Arrow Connector 712"/>
              <p:cNvCxnSpPr/>
              <p:nvPr/>
            </p:nvCxnSpPr>
            <p:spPr>
              <a:xfrm rot="16200000" flipH="1">
                <a:off x="59212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Arrow Connector 713"/>
              <p:cNvCxnSpPr/>
              <p:nvPr/>
            </p:nvCxnSpPr>
            <p:spPr>
              <a:xfrm rot="5400000" flipH="1" flipV="1">
                <a:off x="5921282" y="34066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6" name="Straight Arrow Connector 705"/>
            <p:cNvCxnSpPr/>
            <p:nvPr/>
          </p:nvCxnSpPr>
          <p:spPr>
            <a:xfrm rot="5400000" flipH="1" flipV="1">
              <a:off x="7140482" y="2187483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Arrow Connector 706"/>
            <p:cNvCxnSpPr/>
            <p:nvPr/>
          </p:nvCxnSpPr>
          <p:spPr>
            <a:xfrm rot="16200000" flipH="1">
              <a:off x="7140482" y="4016283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8" name="Group 707"/>
            <p:cNvGrpSpPr/>
            <p:nvPr/>
          </p:nvGrpSpPr>
          <p:grpSpPr>
            <a:xfrm>
              <a:off x="4081023" y="2805545"/>
              <a:ext cx="521758" cy="1101474"/>
              <a:chOff x="6510960" y="2797082"/>
              <a:chExt cx="521758" cy="1101474"/>
            </a:xfrm>
          </p:grpSpPr>
          <p:cxnSp>
            <p:nvCxnSpPr>
              <p:cNvPr id="711" name="Straight Arrow Connector 710"/>
              <p:cNvCxnSpPr/>
              <p:nvPr/>
            </p:nvCxnSpPr>
            <p:spPr>
              <a:xfrm rot="16200000" flipV="1">
                <a:off x="6510959" y="3396720"/>
                <a:ext cx="501837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Arrow Connector 711"/>
              <p:cNvCxnSpPr/>
              <p:nvPr/>
            </p:nvCxnSpPr>
            <p:spPr>
              <a:xfrm rot="5400000">
                <a:off x="6530882" y="2797082"/>
                <a:ext cx="501836" cy="5018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9" name="Straight Arrow Connector 708"/>
            <p:cNvCxnSpPr/>
            <p:nvPr/>
          </p:nvCxnSpPr>
          <p:spPr>
            <a:xfrm rot="16200000" flipV="1">
              <a:off x="4092482" y="2187482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Arrow Connector 709"/>
            <p:cNvCxnSpPr/>
            <p:nvPr/>
          </p:nvCxnSpPr>
          <p:spPr>
            <a:xfrm rot="5400000">
              <a:off x="4092482" y="4016282"/>
              <a:ext cx="501836" cy="5018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08" grpId="0"/>
      <p:bldP spid="212" grpId="0"/>
      <p:bldP spid="213" grpId="0"/>
      <p:bldP spid="216" grpId="0" animBg="1"/>
      <p:bldP spid="2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87857" y="-3337"/>
            <a:ext cx="5568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Outline: Lectures 1, 2 and 3</a:t>
            </a:r>
          </a:p>
        </p:txBody>
      </p:sp>
      <p:sp>
        <p:nvSpPr>
          <p:cNvPr id="26" name="Rectangle 98"/>
          <p:cNvSpPr txBox="1">
            <a:spLocks noChangeArrowheads="1"/>
          </p:cNvSpPr>
          <p:nvPr/>
        </p:nvSpPr>
        <p:spPr>
          <a:xfrm>
            <a:off x="1288356" y="1605012"/>
            <a:ext cx="4261515" cy="38784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Introduction and Motivation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7" name="Rectangle 98"/>
          <p:cNvSpPr txBox="1">
            <a:spLocks noChangeArrowheads="1"/>
          </p:cNvSpPr>
          <p:nvPr/>
        </p:nvSpPr>
        <p:spPr>
          <a:xfrm>
            <a:off x="1288356" y="2198531"/>
            <a:ext cx="5715000" cy="38784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Supersymmetric Gauge Theories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8" name="Rectangle 98"/>
          <p:cNvSpPr txBox="1">
            <a:spLocks noChangeArrowheads="1"/>
          </p:cNvSpPr>
          <p:nvPr/>
        </p:nvSpPr>
        <p:spPr>
          <a:xfrm>
            <a:off x="1288356" y="2802457"/>
            <a:ext cx="5762295" cy="38784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Quantum Field Theory and Geometry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2" name="Rectangle 98"/>
          <p:cNvSpPr txBox="1">
            <a:spLocks noChangeArrowheads="1"/>
          </p:cNvSpPr>
          <p:nvPr/>
        </p:nvSpPr>
        <p:spPr>
          <a:xfrm>
            <a:off x="1288356" y="3380787"/>
            <a:ext cx="3164491" cy="38784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Brane</a:t>
            </a: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Tilings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le 98"/>
          <p:cNvSpPr txBox="1">
            <a:spLocks noChangeArrowheads="1"/>
          </p:cNvSpPr>
          <p:nvPr/>
        </p:nvSpPr>
        <p:spPr>
          <a:xfrm>
            <a:off x="613122" y="704187"/>
            <a:ext cx="8213347" cy="88339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just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libri"/>
                <a:ea typeface="Verdana" pitchFamily="34" charset="0"/>
                <a:cs typeface="Calibri"/>
              </a:rPr>
              <a:t>Goal:</a:t>
            </a:r>
            <a:r>
              <a:rPr lang="en-US" sz="2100" b="1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provide you with a physics perspective on various topics, including: </a:t>
            </a:r>
          </a:p>
          <a:p>
            <a:pPr marL="690563" lvl="1" algn="just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networks, quivers, cluster algebras,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integrable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systems, etc.</a:t>
            </a:r>
            <a:endParaRPr kumimoji="0" lang="en-US" sz="2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le 98"/>
          <p:cNvSpPr txBox="1">
            <a:spLocks noChangeArrowheads="1"/>
          </p:cNvSpPr>
          <p:nvPr/>
        </p:nvSpPr>
        <p:spPr>
          <a:xfrm>
            <a:off x="1288356" y="3967212"/>
            <a:ext cx="3164491" cy="38784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Recent Developments: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le 98"/>
          <p:cNvSpPr txBox="1">
            <a:spLocks noChangeArrowheads="1"/>
          </p:cNvSpPr>
          <p:nvPr/>
        </p:nvSpPr>
        <p:spPr>
          <a:xfrm>
            <a:off x="2019551" y="4553637"/>
            <a:ext cx="4572167" cy="4617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Cluster </a:t>
            </a:r>
            <a:r>
              <a:rPr lang="en-US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Integrable</a:t>
            </a: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Systems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2019551" y="5075762"/>
            <a:ext cx="4572167" cy="4617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On-Shell Diagrams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7" name="Rectangle 98"/>
          <p:cNvSpPr txBox="1">
            <a:spLocks noChangeArrowheads="1"/>
          </p:cNvSpPr>
          <p:nvPr/>
        </p:nvSpPr>
        <p:spPr>
          <a:xfrm>
            <a:off x="2019551" y="6240887"/>
            <a:ext cx="4572167" cy="4617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Amplituhedron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8" name="Rectangle 98"/>
          <p:cNvSpPr txBox="1">
            <a:spLocks noChangeArrowheads="1"/>
          </p:cNvSpPr>
          <p:nvPr/>
        </p:nvSpPr>
        <p:spPr>
          <a:xfrm>
            <a:off x="2019551" y="5653837"/>
            <a:ext cx="4572167" cy="4617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Bipartite Field Theories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0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6" grpId="0"/>
      <p:bldP spid="27" grpId="0"/>
      <p:bldP spid="28" grpId="0"/>
      <p:bldP spid="3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Anomaly Cancellation</a:t>
            </a:r>
          </a:p>
        </p:txBody>
      </p:sp>
      <p:sp>
        <p:nvSpPr>
          <p:cNvPr id="808" name="Rectangle 98"/>
          <p:cNvSpPr txBox="1">
            <a:spLocks noChangeArrowheads="1"/>
          </p:cNvSpPr>
          <p:nvPr/>
        </p:nvSpPr>
        <p:spPr>
          <a:xfrm>
            <a:off x="448096" y="576616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Chiral theories can contain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gauge anomalies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Anomalies must vanish in order for the quantum field theories to be </a:t>
            </a:r>
            <a:r>
              <a:rPr lang="en-US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consistent</a:t>
            </a:r>
            <a:endParaRPr kumimoji="0" lang="en-US" b="0" dirty="0" smtClean="0">
              <a:solidFill>
                <a:srgbClr val="22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" name="Rectangle 98"/>
          <p:cNvSpPr txBox="1">
            <a:spLocks noChangeArrowheads="1"/>
          </p:cNvSpPr>
          <p:nvPr/>
        </p:nvSpPr>
        <p:spPr>
          <a:xfrm>
            <a:off x="448096" y="2175704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ranks of all faces are equal, the theories are automatically anomaly-free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1" name="Rectangle 98"/>
          <p:cNvSpPr txBox="1">
            <a:spLocks noChangeArrowheads="1"/>
          </p:cNvSpPr>
          <p:nvPr/>
        </p:nvSpPr>
        <p:spPr>
          <a:xfrm>
            <a:off x="448096" y="6219642"/>
            <a:ext cx="869590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general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rank assignments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be solutions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the anomaly cancellation conditions. They correspond to different types of wrapped D-branes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1119120" y="2696600"/>
            <a:ext cx="368488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Faces are even-sided polygons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8"/>
          <p:cNvSpPr txBox="1">
            <a:spLocks noChangeArrowheads="1"/>
          </p:cNvSpPr>
          <p:nvPr/>
        </p:nvSpPr>
        <p:spPr>
          <a:xfrm>
            <a:off x="1121392" y="3094664"/>
            <a:ext cx="433770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Alternating orientation of arrows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16455" y="3704714"/>
            <a:ext cx="2365730" cy="2327731"/>
            <a:chOff x="2602039" y="1207338"/>
            <a:chExt cx="1979861" cy="1948060"/>
          </a:xfrm>
        </p:grpSpPr>
        <p:grpSp>
          <p:nvGrpSpPr>
            <p:cNvPr id="14" name="Group 13"/>
            <p:cNvGrpSpPr/>
            <p:nvPr/>
          </p:nvGrpSpPr>
          <p:grpSpPr>
            <a:xfrm>
              <a:off x="2602039" y="1207338"/>
              <a:ext cx="1979861" cy="1948060"/>
              <a:chOff x="2602039" y="1207338"/>
              <a:chExt cx="1979861" cy="1948060"/>
            </a:xfrm>
          </p:grpSpPr>
          <p:sp>
            <p:nvSpPr>
              <p:cNvPr id="16" name="Octagon 15"/>
              <p:cNvSpPr/>
              <p:nvPr/>
            </p:nvSpPr>
            <p:spPr bwMode="auto">
              <a:xfrm>
                <a:off x="2665038" y="1260144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ctagon 16"/>
              <p:cNvSpPr/>
              <p:nvPr/>
            </p:nvSpPr>
            <p:spPr bwMode="auto">
              <a:xfrm>
                <a:off x="3767094" y="1260144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ctagon 17"/>
              <p:cNvSpPr/>
              <p:nvPr/>
            </p:nvSpPr>
            <p:spPr bwMode="auto">
              <a:xfrm>
                <a:off x="2665038" y="2340592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ctagon 18"/>
              <p:cNvSpPr/>
              <p:nvPr/>
            </p:nvSpPr>
            <p:spPr bwMode="auto">
              <a:xfrm>
                <a:off x="3767094" y="2340592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Connector 19"/>
              <p:cNvCxnSpPr>
                <a:stCxn id="16" idx="3"/>
                <a:endCxn id="18" idx="6"/>
              </p:cNvCxnSpPr>
              <p:nvPr/>
            </p:nvCxnSpPr>
            <p:spPr bwMode="auto">
              <a:xfrm>
                <a:off x="2888220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>
                <a:stCxn id="16" idx="2"/>
                <a:endCxn id="18" idx="7"/>
              </p:cNvCxnSpPr>
              <p:nvPr/>
            </p:nvCxnSpPr>
            <p:spPr bwMode="auto">
              <a:xfrm>
                <a:off x="3203856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>
                <a:stCxn id="17" idx="3"/>
                <a:endCxn id="19" idx="6"/>
              </p:cNvCxnSpPr>
              <p:nvPr/>
            </p:nvCxnSpPr>
            <p:spPr bwMode="auto">
              <a:xfrm>
                <a:off x="3990276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>
                <a:stCxn id="17" idx="2"/>
                <a:endCxn id="19" idx="7"/>
              </p:cNvCxnSpPr>
              <p:nvPr/>
            </p:nvCxnSpPr>
            <p:spPr bwMode="auto">
              <a:xfrm>
                <a:off x="4305912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>
                <a:stCxn id="16" idx="0"/>
                <a:endCxn id="17" idx="5"/>
              </p:cNvCxnSpPr>
              <p:nvPr/>
            </p:nvCxnSpPr>
            <p:spPr bwMode="auto">
              <a:xfrm>
                <a:off x="3427038" y="1483326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>
                <a:stCxn id="16" idx="1"/>
                <a:endCxn id="17" idx="4"/>
              </p:cNvCxnSpPr>
              <p:nvPr/>
            </p:nvCxnSpPr>
            <p:spPr bwMode="auto">
              <a:xfrm>
                <a:off x="3427038" y="1798962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18" idx="0"/>
                <a:endCxn id="19" idx="5"/>
              </p:cNvCxnSpPr>
              <p:nvPr/>
            </p:nvCxnSpPr>
            <p:spPr bwMode="auto">
              <a:xfrm>
                <a:off x="3427038" y="2563774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>
                <a:stCxn id="18" idx="1"/>
                <a:endCxn id="19" idx="4"/>
              </p:cNvCxnSpPr>
              <p:nvPr/>
            </p:nvCxnSpPr>
            <p:spPr bwMode="auto">
              <a:xfrm>
                <a:off x="3427038" y="2879410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Oval 27"/>
              <p:cNvSpPr/>
              <p:nvPr/>
            </p:nvSpPr>
            <p:spPr>
              <a:xfrm flipH="1">
                <a:off x="3700640" y="174615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4253106" y="19693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3950705" y="228778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3374232" y="251096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3151050" y="1969849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H="1">
                <a:off x="3381053" y="1430520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 flipH="1">
                <a:off x="2841885" y="12073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 flipH="1">
                <a:off x="2612232" y="174615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3937057" y="12073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 flipH="1">
                <a:off x="4476288" y="1430520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 flipH="1">
                <a:off x="2835414" y="228778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H="1">
                <a:off x="3706990" y="2826604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 flipH="1">
                <a:off x="4476288" y="251096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 flipH="1">
                <a:off x="4253106" y="304978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 flipH="1">
                <a:off x="3167972" y="3048322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2602039" y="2826604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51050" y="12073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53106" y="12073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714288" y="1430520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374232" y="174615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835414" y="19693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76288" y="174615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41044" y="228778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50705" y="1975183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53106" y="228778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714288" y="251096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374703" y="2826604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602039" y="251096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835414" y="3043967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937470" y="304978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476288" y="2826604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607402" y="142797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 bwMode="auto">
            <a:xfrm>
              <a:off x="3045624" y="1635023"/>
              <a:ext cx="1092690" cy="109269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12444" y="4194218"/>
            <a:ext cx="1380712" cy="1339769"/>
            <a:chOff x="3862316" y="3375545"/>
            <a:chExt cx="1380712" cy="1339769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4722126" y="3521122"/>
              <a:ext cx="368490" cy="3684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H="1" flipV="1">
              <a:off x="4001069" y="3509749"/>
              <a:ext cx="368490" cy="3684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710750" y="4233090"/>
              <a:ext cx="368490" cy="3684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 flipH="1">
              <a:off x="3989693" y="4235365"/>
              <a:ext cx="368490" cy="36849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3862316" y="4053386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H="1">
              <a:off x="4779004" y="4055658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rot="16200000" flipH="1">
              <a:off x="4330903" y="3607557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rot="5400000" flipH="1" flipV="1">
              <a:off x="4319530" y="4483302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4228062" y="3700152"/>
            <a:ext cx="984913" cy="1009932"/>
            <a:chOff x="4069308" y="2872853"/>
            <a:chExt cx="984913" cy="1009932"/>
          </a:xfrm>
        </p:grpSpPr>
        <p:cxnSp>
          <p:nvCxnSpPr>
            <p:cNvPr id="72" name="Straight Arrow Connector 71"/>
            <p:cNvCxnSpPr/>
            <p:nvPr/>
          </p:nvCxnSpPr>
          <p:spPr bwMode="auto">
            <a:xfrm>
              <a:off x="4069308" y="3400568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H="1">
              <a:off x="4590197" y="3402843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rot="5400000" flipH="1" flipV="1">
              <a:off x="4319530" y="3104865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rot="16200000" flipH="1">
              <a:off x="4319527" y="3650773"/>
              <a:ext cx="46402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78" name="Rectangle 98"/>
          <p:cNvSpPr txBox="1">
            <a:spLocks noChangeArrowheads="1"/>
          </p:cNvSpPr>
          <p:nvPr/>
        </p:nvSpPr>
        <p:spPr>
          <a:xfrm>
            <a:off x="450368" y="1370472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order for a theory to be anomaly-free, every gauge group must have the same number of fields in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fundamental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antifundamental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representations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 flipH="1">
            <a:off x="4808545" y="2849034"/>
            <a:ext cx="108879" cy="4821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395427" y="2743200"/>
            <a:ext cx="3543852" cy="678986"/>
            <a:chOff x="5586499" y="2715904"/>
            <a:chExt cx="3543852" cy="678986"/>
          </a:xfrm>
        </p:grpSpPr>
        <p:sp>
          <p:nvSpPr>
            <p:cNvPr id="80" name="Rectangle 98"/>
            <p:cNvSpPr txBox="1">
              <a:spLocks noChangeArrowheads="1"/>
            </p:cNvSpPr>
            <p:nvPr/>
          </p:nvSpPr>
          <p:spPr>
            <a:xfrm>
              <a:off x="5586499" y="2728448"/>
              <a:ext cx="3543852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Equal number of incoming and outgoing arrows at every face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800299" y="2715904"/>
              <a:ext cx="3120789" cy="678986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85" name="Right Arrow 84"/>
          <p:cNvSpPr/>
          <p:nvPr/>
        </p:nvSpPr>
        <p:spPr>
          <a:xfrm>
            <a:off x="5056654" y="2922894"/>
            <a:ext cx="393524" cy="332368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4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808" grpId="0"/>
      <p:bldP spid="809" grpId="0"/>
      <p:bldP spid="811" grpId="0"/>
      <p:bldP spid="10" grpId="0"/>
      <p:bldP spid="11" grpId="0"/>
      <p:bldP spid="78" grpId="0"/>
      <p:bldP spid="79" grpId="0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Perfect Matchings</a:t>
            </a:r>
          </a:p>
        </p:txBody>
      </p:sp>
      <p:sp>
        <p:nvSpPr>
          <p:cNvPr id="35" name="Rectangle 98"/>
          <p:cNvSpPr txBox="1">
            <a:spLocks noChangeArrowheads="1"/>
          </p:cNvSpPr>
          <p:nvPr/>
        </p:nvSpPr>
        <p:spPr>
          <a:xfrm>
            <a:off x="459472" y="650544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>
                <a:latin typeface="Calibri" pitchFamily="34" charset="0"/>
                <a:cs typeface="Times New Roman" pitchFamily="18" charset="0"/>
              </a:rPr>
              <a:t>Perfect matching</a:t>
            </a:r>
            <a:r>
              <a:rPr lang="en-US" b="1" dirty="0">
                <a:latin typeface="Calibri" pitchFamily="34" charset="0"/>
                <a:cs typeface="Times New Roman" pitchFamily="18" charset="0"/>
              </a:rPr>
              <a:t>:</a:t>
            </a:r>
            <a:r>
              <a:rPr lang="en-US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configuration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edges such that every vertex in the graph is an </a:t>
            </a:r>
          </a:p>
          <a:p>
            <a:pPr marL="0" lvl="1" indent="2060575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endpoint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precisely one edge</a:t>
            </a:r>
          </a:p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9" name="Group 208"/>
          <p:cNvGrpSpPr/>
          <p:nvPr/>
        </p:nvGrpSpPr>
        <p:grpSpPr>
          <a:xfrm>
            <a:off x="2420589" y="1765331"/>
            <a:ext cx="1277589" cy="1284235"/>
            <a:chOff x="2420589" y="1306565"/>
            <a:chExt cx="1277589" cy="1284235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425111" y="2109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2420589" y="1817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410837" y="1817582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3413311" y="2105449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2772868" y="1447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2768345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3073556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ctagon 219"/>
            <p:cNvSpPr/>
            <p:nvPr/>
          </p:nvSpPr>
          <p:spPr>
            <a:xfrm>
              <a:off x="2713078" y="1615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5400000">
              <a:off x="3063960" y="1447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ctangle 221"/>
            <p:cNvSpPr/>
            <p:nvPr/>
          </p:nvSpPr>
          <p:spPr>
            <a:xfrm>
              <a:off x="2521413" y="1400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2763038" y="1652567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3247992" y="2138246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V="1">
              <a:off x="3239995" y="1647265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6200000" flipV="1">
              <a:off x="2763591" y="2140883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 rot="10800000">
              <a:off x="2656493" y="1752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 rot="10800000">
              <a:off x="3144130" y="1555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 rot="10800000">
              <a:off x="2860449" y="1555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 rot="10800000">
              <a:off x="3334031" y="1752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 rot="10800000">
              <a:off x="2655301" y="2042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 rot="10800000">
              <a:off x="3156992" y="2239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 rot="10800000">
              <a:off x="2851986" y="2239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 rot="10800000">
              <a:off x="3353674" y="2042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4163290" y="1765331"/>
            <a:ext cx="1277589" cy="1284235"/>
            <a:chOff x="4163290" y="1306565"/>
            <a:chExt cx="1277589" cy="1284235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4167812" y="2109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4163290" y="1817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5153538" y="1817582"/>
              <a:ext cx="2848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5156012" y="2105449"/>
              <a:ext cx="2848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4515569" y="1447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5400000">
              <a:off x="4511046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5400000">
              <a:off x="4816257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ctagon 242"/>
            <p:cNvSpPr/>
            <p:nvPr/>
          </p:nvSpPr>
          <p:spPr>
            <a:xfrm>
              <a:off x="4455779" y="1615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4" name="Straight Connector 243"/>
            <p:cNvCxnSpPr/>
            <p:nvPr/>
          </p:nvCxnSpPr>
          <p:spPr>
            <a:xfrm rot="5400000">
              <a:off x="4806661" y="1447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ectangle 244"/>
            <p:cNvSpPr/>
            <p:nvPr/>
          </p:nvSpPr>
          <p:spPr>
            <a:xfrm>
              <a:off x="4264114" y="1400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6" name="Straight Connector 245"/>
            <p:cNvCxnSpPr/>
            <p:nvPr/>
          </p:nvCxnSpPr>
          <p:spPr>
            <a:xfrm>
              <a:off x="4715103" y="2299607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4724379" y="1619168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val 247"/>
            <p:cNvSpPr/>
            <p:nvPr/>
          </p:nvSpPr>
          <p:spPr>
            <a:xfrm rot="10800000">
              <a:off x="4399194" y="1752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 rot="10800000">
              <a:off x="4886831" y="1555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 rot="10800000">
              <a:off x="4603150" y="1555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rot="10800000">
              <a:off x="5076732" y="1752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 rot="10800000">
              <a:off x="4398002" y="2042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 rot="10800000">
              <a:off x="4899693" y="2239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 rot="10800000">
              <a:off x="4594687" y="2239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 rot="10800000">
              <a:off x="5096375" y="2042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925789" y="1765331"/>
            <a:ext cx="1277589" cy="1284235"/>
            <a:chOff x="5925789" y="1306565"/>
            <a:chExt cx="1277589" cy="1284235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930311" y="2109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925789" y="1817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6916037" y="1817582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6918511" y="2105449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>
              <a:off x="6278068" y="1447151"/>
              <a:ext cx="2811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>
              <a:off x="6273545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6578756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Octagon 263"/>
            <p:cNvSpPr/>
            <p:nvPr/>
          </p:nvSpPr>
          <p:spPr>
            <a:xfrm>
              <a:off x="6218278" y="1615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5" name="Straight Connector 264"/>
            <p:cNvCxnSpPr/>
            <p:nvPr/>
          </p:nvCxnSpPr>
          <p:spPr>
            <a:xfrm rot="5400000">
              <a:off x="6569160" y="1447151"/>
              <a:ext cx="2811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Rectangle 265"/>
            <p:cNvSpPr/>
            <p:nvPr/>
          </p:nvSpPr>
          <p:spPr>
            <a:xfrm>
              <a:off x="6026613" y="1400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7" name="Straight Connector 266"/>
            <p:cNvCxnSpPr/>
            <p:nvPr/>
          </p:nvCxnSpPr>
          <p:spPr>
            <a:xfrm rot="5400000">
              <a:off x="6125343" y="1963110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6818411" y="1964441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Oval 268"/>
            <p:cNvSpPr/>
            <p:nvPr/>
          </p:nvSpPr>
          <p:spPr>
            <a:xfrm rot="10800000">
              <a:off x="6161693" y="1752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0" name="Oval 269"/>
            <p:cNvSpPr/>
            <p:nvPr/>
          </p:nvSpPr>
          <p:spPr>
            <a:xfrm rot="10800000">
              <a:off x="6649330" y="1555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 rot="10800000">
              <a:off x="6365649" y="1555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 rot="10800000">
              <a:off x="6839231" y="1752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 rot="10800000">
              <a:off x="6160501" y="2042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4" name="Oval 273"/>
            <p:cNvSpPr/>
            <p:nvPr/>
          </p:nvSpPr>
          <p:spPr>
            <a:xfrm rot="10800000">
              <a:off x="6662192" y="2239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5" name="Oval 274"/>
            <p:cNvSpPr/>
            <p:nvPr/>
          </p:nvSpPr>
          <p:spPr>
            <a:xfrm rot="10800000">
              <a:off x="6357186" y="2239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 rot="10800000">
              <a:off x="6858874" y="2042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1582389" y="3736859"/>
            <a:ext cx="1277589" cy="1284235"/>
            <a:chOff x="1582389" y="2830565"/>
            <a:chExt cx="1277589" cy="1284235"/>
          </a:xfrm>
        </p:grpSpPr>
        <p:cxnSp>
          <p:nvCxnSpPr>
            <p:cNvPr id="278" name="Straight Connector 277"/>
            <p:cNvCxnSpPr/>
            <p:nvPr/>
          </p:nvCxnSpPr>
          <p:spPr>
            <a:xfrm>
              <a:off x="1586911" y="3633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1582389" y="3341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2572637" y="3341582"/>
              <a:ext cx="2848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2575111" y="3629449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5400000">
              <a:off x="1934668" y="2971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1930145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5400000">
              <a:off x="2235356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ctagon 284"/>
            <p:cNvSpPr/>
            <p:nvPr/>
          </p:nvSpPr>
          <p:spPr>
            <a:xfrm>
              <a:off x="1874878" y="3139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>
            <a:xfrm rot="5400000">
              <a:off x="2225760" y="2971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Rectangle 286"/>
            <p:cNvSpPr/>
            <p:nvPr/>
          </p:nvSpPr>
          <p:spPr>
            <a:xfrm>
              <a:off x="1683213" y="2924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8" name="Straight Connector 287"/>
            <p:cNvCxnSpPr/>
            <p:nvPr/>
          </p:nvCxnSpPr>
          <p:spPr>
            <a:xfrm rot="5400000" flipH="1" flipV="1">
              <a:off x="2420334" y="3660992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V="1">
              <a:off x="1913452" y="3668858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2133579" y="3145770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/>
            <p:nvPr/>
          </p:nvSpPr>
          <p:spPr>
            <a:xfrm rot="10800000">
              <a:off x="1818293" y="3276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 rot="10800000">
              <a:off x="2305930" y="3079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 rot="10800000">
              <a:off x="2022249" y="3079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 rot="10800000">
              <a:off x="2495831" y="3276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" name="Oval 294"/>
            <p:cNvSpPr/>
            <p:nvPr/>
          </p:nvSpPr>
          <p:spPr>
            <a:xfrm rot="10800000">
              <a:off x="1817101" y="3566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 rot="10800000">
              <a:off x="2318792" y="3763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 rot="10800000">
              <a:off x="2013786" y="3763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 rot="10800000">
              <a:off x="2515474" y="3566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9" name="Group 298"/>
          <p:cNvGrpSpPr/>
          <p:nvPr/>
        </p:nvGrpSpPr>
        <p:grpSpPr>
          <a:xfrm>
            <a:off x="3325090" y="3736859"/>
            <a:ext cx="1277589" cy="1284235"/>
            <a:chOff x="3325090" y="2830565"/>
            <a:chExt cx="1277589" cy="1284235"/>
          </a:xfrm>
        </p:grpSpPr>
        <p:cxnSp>
          <p:nvCxnSpPr>
            <p:cNvPr id="300" name="Straight Connector 299"/>
            <p:cNvCxnSpPr/>
            <p:nvPr/>
          </p:nvCxnSpPr>
          <p:spPr>
            <a:xfrm>
              <a:off x="3329612" y="3633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3325090" y="3341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4315338" y="3341582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4317812" y="3629449"/>
              <a:ext cx="2848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5400000">
              <a:off x="3677369" y="2971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5400000">
              <a:off x="3672846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>
              <a:off x="3978057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Octagon 306"/>
            <p:cNvSpPr/>
            <p:nvPr/>
          </p:nvSpPr>
          <p:spPr>
            <a:xfrm>
              <a:off x="3617579" y="3139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8" name="Straight Connector 307"/>
            <p:cNvCxnSpPr/>
            <p:nvPr/>
          </p:nvCxnSpPr>
          <p:spPr>
            <a:xfrm rot="5400000">
              <a:off x="3968461" y="2971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Rectangle 308"/>
            <p:cNvSpPr/>
            <p:nvPr/>
          </p:nvSpPr>
          <p:spPr>
            <a:xfrm>
              <a:off x="3425914" y="2924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0" name="Straight Connector 309"/>
            <p:cNvCxnSpPr/>
            <p:nvPr/>
          </p:nvCxnSpPr>
          <p:spPr>
            <a:xfrm rot="5400000" flipH="1" flipV="1">
              <a:off x="3667365" y="3171916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16200000" flipV="1">
              <a:off x="4155721" y="3175240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3867686" y="3821678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/>
            <p:cNvSpPr/>
            <p:nvPr/>
          </p:nvSpPr>
          <p:spPr>
            <a:xfrm rot="10800000">
              <a:off x="3560994" y="3276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 rot="10800000">
              <a:off x="4048631" y="3079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 rot="10800000">
              <a:off x="3764950" y="3079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 rot="10800000">
              <a:off x="4238532" y="3276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 rot="10800000">
              <a:off x="3559802" y="3566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 rot="10800000">
              <a:off x="4061493" y="3763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 rot="10800000">
              <a:off x="3756487" y="3763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 rot="10800000">
              <a:off x="4258175" y="3566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087589" y="3736859"/>
            <a:ext cx="1277589" cy="1284235"/>
            <a:chOff x="5087589" y="2830565"/>
            <a:chExt cx="1277589" cy="1284235"/>
          </a:xfrm>
        </p:grpSpPr>
        <p:cxnSp>
          <p:nvCxnSpPr>
            <p:cNvPr id="322" name="Straight Connector 321"/>
            <p:cNvCxnSpPr/>
            <p:nvPr/>
          </p:nvCxnSpPr>
          <p:spPr>
            <a:xfrm>
              <a:off x="5092111" y="3633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5087589" y="3341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077837" y="3341582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>
              <a:off x="6080311" y="3629449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>
              <a:off x="5453723" y="2971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>
              <a:off x="5435345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5740556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Octagon 328"/>
            <p:cNvSpPr/>
            <p:nvPr/>
          </p:nvSpPr>
          <p:spPr>
            <a:xfrm>
              <a:off x="5380078" y="3139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0" name="Straight Connector 329"/>
            <p:cNvCxnSpPr/>
            <p:nvPr/>
          </p:nvCxnSpPr>
          <p:spPr>
            <a:xfrm rot="5400000">
              <a:off x="5730960" y="2971151"/>
              <a:ext cx="2811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Rectangle 330"/>
            <p:cNvSpPr/>
            <p:nvPr/>
          </p:nvSpPr>
          <p:spPr>
            <a:xfrm>
              <a:off x="5188413" y="2924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2" name="Straight Connector 331"/>
            <p:cNvCxnSpPr/>
            <p:nvPr/>
          </p:nvCxnSpPr>
          <p:spPr>
            <a:xfrm rot="5400000" flipH="1" flipV="1">
              <a:off x="5427999" y="3174638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6200000" flipV="1">
              <a:off x="5427928" y="3668183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>
              <a:off x="5983524" y="3491093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Oval 334"/>
            <p:cNvSpPr/>
            <p:nvPr/>
          </p:nvSpPr>
          <p:spPr>
            <a:xfrm rot="10800000">
              <a:off x="5323493" y="3276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 rot="10800000">
              <a:off x="5811130" y="3079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 rot="10800000">
              <a:off x="5527449" y="3079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 rot="10800000">
              <a:off x="6001031" y="3276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 rot="10800000">
              <a:off x="5322301" y="3566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 rot="10800000">
              <a:off x="5823992" y="3763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 rot="10800000">
              <a:off x="5518986" y="3763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 rot="10800000">
              <a:off x="6020674" y="3566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6781800" y="3736859"/>
            <a:ext cx="1277589" cy="1284235"/>
            <a:chOff x="6781800" y="2830565"/>
            <a:chExt cx="1277589" cy="1284235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6786322" y="3633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6781800" y="3341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>
              <a:off x="7772048" y="3341582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>
              <a:off x="7774522" y="3629449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400000">
              <a:off x="7134079" y="2971151"/>
              <a:ext cx="2811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5400000">
              <a:off x="7129556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>
              <a:off x="7434767" y="3974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Octagon 350"/>
            <p:cNvSpPr/>
            <p:nvPr/>
          </p:nvSpPr>
          <p:spPr>
            <a:xfrm>
              <a:off x="7074289" y="3139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2" name="Straight Connector 351"/>
            <p:cNvCxnSpPr/>
            <p:nvPr/>
          </p:nvCxnSpPr>
          <p:spPr>
            <a:xfrm rot="5400000">
              <a:off x="7425171" y="2971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Rectangle 352"/>
            <p:cNvSpPr/>
            <p:nvPr/>
          </p:nvSpPr>
          <p:spPr>
            <a:xfrm>
              <a:off x="6882624" y="2924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4" name="Straight Connector 353"/>
            <p:cNvCxnSpPr/>
            <p:nvPr/>
          </p:nvCxnSpPr>
          <p:spPr>
            <a:xfrm rot="5400000">
              <a:off x="6981484" y="3476517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 flipH="1" flipV="1">
              <a:off x="7631835" y="3653042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16200000" flipV="1">
              <a:off x="7606586" y="3167290"/>
              <a:ext cx="114959" cy="1201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356"/>
            <p:cNvSpPr/>
            <p:nvPr/>
          </p:nvSpPr>
          <p:spPr>
            <a:xfrm rot="10800000">
              <a:off x="7017704" y="3276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" name="Oval 357"/>
            <p:cNvSpPr/>
            <p:nvPr/>
          </p:nvSpPr>
          <p:spPr>
            <a:xfrm rot="10800000">
              <a:off x="7505341" y="3079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9" name="Oval 358"/>
            <p:cNvSpPr/>
            <p:nvPr/>
          </p:nvSpPr>
          <p:spPr>
            <a:xfrm rot="10800000">
              <a:off x="7221660" y="3079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0" name="Oval 359"/>
            <p:cNvSpPr/>
            <p:nvPr/>
          </p:nvSpPr>
          <p:spPr>
            <a:xfrm rot="10800000">
              <a:off x="7695242" y="3276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1" name="Oval 360"/>
            <p:cNvSpPr/>
            <p:nvPr/>
          </p:nvSpPr>
          <p:spPr>
            <a:xfrm rot="10800000">
              <a:off x="7016512" y="3566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2" name="Oval 361"/>
            <p:cNvSpPr/>
            <p:nvPr/>
          </p:nvSpPr>
          <p:spPr>
            <a:xfrm rot="10800000">
              <a:off x="7518203" y="3763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3" name="Oval 362"/>
            <p:cNvSpPr/>
            <p:nvPr/>
          </p:nvSpPr>
          <p:spPr>
            <a:xfrm rot="10800000">
              <a:off x="7213197" y="3763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4" name="Oval 363"/>
            <p:cNvSpPr/>
            <p:nvPr/>
          </p:nvSpPr>
          <p:spPr>
            <a:xfrm rot="10800000">
              <a:off x="7714885" y="3566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5" name="Group 364"/>
          <p:cNvGrpSpPr/>
          <p:nvPr/>
        </p:nvGrpSpPr>
        <p:grpSpPr>
          <a:xfrm>
            <a:off x="609600" y="1765331"/>
            <a:ext cx="1277589" cy="1284235"/>
            <a:chOff x="609600" y="1306565"/>
            <a:chExt cx="1277589" cy="1284235"/>
          </a:xfrm>
        </p:grpSpPr>
        <p:cxnSp>
          <p:nvCxnSpPr>
            <p:cNvPr id="366" name="Straight Connector 365"/>
            <p:cNvCxnSpPr/>
            <p:nvPr/>
          </p:nvCxnSpPr>
          <p:spPr>
            <a:xfrm>
              <a:off x="614122" y="2109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>
              <a:off x="609600" y="1817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>
              <a:off x="1599848" y="1817582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>
              <a:off x="1602322" y="2105449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5400000">
              <a:off x="961879" y="1447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rot="5400000">
              <a:off x="957356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1262567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Octagon 372"/>
            <p:cNvSpPr/>
            <p:nvPr/>
          </p:nvSpPr>
          <p:spPr>
            <a:xfrm>
              <a:off x="902089" y="1615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4" name="Straight Connector 373"/>
            <p:cNvCxnSpPr/>
            <p:nvPr/>
          </p:nvCxnSpPr>
          <p:spPr>
            <a:xfrm rot="5400000">
              <a:off x="1252971" y="1447151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Rectangle 374"/>
            <p:cNvSpPr/>
            <p:nvPr/>
          </p:nvSpPr>
          <p:spPr>
            <a:xfrm>
              <a:off x="710424" y="1400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6" name="Straight Connector 375"/>
            <p:cNvCxnSpPr>
              <a:stCxn id="386" idx="2"/>
              <a:endCxn id="385" idx="6"/>
            </p:cNvCxnSpPr>
            <p:nvPr/>
          </p:nvCxnSpPr>
          <p:spPr>
            <a:xfrm>
              <a:off x="1159544" y="2298282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>
              <a:off x="1160869" y="1617843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5400000">
              <a:off x="813219" y="1961785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rot="5400000">
              <a:off x="1506287" y="1963116"/>
              <a:ext cx="1864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/>
            <p:cNvSpPr/>
            <p:nvPr/>
          </p:nvSpPr>
          <p:spPr>
            <a:xfrm rot="10800000">
              <a:off x="845504" y="1752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Oval 380"/>
            <p:cNvSpPr/>
            <p:nvPr/>
          </p:nvSpPr>
          <p:spPr>
            <a:xfrm rot="10800000">
              <a:off x="1333141" y="1555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Oval 381"/>
            <p:cNvSpPr/>
            <p:nvPr/>
          </p:nvSpPr>
          <p:spPr>
            <a:xfrm rot="10800000">
              <a:off x="1049460" y="1555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Oval 382"/>
            <p:cNvSpPr/>
            <p:nvPr/>
          </p:nvSpPr>
          <p:spPr>
            <a:xfrm rot="10800000">
              <a:off x="1523042" y="1752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Oval 383"/>
            <p:cNvSpPr/>
            <p:nvPr/>
          </p:nvSpPr>
          <p:spPr>
            <a:xfrm rot="10800000">
              <a:off x="844312" y="2042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Oval 384"/>
            <p:cNvSpPr/>
            <p:nvPr/>
          </p:nvSpPr>
          <p:spPr>
            <a:xfrm rot="10800000">
              <a:off x="1346003" y="2239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Oval 385"/>
            <p:cNvSpPr/>
            <p:nvPr/>
          </p:nvSpPr>
          <p:spPr>
            <a:xfrm rot="10800000">
              <a:off x="1040997" y="2239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Oval 386"/>
            <p:cNvSpPr/>
            <p:nvPr/>
          </p:nvSpPr>
          <p:spPr>
            <a:xfrm rot="10800000">
              <a:off x="1542685" y="2042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7696200" y="1765331"/>
            <a:ext cx="1277589" cy="1284235"/>
            <a:chOff x="7696200" y="1306565"/>
            <a:chExt cx="1277589" cy="1284235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7700722" y="210991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7696200" y="1817581"/>
              <a:ext cx="284867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8686448" y="1817582"/>
              <a:ext cx="2848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8688922" y="2105449"/>
              <a:ext cx="28486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5400000">
              <a:off x="8048479" y="1447151"/>
              <a:ext cx="2811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8043956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>
              <a:off x="8349167" y="2450215"/>
              <a:ext cx="281171" cy="0"/>
            </a:xfrm>
            <a:prstGeom prst="line">
              <a:avLst/>
            </a:prstGeom>
            <a:ln w="28575">
              <a:solidFill>
                <a:schemeClr val="tx2">
                  <a:lumMod val="9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6" name="Octagon 395"/>
            <p:cNvSpPr/>
            <p:nvPr/>
          </p:nvSpPr>
          <p:spPr>
            <a:xfrm>
              <a:off x="7988689" y="1615897"/>
              <a:ext cx="695010" cy="685995"/>
            </a:xfrm>
            <a:prstGeom prst="octagon">
              <a:avLst/>
            </a:prstGeom>
            <a:noFill/>
            <a:ln w="28575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7" name="Straight Connector 396"/>
            <p:cNvCxnSpPr/>
            <p:nvPr/>
          </p:nvCxnSpPr>
          <p:spPr>
            <a:xfrm rot="5400000">
              <a:off x="8339571" y="1447151"/>
              <a:ext cx="28117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Rectangle 397"/>
            <p:cNvSpPr/>
            <p:nvPr/>
          </p:nvSpPr>
          <p:spPr>
            <a:xfrm>
              <a:off x="7797024" y="1400424"/>
              <a:ext cx="1088276" cy="10882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Oval 398"/>
            <p:cNvSpPr/>
            <p:nvPr/>
          </p:nvSpPr>
          <p:spPr>
            <a:xfrm rot="10800000">
              <a:off x="7932104" y="1752975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 rot="10800000">
              <a:off x="8419741" y="1555278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Oval 400"/>
            <p:cNvSpPr/>
            <p:nvPr/>
          </p:nvSpPr>
          <p:spPr>
            <a:xfrm rot="10800000">
              <a:off x="8136060" y="1555278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Oval 401"/>
            <p:cNvSpPr/>
            <p:nvPr/>
          </p:nvSpPr>
          <p:spPr>
            <a:xfrm rot="10800000">
              <a:off x="8609642" y="1752975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Oval 402"/>
            <p:cNvSpPr/>
            <p:nvPr/>
          </p:nvSpPr>
          <p:spPr>
            <a:xfrm rot="10800000">
              <a:off x="7930912" y="2042081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Oval 403"/>
            <p:cNvSpPr/>
            <p:nvPr/>
          </p:nvSpPr>
          <p:spPr>
            <a:xfrm rot="10800000">
              <a:off x="8432603" y="2239777"/>
              <a:ext cx="118547" cy="11701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Oval 404"/>
            <p:cNvSpPr/>
            <p:nvPr/>
          </p:nvSpPr>
          <p:spPr>
            <a:xfrm rot="10800000">
              <a:off x="8127597" y="2239777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Oval 405"/>
            <p:cNvSpPr/>
            <p:nvPr/>
          </p:nvSpPr>
          <p:spPr>
            <a:xfrm rot="10800000">
              <a:off x="8629285" y="2042081"/>
              <a:ext cx="118547" cy="11701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7" name="Rectangle 98"/>
          <p:cNvSpPr txBox="1">
            <a:spLocks noChangeArrowheads="1"/>
          </p:cNvSpPr>
          <p:nvPr/>
        </p:nvSpPr>
        <p:spPr>
          <a:xfrm>
            <a:off x="954988" y="3088441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8" name="Rectangle 98"/>
          <p:cNvSpPr txBox="1">
            <a:spLocks noChangeArrowheads="1"/>
          </p:cNvSpPr>
          <p:nvPr/>
        </p:nvSpPr>
        <p:spPr>
          <a:xfrm>
            <a:off x="2756079" y="3088441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Rectangle 98"/>
          <p:cNvSpPr txBox="1">
            <a:spLocks noChangeArrowheads="1"/>
          </p:cNvSpPr>
          <p:nvPr/>
        </p:nvSpPr>
        <p:spPr>
          <a:xfrm>
            <a:off x="4495800" y="3088441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" name="Rectangle 98"/>
          <p:cNvSpPr txBox="1">
            <a:spLocks noChangeArrowheads="1"/>
          </p:cNvSpPr>
          <p:nvPr/>
        </p:nvSpPr>
        <p:spPr>
          <a:xfrm>
            <a:off x="6261279" y="3088441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" name="Rectangle 98"/>
          <p:cNvSpPr txBox="1">
            <a:spLocks noChangeArrowheads="1"/>
          </p:cNvSpPr>
          <p:nvPr/>
        </p:nvSpPr>
        <p:spPr>
          <a:xfrm>
            <a:off x="8026758" y="3088441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Rectangle 98"/>
          <p:cNvSpPr txBox="1">
            <a:spLocks noChangeArrowheads="1"/>
          </p:cNvSpPr>
          <p:nvPr/>
        </p:nvSpPr>
        <p:spPr>
          <a:xfrm>
            <a:off x="1931021" y="5095168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Rectangle 98"/>
          <p:cNvSpPr txBox="1">
            <a:spLocks noChangeArrowheads="1"/>
          </p:cNvSpPr>
          <p:nvPr/>
        </p:nvSpPr>
        <p:spPr>
          <a:xfrm>
            <a:off x="3653783" y="5095168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" name="Rectangle 98"/>
          <p:cNvSpPr txBox="1">
            <a:spLocks noChangeArrowheads="1"/>
          </p:cNvSpPr>
          <p:nvPr/>
        </p:nvSpPr>
        <p:spPr>
          <a:xfrm>
            <a:off x="7135870" y="5095168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Rectangle 98"/>
          <p:cNvSpPr txBox="1">
            <a:spLocks noChangeArrowheads="1"/>
          </p:cNvSpPr>
          <p:nvPr/>
        </p:nvSpPr>
        <p:spPr>
          <a:xfrm>
            <a:off x="5552740" y="5188106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1" name="Rectangle 98"/>
          <p:cNvSpPr txBox="1">
            <a:spLocks noChangeArrowheads="1"/>
          </p:cNvSpPr>
          <p:nvPr/>
        </p:nvSpPr>
        <p:spPr>
          <a:xfrm>
            <a:off x="457200" y="5677472"/>
            <a:ext cx="8686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Perfect matchings are natural variables parameterizing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moduli space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They automatically implement the </a:t>
            </a:r>
            <a:r>
              <a:rPr lang="en-US" dirty="0" smtClean="0">
                <a:solidFill>
                  <a:srgbClr val="1D67B3"/>
                </a:solidFill>
                <a:latin typeface="Times New Roman" pitchFamily="18" charset="0"/>
                <a:cs typeface="Times New Roman" pitchFamily="18" charset="0"/>
              </a:rPr>
              <a:t>relations in the quiver path algebra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65168" y="6267736"/>
            <a:ext cx="6945419" cy="384416"/>
            <a:chOff x="1933408" y="5844648"/>
            <a:chExt cx="6945419" cy="384416"/>
          </a:xfrm>
        </p:grpSpPr>
        <p:sp>
          <p:nvSpPr>
            <p:cNvPr id="417" name="Rectangle 98"/>
            <p:cNvSpPr txBox="1">
              <a:spLocks noChangeArrowheads="1"/>
            </p:cNvSpPr>
            <p:nvPr/>
          </p:nvSpPr>
          <p:spPr>
            <a:xfrm>
              <a:off x="1933408" y="5848064"/>
              <a:ext cx="5717099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defRPr/>
              </a:pPr>
              <a:r>
                <a:rPr lang="en-US" sz="1400" b="1" dirty="0">
                  <a:solidFill>
                    <a:srgbClr val="1D4F5D"/>
                  </a:solidFill>
                  <a:latin typeface="Calibri" pitchFamily="34" charset="0"/>
                </a:rPr>
                <a:t>Franco, </a:t>
              </a:r>
              <a:r>
                <a:rPr lang="en-US" sz="1400" b="1" dirty="0" err="1">
                  <a:solidFill>
                    <a:srgbClr val="1D4F5D"/>
                  </a:solidFill>
                  <a:latin typeface="Calibri" pitchFamily="34" charset="0"/>
                </a:rPr>
                <a:t>Hanany</a:t>
              </a:r>
              <a:r>
                <a:rPr lang="en-US" sz="1400" b="1" dirty="0">
                  <a:solidFill>
                    <a:srgbClr val="1D4F5D"/>
                  </a:solidFill>
                  <a:latin typeface="Calibri" pitchFamily="34" charset="0"/>
                </a:rPr>
                <a:t>, </a:t>
              </a:r>
              <a:r>
                <a:rPr lang="en-US" sz="1400" b="1" dirty="0" err="1">
                  <a:solidFill>
                    <a:srgbClr val="1D4F5D"/>
                  </a:solidFill>
                  <a:latin typeface="Calibri" pitchFamily="34" charset="0"/>
                </a:rPr>
                <a:t>Kennaway</a:t>
              </a:r>
              <a:r>
                <a:rPr lang="en-US" sz="1400" b="1" dirty="0">
                  <a:solidFill>
                    <a:srgbClr val="1D4F5D"/>
                  </a:solidFill>
                  <a:latin typeface="Calibri" pitchFamily="34" charset="0"/>
                </a:rPr>
                <a:t>, </a:t>
              </a:r>
              <a:r>
                <a:rPr lang="en-US" sz="1400" b="1" dirty="0" err="1">
                  <a:solidFill>
                    <a:srgbClr val="1D4F5D"/>
                  </a:solidFill>
                  <a:latin typeface="Calibri" pitchFamily="34" charset="0"/>
                </a:rPr>
                <a:t>Vegh</a:t>
              </a:r>
              <a:r>
                <a:rPr lang="en-US" sz="1400" b="1" dirty="0">
                  <a:solidFill>
                    <a:srgbClr val="1D4F5D"/>
                  </a:solidFill>
                  <a:latin typeface="Calibri" pitchFamily="34" charset="0"/>
                </a:rPr>
                <a:t>, </a:t>
              </a:r>
              <a:r>
                <a:rPr lang="en-US" sz="1400" b="1" dirty="0" err="1">
                  <a:solidFill>
                    <a:srgbClr val="1D4F5D"/>
                  </a:solidFill>
                  <a:latin typeface="Calibri" pitchFamily="34" charset="0"/>
                </a:rPr>
                <a:t>Wecht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18" name="Rectangle 98"/>
            <p:cNvSpPr txBox="1">
              <a:spLocks noChangeArrowheads="1"/>
            </p:cNvSpPr>
            <p:nvPr/>
          </p:nvSpPr>
          <p:spPr>
            <a:xfrm>
              <a:off x="3161728" y="5844648"/>
              <a:ext cx="5717099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defRPr/>
              </a:pPr>
              <a:r>
                <a:rPr lang="en-US" sz="1400" b="1" dirty="0" smtClean="0">
                  <a:solidFill>
                    <a:srgbClr val="1D4F5D"/>
                  </a:solidFill>
                  <a:latin typeface="Calibri" pitchFamily="34" charset="0"/>
                </a:rPr>
                <a:t>Franco, </a:t>
              </a:r>
              <a:r>
                <a:rPr lang="en-US" sz="1400" b="1" dirty="0" err="1" smtClean="0">
                  <a:solidFill>
                    <a:srgbClr val="1D4F5D"/>
                  </a:solidFill>
                  <a:latin typeface="Calibri" pitchFamily="34" charset="0"/>
                </a:rPr>
                <a:t>Vegh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90796" y="1287440"/>
            <a:ext cx="2221108" cy="1066800"/>
            <a:chOff x="6590796" y="1219200"/>
            <a:chExt cx="2221108" cy="1066800"/>
          </a:xfrm>
        </p:grpSpPr>
        <p:sp>
          <p:nvSpPr>
            <p:cNvPr id="419" name="Rectangle 98"/>
            <p:cNvSpPr txBox="1">
              <a:spLocks noChangeArrowheads="1"/>
            </p:cNvSpPr>
            <p:nvPr/>
          </p:nvSpPr>
          <p:spPr>
            <a:xfrm>
              <a:off x="7135504" y="1219200"/>
              <a:ext cx="16764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(n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,n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590796" y="1447800"/>
              <a:ext cx="953004" cy="838200"/>
              <a:chOff x="6590796" y="1447800"/>
              <a:chExt cx="953004" cy="838200"/>
            </a:xfrm>
          </p:grpSpPr>
          <p:cxnSp>
            <p:nvCxnSpPr>
              <p:cNvPr id="420" name="Straight Arrow Connector 419"/>
              <p:cNvCxnSpPr/>
              <p:nvPr/>
            </p:nvCxnSpPr>
            <p:spPr>
              <a:xfrm flipH="1">
                <a:off x="6590796" y="1447800"/>
                <a:ext cx="953004" cy="1524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Arrow Connector 420"/>
              <p:cNvCxnSpPr/>
              <p:nvPr/>
            </p:nvCxnSpPr>
            <p:spPr>
              <a:xfrm flipH="1">
                <a:off x="7239000" y="1447800"/>
                <a:ext cx="304800" cy="83820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2" name="Rectangle 98"/>
          <p:cNvSpPr txBox="1">
            <a:spLocks noChangeArrowheads="1"/>
          </p:cNvSpPr>
          <p:nvPr/>
        </p:nvSpPr>
        <p:spPr>
          <a:xfrm>
            <a:off x="423079" y="1330659"/>
            <a:ext cx="1676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(0,0)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3" name="Rectangle 98"/>
          <p:cNvSpPr txBox="1">
            <a:spLocks noChangeArrowheads="1"/>
          </p:cNvSpPr>
          <p:nvPr/>
        </p:nvSpPr>
        <p:spPr>
          <a:xfrm>
            <a:off x="1394347" y="3333467"/>
            <a:ext cx="1676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,0)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" name="Rectangle 98"/>
          <p:cNvSpPr txBox="1">
            <a:spLocks noChangeArrowheads="1"/>
          </p:cNvSpPr>
          <p:nvPr/>
        </p:nvSpPr>
        <p:spPr>
          <a:xfrm>
            <a:off x="6582769" y="3333467"/>
            <a:ext cx="1676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(0,1)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35" grpId="0"/>
      <p:bldP spid="407" grpId="0"/>
      <p:bldP spid="408" grpId="0"/>
      <p:bldP spid="409" grpId="0"/>
      <p:bldP spid="410" grpId="0"/>
      <p:bldP spid="411" grpId="0"/>
      <p:bldP spid="412" grpId="0"/>
      <p:bldP spid="413" grpId="0"/>
      <p:bldP spid="414" grpId="0"/>
      <p:bldP spid="415" grpId="0"/>
      <p:bldP spid="211" grpId="0"/>
      <p:bldP spid="422" grpId="0"/>
      <p:bldP spid="423" grpId="0"/>
      <p:bldP spid="4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244045" y="-3337"/>
            <a:ext cx="703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Solving F-Term Equations via Perfect Matchings</a:t>
            </a:r>
          </a:p>
        </p:txBody>
      </p:sp>
      <p:sp>
        <p:nvSpPr>
          <p:cNvPr id="172" name="Rectangle 98"/>
          <p:cNvSpPr txBox="1">
            <a:spLocks noChangeArrowheads="1"/>
          </p:cNvSpPr>
          <p:nvPr/>
        </p:nvSpPr>
        <p:spPr>
          <a:xfrm>
            <a:off x="418528" y="570919"/>
            <a:ext cx="8725472" cy="68239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0" dirty="0" smtClean="0">
                <a:solidFill>
                  <a:srgbClr val="3FA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moduli 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space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of any toric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quiver is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toric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perfect matchings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simplify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computation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2609970" y="2580009"/>
            <a:ext cx="1768056" cy="1441511"/>
            <a:chOff x="2637266" y="3576313"/>
            <a:chExt cx="1768056" cy="1441511"/>
          </a:xfrm>
        </p:grpSpPr>
        <p:sp>
          <p:nvSpPr>
            <p:cNvPr id="175" name="Left Brace 174"/>
            <p:cNvSpPr/>
            <p:nvPr/>
          </p:nvSpPr>
          <p:spPr>
            <a:xfrm rot="16200000">
              <a:off x="2933469" y="4323776"/>
              <a:ext cx="79913" cy="47007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0"/>
            </a:p>
          </p:txBody>
        </p:sp>
        <p:sp>
          <p:nvSpPr>
            <p:cNvPr id="176" name="Left Brace 175"/>
            <p:cNvSpPr/>
            <p:nvPr/>
          </p:nvSpPr>
          <p:spPr>
            <a:xfrm rot="16200000">
              <a:off x="3943036" y="4323776"/>
              <a:ext cx="79913" cy="47007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 b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637266" y="4679270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i="1" dirty="0" smtClean="0">
                  <a:latin typeface="Times New Roman"/>
                  <a:cs typeface="Times New Roman"/>
                </a:rPr>
                <a:t>P</a:t>
              </a:r>
              <a:r>
                <a:rPr lang="en-US" sz="1600" b="0" i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1600" b="0" i="1" dirty="0" smtClean="0">
                  <a:latin typeface="Times New Roman"/>
                  <a:cs typeface="Times New Roman"/>
                </a:rPr>
                <a:t>(X</a:t>
              </a:r>
              <a:r>
                <a:rPr lang="en-US" sz="1600" b="0" i="1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1600" b="0" i="1" dirty="0" smtClean="0">
                  <a:latin typeface="Times New Roman"/>
                  <a:cs typeface="Times New Roman"/>
                </a:rPr>
                <a:t>)</a:t>
              </a:r>
              <a:endParaRPr lang="en-US" sz="1600" b="0" i="1" dirty="0">
                <a:latin typeface="Times New Roman"/>
                <a:cs typeface="Times New Roman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648384" y="4679270"/>
              <a:ext cx="7569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i="1" dirty="0" smtClean="0">
                  <a:latin typeface="Times New Roman"/>
                  <a:cs typeface="Times New Roman"/>
                </a:rPr>
                <a:t>P</a:t>
              </a:r>
              <a:r>
                <a:rPr lang="en-US" sz="1600" b="0" i="1" baseline="-25000" dirty="0">
                  <a:latin typeface="Times New Roman"/>
                  <a:cs typeface="Times New Roman"/>
                </a:rPr>
                <a:t>2</a:t>
              </a:r>
              <a:r>
                <a:rPr lang="en-US" sz="1600" b="0" i="1" dirty="0" smtClean="0">
                  <a:latin typeface="Times New Roman"/>
                  <a:cs typeface="Times New Roman"/>
                </a:rPr>
                <a:t>(X</a:t>
              </a:r>
              <a:r>
                <a:rPr lang="en-US" sz="1600" b="0" i="1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1600" b="0" i="1" dirty="0" smtClean="0">
                  <a:latin typeface="Times New Roman"/>
                  <a:cs typeface="Times New Roman"/>
                </a:rPr>
                <a:t>)</a:t>
              </a:r>
              <a:endParaRPr lang="en-US" sz="1600" b="0" i="1" dirty="0">
                <a:latin typeface="Times New Roman"/>
                <a:cs typeface="Times New Roman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735075" y="3576313"/>
              <a:ext cx="1458115" cy="864121"/>
              <a:chOff x="1905000" y="2361063"/>
              <a:chExt cx="2286000" cy="1354750"/>
            </a:xfrm>
          </p:grpSpPr>
          <p:cxnSp>
            <p:nvCxnSpPr>
              <p:cNvPr id="180" name="Straight Connector 179"/>
              <p:cNvCxnSpPr>
                <a:stCxn id="187" idx="7"/>
              </p:cNvCxnSpPr>
              <p:nvPr/>
            </p:nvCxnSpPr>
            <p:spPr>
              <a:xfrm flipH="1" flipV="1">
                <a:off x="2171700" y="2361063"/>
                <a:ext cx="461822" cy="9593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87" idx="6"/>
                <a:endCxn id="184" idx="6"/>
              </p:cNvCxnSpPr>
              <p:nvPr/>
            </p:nvCxnSpPr>
            <p:spPr>
              <a:xfrm>
                <a:off x="2667000" y="3239549"/>
                <a:ext cx="76200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>
                <a:off x="1905000" y="2744041"/>
                <a:ext cx="550720" cy="4227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flipV="1">
                <a:off x="1905000" y="3293042"/>
                <a:ext cx="550720" cy="4227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/>
              <p:cNvSpPr/>
              <p:nvPr/>
            </p:nvSpPr>
            <p:spPr>
              <a:xfrm flipH="1" flipV="1">
                <a:off x="3429000" y="3125249"/>
                <a:ext cx="228600" cy="2286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/>
              </a:p>
            </p:txBody>
          </p:sp>
          <p:cxnSp>
            <p:nvCxnSpPr>
              <p:cNvPr id="185" name="Straight Arrow Connector 184"/>
              <p:cNvCxnSpPr/>
              <p:nvPr/>
            </p:nvCxnSpPr>
            <p:spPr>
              <a:xfrm flipH="1">
                <a:off x="3640280" y="2744041"/>
                <a:ext cx="550720" cy="4227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 flipV="1">
                <a:off x="3640280" y="3293042"/>
                <a:ext cx="550720" cy="4227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 186"/>
              <p:cNvSpPr/>
              <p:nvPr/>
            </p:nvSpPr>
            <p:spPr>
              <a:xfrm flipV="1">
                <a:off x="2438400" y="312524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/>
              </a:p>
            </p:txBody>
          </p:sp>
          <p:cxnSp>
            <p:nvCxnSpPr>
              <p:cNvPr id="188" name="Straight Connector 187"/>
              <p:cNvCxnSpPr>
                <a:stCxn id="184" idx="2"/>
              </p:cNvCxnSpPr>
              <p:nvPr/>
            </p:nvCxnSpPr>
            <p:spPr>
              <a:xfrm>
                <a:off x="3657600" y="3239549"/>
                <a:ext cx="533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187" idx="2"/>
              </p:cNvCxnSpPr>
              <p:nvPr/>
            </p:nvCxnSpPr>
            <p:spPr>
              <a:xfrm flipH="1">
                <a:off x="1905000" y="3239549"/>
                <a:ext cx="533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extBox 189"/>
              <p:cNvSpPr txBox="1"/>
              <p:nvPr/>
            </p:nvSpPr>
            <p:spPr>
              <a:xfrm>
                <a:off x="2801217" y="2692971"/>
                <a:ext cx="621251" cy="530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/>
                  <a:t>X</a:t>
                </a:r>
                <a:r>
                  <a:rPr lang="en-US" sz="1600" b="0" baseline="-25000" dirty="0" smtClean="0"/>
                  <a:t>0</a:t>
                </a:r>
                <a:endParaRPr lang="en-US" sz="1600" b="0" dirty="0"/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5141551" y="2572753"/>
            <a:ext cx="1458115" cy="864121"/>
            <a:chOff x="5086959" y="3569057"/>
            <a:chExt cx="1458115" cy="864121"/>
          </a:xfrm>
        </p:grpSpPr>
        <p:grpSp>
          <p:nvGrpSpPr>
            <p:cNvPr id="193" name="Group 192"/>
            <p:cNvGrpSpPr/>
            <p:nvPr/>
          </p:nvGrpSpPr>
          <p:grpSpPr>
            <a:xfrm>
              <a:off x="5086959" y="3569057"/>
              <a:ext cx="1458115" cy="864121"/>
              <a:chOff x="1905000" y="2361063"/>
              <a:chExt cx="2286000" cy="1354750"/>
            </a:xfrm>
          </p:grpSpPr>
          <p:cxnSp>
            <p:nvCxnSpPr>
              <p:cNvPr id="195" name="Straight Connector 194"/>
              <p:cNvCxnSpPr>
                <a:stCxn id="201" idx="7"/>
              </p:cNvCxnSpPr>
              <p:nvPr/>
            </p:nvCxnSpPr>
            <p:spPr>
              <a:xfrm flipH="1" flipV="1">
                <a:off x="2171700" y="2361063"/>
                <a:ext cx="461822" cy="9593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/>
              <p:nvPr/>
            </p:nvCxnSpPr>
            <p:spPr>
              <a:xfrm>
                <a:off x="1905000" y="2744041"/>
                <a:ext cx="550720" cy="4227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flipV="1">
                <a:off x="1905000" y="3293042"/>
                <a:ext cx="550720" cy="4227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Oval 197"/>
              <p:cNvSpPr/>
              <p:nvPr/>
            </p:nvSpPr>
            <p:spPr>
              <a:xfrm flipH="1" flipV="1">
                <a:off x="3429000" y="3125249"/>
                <a:ext cx="228600" cy="2286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/>
              </a:p>
            </p:txBody>
          </p: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3640280" y="2744041"/>
                <a:ext cx="550720" cy="4227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flipH="1" flipV="1">
                <a:off x="3640280" y="3293042"/>
                <a:ext cx="550720" cy="4227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Oval 200"/>
              <p:cNvSpPr/>
              <p:nvPr/>
            </p:nvSpPr>
            <p:spPr>
              <a:xfrm flipV="1">
                <a:off x="2438400" y="3125249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0"/>
              </a:p>
            </p:txBody>
          </p:sp>
          <p:cxnSp>
            <p:nvCxnSpPr>
              <p:cNvPr id="202" name="Straight Connector 201"/>
              <p:cNvCxnSpPr>
                <a:stCxn id="198" idx="2"/>
              </p:cNvCxnSpPr>
              <p:nvPr/>
            </p:nvCxnSpPr>
            <p:spPr>
              <a:xfrm>
                <a:off x="3657600" y="3239549"/>
                <a:ext cx="533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201" idx="2"/>
              </p:cNvCxnSpPr>
              <p:nvPr/>
            </p:nvCxnSpPr>
            <p:spPr>
              <a:xfrm flipH="1">
                <a:off x="1905000" y="3239549"/>
                <a:ext cx="533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" name="TextBox 193"/>
            <p:cNvSpPr txBox="1"/>
            <p:nvPr/>
          </p:nvSpPr>
          <p:spPr>
            <a:xfrm>
              <a:off x="5698457" y="3938800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=</a:t>
              </a:r>
              <a:endParaRPr lang="en-US" sz="1600" b="0" dirty="0"/>
            </a:p>
          </p:txBody>
        </p:sp>
      </p:grpSp>
      <p:sp>
        <p:nvSpPr>
          <p:cNvPr id="207" name="Rectangle 98"/>
          <p:cNvSpPr txBox="1">
            <a:spLocks noChangeArrowheads="1"/>
          </p:cNvSpPr>
          <p:nvPr/>
        </p:nvSpPr>
        <p:spPr>
          <a:xfrm>
            <a:off x="418528" y="1364929"/>
            <a:ext cx="8001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For any arrow in the quiver associated to an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edge in the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tiling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Rectangle 98"/>
          <p:cNvSpPr txBox="1">
            <a:spLocks noChangeArrowheads="1"/>
          </p:cNvSpPr>
          <p:nvPr/>
        </p:nvSpPr>
        <p:spPr>
          <a:xfrm>
            <a:off x="418528" y="2431729"/>
            <a:ext cx="6858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Graphically: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" name="Rectangle 98"/>
          <p:cNvSpPr txBox="1">
            <a:spLocks noChangeArrowheads="1"/>
          </p:cNvSpPr>
          <p:nvPr/>
        </p:nvSpPr>
        <p:spPr>
          <a:xfrm>
            <a:off x="418528" y="5526952"/>
            <a:ext cx="8300112" cy="460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This parameterization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automatically implements the relations</a:t>
            </a:r>
            <a:r>
              <a:rPr lang="en-US" dirty="0" smtClean="0">
                <a:solidFill>
                  <a:srgbClr val="0078D2"/>
                </a:solidFill>
                <a:latin typeface="Times New Roman" pitchFamily="18" charset="0"/>
                <a:cs typeface="Times New Roman" pitchFamily="18" charset="0"/>
              </a:rPr>
              <a:t> from 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edges!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0" name="Straight Arrow Connector 209"/>
          <p:cNvCxnSpPr/>
          <p:nvPr/>
        </p:nvCxnSpPr>
        <p:spPr>
          <a:xfrm>
            <a:off x="4362865" y="2093124"/>
            <a:ext cx="737742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4464520" y="3007485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3" name="Rectangle 98"/>
          <p:cNvSpPr txBox="1">
            <a:spLocks noChangeArrowheads="1"/>
          </p:cNvSpPr>
          <p:nvPr/>
        </p:nvSpPr>
        <p:spPr>
          <a:xfrm>
            <a:off x="459472" y="4113068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Consider the following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map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edges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and perfect matchings p</a:t>
            </a:r>
            <a:r>
              <a:rPr lang="en-US" b="0" baseline="-250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097133" y="1857373"/>
            <a:ext cx="1737817" cy="4492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110771" y="6045199"/>
            <a:ext cx="2820859" cy="77074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03541"/>
              </p:ext>
            </p:extLst>
          </p:nvPr>
        </p:nvGraphicFramePr>
        <p:xfrm>
          <a:off x="994354" y="1925676"/>
          <a:ext cx="3125578" cy="38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5" name="Equation" r:id="rId4" imgW="1765300" imgH="215900" progId="Equation.3">
                  <p:embed/>
                </p:oleObj>
              </mc:Choice>
              <mc:Fallback>
                <p:oleObj name="Equation" r:id="rId4" imgW="176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4354" y="1925676"/>
                        <a:ext cx="3125578" cy="382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61410"/>
              </p:ext>
            </p:extLst>
          </p:nvPr>
        </p:nvGraphicFramePr>
        <p:xfrm>
          <a:off x="5451932" y="1905215"/>
          <a:ext cx="3360997" cy="400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6" name="Equation" r:id="rId6" imgW="1917700" imgH="228600" progId="Equation.3">
                  <p:embed/>
                </p:oleObj>
              </mc:Choice>
              <mc:Fallback>
                <p:oleObj name="Equation" r:id="rId6" imgW="1917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51932" y="1905215"/>
                        <a:ext cx="3360997" cy="400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727245" y="4611894"/>
            <a:ext cx="5416755" cy="863114"/>
            <a:chOff x="3727245" y="3169319"/>
            <a:chExt cx="5416755" cy="863114"/>
          </a:xfrm>
        </p:grpSpPr>
        <p:grpSp>
          <p:nvGrpSpPr>
            <p:cNvPr id="72" name="Group 71"/>
            <p:cNvGrpSpPr/>
            <p:nvPr/>
          </p:nvGrpSpPr>
          <p:grpSpPr>
            <a:xfrm>
              <a:off x="3727245" y="3174047"/>
              <a:ext cx="2954126" cy="858386"/>
              <a:chOff x="4407936" y="2852147"/>
              <a:chExt cx="2954126" cy="858386"/>
            </a:xfrm>
          </p:grpSpPr>
          <p:sp>
            <p:nvSpPr>
              <p:cNvPr id="73" name="Rectangle 98"/>
              <p:cNvSpPr txBox="1">
                <a:spLocks noChangeArrowheads="1"/>
              </p:cNvSpPr>
              <p:nvPr/>
            </p:nvSpPr>
            <p:spPr>
              <a:xfrm>
                <a:off x="4407936" y="3053286"/>
                <a:ext cx="1675704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r>
                  <a:rPr lang="en-US" b="0" dirty="0" err="1" smtClean="0">
                    <a:latin typeface="Times New Roman"/>
                    <a:cs typeface="Times New Roman"/>
                  </a:rPr>
                  <a:t>P</a:t>
                </a:r>
                <a:r>
                  <a:rPr lang="en-US" b="0" baseline="-25000" dirty="0" err="1" smtClean="0">
                    <a:latin typeface="Times New Roman"/>
                    <a:cs typeface="Times New Roman"/>
                  </a:rPr>
                  <a:t>i</a:t>
                </a:r>
                <a:r>
                  <a:rPr lang="en-US" b="0" baseline="-25000" dirty="0" err="1" smtClean="0">
                    <a:latin typeface="Symbol" charset="2"/>
                    <a:cs typeface="Symbol" charset="2"/>
                  </a:rPr>
                  <a:t>m</a:t>
                </a:r>
                <a:r>
                  <a:rPr lang="en-US" b="0" dirty="0" smtClean="0">
                    <a:latin typeface="Times New Roman"/>
                    <a:cs typeface="Times New Roman"/>
                  </a:rPr>
                  <a:t> =</a:t>
                </a:r>
                <a:endParaRPr kumimoji="0" lang="en-US" b="0" dirty="0" smtClean="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Rectangle 98"/>
              <p:cNvSpPr txBox="1">
                <a:spLocks noChangeArrowheads="1"/>
              </p:cNvSpPr>
              <p:nvPr/>
            </p:nvSpPr>
            <p:spPr>
              <a:xfrm>
                <a:off x="5686358" y="2852147"/>
                <a:ext cx="1675704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r>
                  <a:rPr lang="en-US" b="0" dirty="0" smtClean="0">
                    <a:latin typeface="Times New Roman"/>
                    <a:cs typeface="Times New Roman"/>
                  </a:rPr>
                  <a:t>1 if X</a:t>
                </a:r>
                <a:r>
                  <a:rPr lang="en-US" b="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en-US" b="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∈ p</a:t>
                </a:r>
                <a:r>
                  <a:rPr lang="en-US" baseline="-25000" dirty="0" smtClean="0">
                    <a:latin typeface="Symbol" charset="2"/>
                    <a:cs typeface="Symbol" charset="2"/>
                  </a:rPr>
                  <a:t>m</a:t>
                </a:r>
              </a:p>
              <a:p>
                <a:pPr marL="0" lvl="1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endParaRPr kumimoji="0" lang="en-US" b="0" dirty="0" smtClean="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Rectangle 98"/>
              <p:cNvSpPr txBox="1">
                <a:spLocks noChangeArrowheads="1"/>
              </p:cNvSpPr>
              <p:nvPr/>
            </p:nvSpPr>
            <p:spPr>
              <a:xfrm>
                <a:off x="5686358" y="3253333"/>
                <a:ext cx="1675704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r>
                  <a:rPr lang="en-US" dirty="0">
                    <a:latin typeface="Times New Roman"/>
                    <a:cs typeface="Times New Roman"/>
                  </a:rPr>
                  <a:t>0</a:t>
                </a:r>
                <a:r>
                  <a:rPr lang="en-US" b="0" dirty="0" smtClean="0">
                    <a:latin typeface="Times New Roman"/>
                    <a:cs typeface="Times New Roman"/>
                  </a:rPr>
                  <a:t> if X</a:t>
                </a:r>
                <a:r>
                  <a:rPr lang="en-US" b="0" baseline="-25000" dirty="0" smtClean="0">
                    <a:latin typeface="Times New Roman"/>
                    <a:cs typeface="Times New Roman"/>
                  </a:rPr>
                  <a:t>i </a:t>
                </a:r>
                <a:r>
                  <a:rPr lang="en-US" dirty="0">
                    <a:latin typeface="Times New Roman"/>
                    <a:cs typeface="Times New Roman"/>
                  </a:rPr>
                  <a:t>∈</a:t>
                </a:r>
                <a:r>
                  <a:rPr lang="en-US" b="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baseline="-25000" dirty="0" smtClean="0">
                    <a:latin typeface="Symbol" charset="2"/>
                    <a:cs typeface="Symbol" charset="2"/>
                  </a:rPr>
                  <a:t>m</a:t>
                </a:r>
                <a:endParaRPr lang="en-US" baseline="-25000" dirty="0">
                  <a:latin typeface="Symbol" charset="2"/>
                  <a:cs typeface="Symbol" charset="2"/>
                </a:endParaRPr>
              </a:p>
              <a:p>
                <a:pPr marL="0" lvl="1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endParaRPr kumimoji="0" lang="en-US" b="0" dirty="0" smtClean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flipH="1">
                <a:off x="6441895" y="3378257"/>
                <a:ext cx="157119" cy="1440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Left Brace 76"/>
              <p:cNvSpPr/>
              <p:nvPr/>
            </p:nvSpPr>
            <p:spPr bwMode="auto">
              <a:xfrm>
                <a:off x="5603944" y="2933060"/>
                <a:ext cx="144026" cy="667796"/>
              </a:xfrm>
              <a:prstGeom prst="leftBrac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78" name="Rectangle 98"/>
            <p:cNvSpPr txBox="1">
              <a:spLocks noChangeArrowheads="1"/>
            </p:cNvSpPr>
            <p:nvPr/>
          </p:nvSpPr>
          <p:spPr>
            <a:xfrm>
              <a:off x="7043468" y="3169319"/>
              <a:ext cx="167570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/>
                  <a:cs typeface="Times New Roman"/>
                </a:rPr>
                <a:t>X</a:t>
              </a:r>
              <a:r>
                <a:rPr lang="en-US" b="0" baseline="-25000" dirty="0" smtClean="0">
                  <a:latin typeface="Times New Roman"/>
                  <a:cs typeface="Times New Roman"/>
                </a:rPr>
                <a:t>i </a:t>
              </a:r>
              <a:r>
                <a:rPr lang="en-US" dirty="0" smtClean="0">
                  <a:latin typeface="Times New Roman"/>
                  <a:cs typeface="Times New Roman"/>
                </a:rPr>
                <a:t>: edge</a:t>
              </a:r>
              <a:endParaRPr lang="en-US" baseline="-25000" dirty="0" smtClean="0">
                <a:latin typeface="Symbol" charset="2"/>
                <a:cs typeface="Symbol" charset="2"/>
              </a:endParaRPr>
            </a:p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79" name="Rectangle 98"/>
            <p:cNvSpPr txBox="1">
              <a:spLocks noChangeArrowheads="1"/>
            </p:cNvSpPr>
            <p:nvPr/>
          </p:nvSpPr>
          <p:spPr>
            <a:xfrm>
              <a:off x="7043468" y="3570505"/>
              <a:ext cx="2100532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/>
                  <a:cs typeface="Times New Roman"/>
                </a:rPr>
                <a:t>p</a:t>
              </a:r>
              <a:r>
                <a:rPr lang="en-US" b="0" baseline="-25000" dirty="0" smtClean="0">
                  <a:latin typeface="Symbol" charset="2"/>
                  <a:cs typeface="Symbol" charset="2"/>
                </a:rPr>
                <a:t>m</a:t>
              </a:r>
              <a:r>
                <a:rPr lang="en-US" b="0" baseline="-25000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: perfect matching</a:t>
              </a:r>
              <a:endParaRPr lang="en-US" baseline="-25000" dirty="0" smtClean="0">
                <a:latin typeface="Symbol" charset="2"/>
                <a:cs typeface="Symbol" charset="2"/>
              </a:endParaRPr>
            </a:p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98366"/>
              </p:ext>
            </p:extLst>
          </p:nvPr>
        </p:nvGraphicFramePr>
        <p:xfrm>
          <a:off x="3563942" y="6060278"/>
          <a:ext cx="2016116" cy="7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7" name="Equation" r:id="rId8" imgW="1028700" imgH="393700" progId="Equation.3">
                  <p:embed/>
                </p:oleObj>
              </mc:Choice>
              <mc:Fallback>
                <p:oleObj name="Equation" r:id="rId8" imgW="1028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3942" y="6060278"/>
                        <a:ext cx="2016116" cy="7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96425"/>
              </p:ext>
            </p:extLst>
          </p:nvPr>
        </p:nvGraphicFramePr>
        <p:xfrm>
          <a:off x="2228850" y="4775201"/>
          <a:ext cx="125314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" name="Equation" r:id="rId10" imgW="749300" imgH="368300" progId="Equation.3">
                  <p:embed/>
                </p:oleObj>
              </mc:Choice>
              <mc:Fallback>
                <p:oleObj name="Equation" r:id="rId10" imgW="749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28850" y="4775201"/>
                        <a:ext cx="125314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ounded Rectangle 79"/>
          <p:cNvSpPr/>
          <p:nvPr/>
        </p:nvSpPr>
        <p:spPr>
          <a:xfrm>
            <a:off x="2106741" y="4737519"/>
            <a:ext cx="1461960" cy="659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0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72" grpId="0"/>
      <p:bldP spid="207" grpId="0"/>
      <p:bldP spid="208" grpId="0"/>
      <p:bldP spid="209" grpId="0"/>
      <p:bldP spid="52" grpId="0" animBg="1"/>
      <p:bldP spid="53" grpId="0"/>
      <p:bldP spid="64" grpId="0" animBg="1"/>
      <p:bldP spid="68" grpId="0" animBg="1"/>
      <p:bldP spid="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14387" y="10311"/>
            <a:ext cx="718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From Edges to Perfect Matchings: the F</a:t>
            </a:r>
            <a:r>
              <a:rPr lang="en-US" sz="23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90838" y="2460074"/>
            <a:ext cx="6913102" cy="582375"/>
            <a:chOff x="609600" y="3838492"/>
            <a:chExt cx="6913102" cy="582375"/>
          </a:xfrm>
        </p:grpSpPr>
        <p:grpSp>
          <p:nvGrpSpPr>
            <p:cNvPr id="209" name="Group 208"/>
            <p:cNvGrpSpPr/>
            <p:nvPr/>
          </p:nvGrpSpPr>
          <p:grpSpPr>
            <a:xfrm>
              <a:off x="1430848" y="3838492"/>
              <a:ext cx="579361" cy="582375"/>
              <a:chOff x="2420589" y="1306565"/>
              <a:chExt cx="1277589" cy="1284235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2425111" y="2109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2420589" y="1817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3410837" y="1817582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3413311" y="2105449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>
                <a:off x="2772868" y="1447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>
                <a:off x="2768345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5400000">
                <a:off x="3073556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Octagon 219"/>
              <p:cNvSpPr/>
              <p:nvPr/>
            </p:nvSpPr>
            <p:spPr>
              <a:xfrm>
                <a:off x="2713078" y="1615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 rot="5400000">
                <a:off x="3063960" y="1447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Rectangle 221"/>
              <p:cNvSpPr/>
              <p:nvPr/>
            </p:nvSpPr>
            <p:spPr>
              <a:xfrm>
                <a:off x="2521413" y="1400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rot="5400000" flipH="1" flipV="1">
                <a:off x="2763038" y="1652567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3247992" y="2138246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V="1">
                <a:off x="3239995" y="1647265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6200000" flipV="1">
                <a:off x="2763591" y="2140883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Oval 226"/>
              <p:cNvSpPr/>
              <p:nvPr/>
            </p:nvSpPr>
            <p:spPr>
              <a:xfrm rot="10800000">
                <a:off x="2656493" y="1752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 rot="10800000">
                <a:off x="3144130" y="1555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 rot="10800000">
                <a:off x="2860449" y="1555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 rot="10800000">
                <a:off x="3334031" y="1752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 rot="10800000">
                <a:off x="2655301" y="2042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 rot="10800000">
                <a:off x="3156992" y="2239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 rot="10800000">
                <a:off x="2851986" y="2239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 rot="10800000">
                <a:off x="3353674" y="2042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2221128" y="3838492"/>
              <a:ext cx="579361" cy="582375"/>
              <a:chOff x="4163290" y="1306565"/>
              <a:chExt cx="1277589" cy="1284235"/>
            </a:xfrm>
          </p:grpSpPr>
          <p:cxnSp>
            <p:nvCxnSpPr>
              <p:cNvPr id="236" name="Straight Connector 235"/>
              <p:cNvCxnSpPr/>
              <p:nvPr/>
            </p:nvCxnSpPr>
            <p:spPr>
              <a:xfrm>
                <a:off x="4167812" y="2109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4163290" y="1817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5153538" y="1817582"/>
                <a:ext cx="2848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5156012" y="2105449"/>
                <a:ext cx="2848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>
                <a:off x="4515569" y="1447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>
                <a:off x="4511046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>
                <a:off x="4816257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Octagon 242"/>
              <p:cNvSpPr/>
              <p:nvPr/>
            </p:nvSpPr>
            <p:spPr>
              <a:xfrm>
                <a:off x="4455779" y="1615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4" name="Straight Connector 243"/>
              <p:cNvCxnSpPr/>
              <p:nvPr/>
            </p:nvCxnSpPr>
            <p:spPr>
              <a:xfrm rot="5400000">
                <a:off x="4806661" y="1447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244"/>
              <p:cNvSpPr/>
              <p:nvPr/>
            </p:nvSpPr>
            <p:spPr>
              <a:xfrm>
                <a:off x="4264114" y="1400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6" name="Straight Connector 245"/>
              <p:cNvCxnSpPr/>
              <p:nvPr/>
            </p:nvCxnSpPr>
            <p:spPr>
              <a:xfrm>
                <a:off x="4715103" y="2299607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4724379" y="1619168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Oval 247"/>
              <p:cNvSpPr/>
              <p:nvPr/>
            </p:nvSpPr>
            <p:spPr>
              <a:xfrm rot="10800000">
                <a:off x="4399194" y="1752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 rot="10800000">
                <a:off x="4886831" y="1555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>
              <a:xfrm rot="10800000">
                <a:off x="4603150" y="1555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 rot="10800000">
                <a:off x="5076732" y="1752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 rot="10800000">
                <a:off x="4398002" y="2042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 rot="10800000">
                <a:off x="4899693" y="2239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 rot="10800000">
                <a:off x="4594687" y="2239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 rot="10800000">
                <a:off x="5096375" y="2042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3020387" y="3838492"/>
              <a:ext cx="579361" cy="582375"/>
              <a:chOff x="5925789" y="1306565"/>
              <a:chExt cx="1277589" cy="1284235"/>
            </a:xfrm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5930311" y="2109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5925789" y="1817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6916037" y="1817582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6918511" y="2105449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>
                <a:off x="6278068" y="1447151"/>
                <a:ext cx="28117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5400000">
                <a:off x="6273545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5400000">
                <a:off x="6578756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4" name="Octagon 263"/>
              <p:cNvSpPr/>
              <p:nvPr/>
            </p:nvSpPr>
            <p:spPr>
              <a:xfrm>
                <a:off x="6218278" y="1615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5" name="Straight Connector 264"/>
              <p:cNvCxnSpPr/>
              <p:nvPr/>
            </p:nvCxnSpPr>
            <p:spPr>
              <a:xfrm rot="5400000">
                <a:off x="6569160" y="1447151"/>
                <a:ext cx="28117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Rectangle 265"/>
              <p:cNvSpPr/>
              <p:nvPr/>
            </p:nvSpPr>
            <p:spPr>
              <a:xfrm>
                <a:off x="6026613" y="1400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7" name="Straight Connector 266"/>
              <p:cNvCxnSpPr/>
              <p:nvPr/>
            </p:nvCxnSpPr>
            <p:spPr>
              <a:xfrm rot="5400000">
                <a:off x="6125343" y="1963110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 rot="5400000">
                <a:off x="6818411" y="1964441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Oval 268"/>
              <p:cNvSpPr/>
              <p:nvPr/>
            </p:nvSpPr>
            <p:spPr>
              <a:xfrm rot="10800000">
                <a:off x="6161693" y="1752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>
              <a:xfrm rot="10800000">
                <a:off x="6649330" y="1555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>
              <a:xfrm rot="10800000">
                <a:off x="6365649" y="1555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>
              <a:xfrm rot="10800000">
                <a:off x="6839231" y="1752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>
              <a:xfrm rot="10800000">
                <a:off x="6160501" y="2042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>
              <a:xfrm rot="10800000">
                <a:off x="6662192" y="2239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>
              <a:xfrm rot="10800000">
                <a:off x="6357186" y="2239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>
              <a:xfrm rot="10800000">
                <a:off x="6858874" y="2042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585511" y="3838492"/>
              <a:ext cx="579361" cy="582375"/>
              <a:chOff x="1582389" y="2830565"/>
              <a:chExt cx="1277589" cy="1284235"/>
            </a:xfrm>
          </p:grpSpPr>
          <p:cxnSp>
            <p:nvCxnSpPr>
              <p:cNvPr id="278" name="Straight Connector 277"/>
              <p:cNvCxnSpPr/>
              <p:nvPr/>
            </p:nvCxnSpPr>
            <p:spPr>
              <a:xfrm>
                <a:off x="1586911" y="3633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>
                <a:off x="1582389" y="3341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>
                <a:off x="2572637" y="3341582"/>
                <a:ext cx="2848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>
                <a:off x="2575111" y="3629449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5400000">
                <a:off x="1934668" y="2971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5400000">
                <a:off x="1930145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>
                <a:off x="2235356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Octagon 284"/>
              <p:cNvSpPr/>
              <p:nvPr/>
            </p:nvSpPr>
            <p:spPr>
              <a:xfrm>
                <a:off x="1874878" y="3139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6" name="Straight Connector 285"/>
              <p:cNvCxnSpPr/>
              <p:nvPr/>
            </p:nvCxnSpPr>
            <p:spPr>
              <a:xfrm rot="5400000">
                <a:off x="2225760" y="2971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Rectangle 286"/>
              <p:cNvSpPr/>
              <p:nvPr/>
            </p:nvSpPr>
            <p:spPr>
              <a:xfrm>
                <a:off x="1683213" y="2924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88" name="Straight Connector 287"/>
              <p:cNvCxnSpPr/>
              <p:nvPr/>
            </p:nvCxnSpPr>
            <p:spPr>
              <a:xfrm rot="5400000" flipH="1" flipV="1">
                <a:off x="2420334" y="3660992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 rot="16200000" flipV="1">
                <a:off x="1913452" y="3668858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2133579" y="3145770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Oval 290"/>
              <p:cNvSpPr/>
              <p:nvPr/>
            </p:nvSpPr>
            <p:spPr>
              <a:xfrm rot="10800000">
                <a:off x="1818293" y="3276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>
              <a:xfrm rot="10800000">
                <a:off x="2305930" y="3079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>
              <a:xfrm rot="10800000">
                <a:off x="2022249" y="3079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>
              <a:xfrm rot="10800000">
                <a:off x="2495831" y="3276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>
              <a:xfrm rot="10800000">
                <a:off x="1817101" y="3566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>
              <a:xfrm rot="10800000">
                <a:off x="2318792" y="3763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 rot="10800000">
                <a:off x="2013786" y="3763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>
              <a:xfrm rot="10800000">
                <a:off x="2515474" y="3566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>
              <a:off x="5375791" y="3838492"/>
              <a:ext cx="579361" cy="582375"/>
              <a:chOff x="3325090" y="2830565"/>
              <a:chExt cx="1277589" cy="1284235"/>
            </a:xfrm>
          </p:grpSpPr>
          <p:cxnSp>
            <p:nvCxnSpPr>
              <p:cNvPr id="300" name="Straight Connector 299"/>
              <p:cNvCxnSpPr/>
              <p:nvPr/>
            </p:nvCxnSpPr>
            <p:spPr>
              <a:xfrm>
                <a:off x="3329612" y="3633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3325090" y="3341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4315338" y="3341582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4317812" y="3629449"/>
                <a:ext cx="2848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>
                <a:off x="3677369" y="2971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5400000">
                <a:off x="3672846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>
                <a:off x="3978057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Octagon 306"/>
              <p:cNvSpPr/>
              <p:nvPr/>
            </p:nvSpPr>
            <p:spPr>
              <a:xfrm>
                <a:off x="3617579" y="3139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08" name="Straight Connector 307"/>
              <p:cNvCxnSpPr/>
              <p:nvPr/>
            </p:nvCxnSpPr>
            <p:spPr>
              <a:xfrm rot="5400000">
                <a:off x="3968461" y="2971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9" name="Rectangle 308"/>
              <p:cNvSpPr/>
              <p:nvPr/>
            </p:nvSpPr>
            <p:spPr>
              <a:xfrm>
                <a:off x="3425914" y="2924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10" name="Straight Connector 309"/>
              <p:cNvCxnSpPr/>
              <p:nvPr/>
            </p:nvCxnSpPr>
            <p:spPr>
              <a:xfrm rot="5400000" flipH="1" flipV="1">
                <a:off x="3667365" y="3171916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V="1">
                <a:off x="4155721" y="3175240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3867686" y="3821678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Oval 312"/>
              <p:cNvSpPr/>
              <p:nvPr/>
            </p:nvSpPr>
            <p:spPr>
              <a:xfrm rot="10800000">
                <a:off x="3560994" y="3276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>
              <a:xfrm rot="10800000">
                <a:off x="4048631" y="3079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>
              <a:xfrm rot="10800000">
                <a:off x="3764950" y="3079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 rot="10800000">
                <a:off x="4238532" y="3276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 rot="10800000">
                <a:off x="3559802" y="3566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>
              <a:xfrm rot="10800000">
                <a:off x="4061493" y="3763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>
              <a:xfrm rot="10800000">
                <a:off x="3756487" y="3763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 rot="10800000">
                <a:off x="4258175" y="3566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21" name="Group 320"/>
            <p:cNvGrpSpPr/>
            <p:nvPr/>
          </p:nvGrpSpPr>
          <p:grpSpPr>
            <a:xfrm>
              <a:off x="6175050" y="3838492"/>
              <a:ext cx="579361" cy="582375"/>
              <a:chOff x="5087589" y="2830565"/>
              <a:chExt cx="1277589" cy="1284235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>
                <a:off x="5092111" y="3633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5087589" y="3341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>
                <a:off x="6077837" y="3341582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6080311" y="3629449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>
                <a:off x="5453723" y="2971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5400000">
                <a:off x="5435345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5400000">
                <a:off x="5740556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Octagon 328"/>
              <p:cNvSpPr/>
              <p:nvPr/>
            </p:nvSpPr>
            <p:spPr>
              <a:xfrm>
                <a:off x="5380078" y="3139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0" name="Straight Connector 329"/>
              <p:cNvCxnSpPr/>
              <p:nvPr/>
            </p:nvCxnSpPr>
            <p:spPr>
              <a:xfrm rot="5400000">
                <a:off x="5730960" y="2971151"/>
                <a:ext cx="28117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1" name="Rectangle 330"/>
              <p:cNvSpPr/>
              <p:nvPr/>
            </p:nvSpPr>
            <p:spPr>
              <a:xfrm>
                <a:off x="5188413" y="2924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5427999" y="3174638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6200000" flipV="1">
                <a:off x="5427928" y="3668183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rot="5400000">
                <a:off x="5983524" y="3491093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Oval 334"/>
              <p:cNvSpPr/>
              <p:nvPr/>
            </p:nvSpPr>
            <p:spPr>
              <a:xfrm rot="10800000">
                <a:off x="5323493" y="3276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 rot="10800000">
                <a:off x="5811130" y="3079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 rot="10800000">
                <a:off x="5527449" y="3079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 rot="10800000">
                <a:off x="6001031" y="3276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 rot="10800000">
                <a:off x="5322301" y="3566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>
              <a:xfrm rot="10800000">
                <a:off x="5823992" y="3763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>
              <a:xfrm rot="10800000">
                <a:off x="5518986" y="3763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 rot="10800000">
                <a:off x="6020674" y="3566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6943341" y="3838492"/>
              <a:ext cx="579361" cy="582375"/>
              <a:chOff x="6781800" y="2830565"/>
              <a:chExt cx="1277589" cy="1284235"/>
            </a:xfrm>
          </p:grpSpPr>
          <p:cxnSp>
            <p:nvCxnSpPr>
              <p:cNvPr id="344" name="Straight Connector 343"/>
              <p:cNvCxnSpPr/>
              <p:nvPr/>
            </p:nvCxnSpPr>
            <p:spPr>
              <a:xfrm>
                <a:off x="6786322" y="3633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6781800" y="3341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7772048" y="3341582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7774522" y="3629449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5400000">
                <a:off x="7134079" y="2971151"/>
                <a:ext cx="28117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rot="5400000">
                <a:off x="7129556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5400000">
                <a:off x="7434767" y="3974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Octagon 350"/>
              <p:cNvSpPr/>
              <p:nvPr/>
            </p:nvSpPr>
            <p:spPr>
              <a:xfrm>
                <a:off x="7074289" y="3139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2" name="Straight Connector 351"/>
              <p:cNvCxnSpPr/>
              <p:nvPr/>
            </p:nvCxnSpPr>
            <p:spPr>
              <a:xfrm rot="5400000">
                <a:off x="7425171" y="2971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3" name="Rectangle 352"/>
              <p:cNvSpPr/>
              <p:nvPr/>
            </p:nvSpPr>
            <p:spPr>
              <a:xfrm>
                <a:off x="6882624" y="2924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54" name="Straight Connector 353"/>
              <p:cNvCxnSpPr/>
              <p:nvPr/>
            </p:nvCxnSpPr>
            <p:spPr>
              <a:xfrm rot="5400000">
                <a:off x="6981484" y="3476517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5400000" flipH="1" flipV="1">
                <a:off x="7631835" y="3653042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6200000" flipV="1">
                <a:off x="7606586" y="3167290"/>
                <a:ext cx="114959" cy="1201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Oval 356"/>
              <p:cNvSpPr/>
              <p:nvPr/>
            </p:nvSpPr>
            <p:spPr>
              <a:xfrm rot="10800000">
                <a:off x="7017704" y="3276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8" name="Oval 357"/>
              <p:cNvSpPr/>
              <p:nvPr/>
            </p:nvSpPr>
            <p:spPr>
              <a:xfrm rot="10800000">
                <a:off x="7505341" y="3079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>
              <a:xfrm rot="10800000">
                <a:off x="7221660" y="3079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>
              <a:xfrm rot="10800000">
                <a:off x="7695242" y="3276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 rot="10800000">
                <a:off x="7016512" y="3566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2" name="Oval 361"/>
              <p:cNvSpPr/>
              <p:nvPr/>
            </p:nvSpPr>
            <p:spPr>
              <a:xfrm rot="10800000">
                <a:off x="7518203" y="3763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 rot="10800000">
                <a:off x="7213197" y="3763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4" name="Oval 363"/>
              <p:cNvSpPr/>
              <p:nvPr/>
            </p:nvSpPr>
            <p:spPr>
              <a:xfrm rot="10800000">
                <a:off x="7714885" y="3566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>
              <a:off x="609600" y="3838492"/>
              <a:ext cx="579361" cy="582375"/>
              <a:chOff x="609600" y="1306565"/>
              <a:chExt cx="1277589" cy="1284235"/>
            </a:xfrm>
          </p:grpSpPr>
          <p:cxnSp>
            <p:nvCxnSpPr>
              <p:cNvPr id="366" name="Straight Connector 365"/>
              <p:cNvCxnSpPr/>
              <p:nvPr/>
            </p:nvCxnSpPr>
            <p:spPr>
              <a:xfrm>
                <a:off x="614122" y="2109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609600" y="1817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1599848" y="1817582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1602322" y="2105449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5400000">
                <a:off x="961879" y="1447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>
                <a:off x="957356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5400000">
                <a:off x="1262567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Octagon 372"/>
              <p:cNvSpPr/>
              <p:nvPr/>
            </p:nvSpPr>
            <p:spPr>
              <a:xfrm>
                <a:off x="902089" y="1615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4" name="Straight Connector 373"/>
              <p:cNvCxnSpPr/>
              <p:nvPr/>
            </p:nvCxnSpPr>
            <p:spPr>
              <a:xfrm rot="5400000">
                <a:off x="1252971" y="1447151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tangle 374"/>
              <p:cNvSpPr/>
              <p:nvPr/>
            </p:nvSpPr>
            <p:spPr>
              <a:xfrm>
                <a:off x="710424" y="1400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76" name="Straight Connector 375"/>
              <p:cNvCxnSpPr>
                <a:stCxn id="386" idx="2"/>
                <a:endCxn id="385" idx="6"/>
              </p:cNvCxnSpPr>
              <p:nvPr/>
            </p:nvCxnSpPr>
            <p:spPr>
              <a:xfrm>
                <a:off x="1159544" y="2298282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/>
              <p:cNvCxnSpPr/>
              <p:nvPr/>
            </p:nvCxnSpPr>
            <p:spPr>
              <a:xfrm>
                <a:off x="1160869" y="1617843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rot="5400000">
                <a:off x="813219" y="1961785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5400000">
                <a:off x="1506287" y="1963116"/>
                <a:ext cx="18645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0" name="Oval 379"/>
              <p:cNvSpPr/>
              <p:nvPr/>
            </p:nvSpPr>
            <p:spPr>
              <a:xfrm rot="10800000">
                <a:off x="845504" y="1752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 rot="10800000">
                <a:off x="1333141" y="1555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2" name="Oval 381"/>
              <p:cNvSpPr/>
              <p:nvPr/>
            </p:nvSpPr>
            <p:spPr>
              <a:xfrm rot="10800000">
                <a:off x="1049460" y="1555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3" name="Oval 382"/>
              <p:cNvSpPr/>
              <p:nvPr/>
            </p:nvSpPr>
            <p:spPr>
              <a:xfrm rot="10800000">
                <a:off x="1523042" y="1752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4" name="Oval 383"/>
              <p:cNvSpPr/>
              <p:nvPr/>
            </p:nvSpPr>
            <p:spPr>
              <a:xfrm rot="10800000">
                <a:off x="844312" y="2042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 rot="10800000">
                <a:off x="1346003" y="2239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 rot="10800000">
                <a:off x="1040997" y="2239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7" name="Oval 386"/>
              <p:cNvSpPr/>
              <p:nvPr/>
            </p:nvSpPr>
            <p:spPr>
              <a:xfrm rot="10800000">
                <a:off x="1542685" y="2042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8" name="Group 387"/>
            <p:cNvGrpSpPr/>
            <p:nvPr/>
          </p:nvGrpSpPr>
          <p:grpSpPr>
            <a:xfrm>
              <a:off x="3823234" y="3838492"/>
              <a:ext cx="579361" cy="582375"/>
              <a:chOff x="7696200" y="1306565"/>
              <a:chExt cx="1277589" cy="1284235"/>
            </a:xfrm>
          </p:grpSpPr>
          <p:cxnSp>
            <p:nvCxnSpPr>
              <p:cNvPr id="389" name="Straight Connector 388"/>
              <p:cNvCxnSpPr/>
              <p:nvPr/>
            </p:nvCxnSpPr>
            <p:spPr>
              <a:xfrm>
                <a:off x="7700722" y="210991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/>
              <p:nvPr/>
            </p:nvCxnSpPr>
            <p:spPr>
              <a:xfrm>
                <a:off x="7696200" y="1817581"/>
                <a:ext cx="284867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>
                <a:off x="8686448" y="1817582"/>
                <a:ext cx="2848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8688922" y="2105449"/>
                <a:ext cx="28486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5400000">
                <a:off x="8048479" y="1447151"/>
                <a:ext cx="28117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rot="5400000">
                <a:off x="8043956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 rot="5400000">
                <a:off x="8349167" y="2450215"/>
                <a:ext cx="281171" cy="0"/>
              </a:xfrm>
              <a:prstGeom prst="line">
                <a:avLst/>
              </a:prstGeom>
              <a:ln w="19050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Octagon 395"/>
              <p:cNvSpPr/>
              <p:nvPr/>
            </p:nvSpPr>
            <p:spPr>
              <a:xfrm>
                <a:off x="7988689" y="1615897"/>
                <a:ext cx="695010" cy="685995"/>
              </a:xfrm>
              <a:prstGeom prst="octagon">
                <a:avLst/>
              </a:prstGeom>
              <a:noFill/>
              <a:ln w="1905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 rot="5400000">
                <a:off x="8339571" y="1447151"/>
                <a:ext cx="281171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" name="Rectangle 397"/>
              <p:cNvSpPr/>
              <p:nvPr/>
            </p:nvSpPr>
            <p:spPr>
              <a:xfrm>
                <a:off x="7797024" y="1400424"/>
                <a:ext cx="1088276" cy="1088276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>
              <a:xfrm rot="10800000">
                <a:off x="7932104" y="1752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0" name="Oval 399"/>
              <p:cNvSpPr/>
              <p:nvPr/>
            </p:nvSpPr>
            <p:spPr>
              <a:xfrm rot="10800000">
                <a:off x="8419741" y="1555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1" name="Oval 400"/>
              <p:cNvSpPr/>
              <p:nvPr/>
            </p:nvSpPr>
            <p:spPr>
              <a:xfrm rot="10800000">
                <a:off x="8136060" y="1555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2" name="Oval 401"/>
              <p:cNvSpPr/>
              <p:nvPr/>
            </p:nvSpPr>
            <p:spPr>
              <a:xfrm rot="10800000">
                <a:off x="8609642" y="1752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3" name="Oval 402"/>
              <p:cNvSpPr/>
              <p:nvPr/>
            </p:nvSpPr>
            <p:spPr>
              <a:xfrm rot="10800000">
                <a:off x="7930912" y="2042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4" name="Oval 403"/>
              <p:cNvSpPr/>
              <p:nvPr/>
            </p:nvSpPr>
            <p:spPr>
              <a:xfrm rot="10800000">
                <a:off x="8432603" y="2239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5" name="Oval 404"/>
              <p:cNvSpPr/>
              <p:nvPr/>
            </p:nvSpPr>
            <p:spPr>
              <a:xfrm rot="10800000">
                <a:off x="8127597" y="2239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6" name="Oval 405"/>
              <p:cNvSpPr/>
              <p:nvPr/>
            </p:nvSpPr>
            <p:spPr>
              <a:xfrm rot="10800000">
                <a:off x="8629285" y="2042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50085"/>
              </p:ext>
            </p:extLst>
          </p:nvPr>
        </p:nvGraphicFramePr>
        <p:xfrm>
          <a:off x="1049222" y="3130262"/>
          <a:ext cx="7874770" cy="359854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87477"/>
                <a:gridCol w="787477"/>
                <a:gridCol w="787477"/>
                <a:gridCol w="787477"/>
                <a:gridCol w="787477"/>
                <a:gridCol w="787477"/>
                <a:gridCol w="787477"/>
                <a:gridCol w="787477"/>
                <a:gridCol w="787477"/>
                <a:gridCol w="787477"/>
              </a:tblGrid>
              <a:tr h="30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7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7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7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</a:tr>
              <a:tr h="2629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b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Y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Z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W</a:t>
                      </a:r>
                      <a:r>
                        <a:rPr lang="en-US" sz="1200" baseline="-25000" dirty="0" smtClean="0"/>
                        <a:t>13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X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Y</a:t>
                      </a:r>
                      <a:r>
                        <a:rPr lang="en-US" sz="1200" baseline="-25000" dirty="0" smtClean="0"/>
                        <a:t>32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X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Y</a:t>
                      </a:r>
                      <a:r>
                        <a:rPr lang="en-US" sz="1200" baseline="-25000" dirty="0" smtClean="0"/>
                        <a:t>21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X</a:t>
                      </a:r>
                      <a:r>
                        <a:rPr lang="en-US" sz="1200" baseline="-25000" dirty="0" smtClean="0"/>
                        <a:t>34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Y</a:t>
                      </a:r>
                      <a:r>
                        <a:rPr lang="en-US" sz="1200" baseline="-25000" dirty="0" smtClean="0"/>
                        <a:t>34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X</a:t>
                      </a:r>
                      <a:r>
                        <a:rPr lang="en-US" sz="1200" baseline="-25000" dirty="0" smtClean="0"/>
                        <a:t>41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Y</a:t>
                      </a:r>
                      <a:r>
                        <a:rPr lang="en-US" sz="1200" baseline="-25000" dirty="0" smtClean="0"/>
                        <a:t>41</a:t>
                      </a:r>
                      <a:endParaRPr lang="en-US" sz="12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11" name="Group 210"/>
          <p:cNvGrpSpPr/>
          <p:nvPr/>
        </p:nvGrpSpPr>
        <p:grpSpPr>
          <a:xfrm>
            <a:off x="7228762" y="532260"/>
            <a:ext cx="1860059" cy="1851395"/>
            <a:chOff x="746076" y="1231846"/>
            <a:chExt cx="2816316" cy="2803200"/>
          </a:xfrm>
        </p:grpSpPr>
        <p:grpSp>
          <p:nvGrpSpPr>
            <p:cNvPr id="407" name="Group 406"/>
            <p:cNvGrpSpPr/>
            <p:nvPr/>
          </p:nvGrpSpPr>
          <p:grpSpPr>
            <a:xfrm>
              <a:off x="746076" y="1231846"/>
              <a:ext cx="2788693" cy="2803200"/>
              <a:chOff x="609600" y="1306565"/>
              <a:chExt cx="1277589" cy="1284235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>
                <a:off x="614122" y="2109911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609600" y="1817581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>
                <a:off x="1599848" y="1817582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>
                <a:off x="1602322" y="2105449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5400000">
                <a:off x="961879" y="1447151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5400000">
                <a:off x="957356" y="2450215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>
                <a:off x="1262567" y="2450215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" name="Octagon 442"/>
              <p:cNvSpPr/>
              <p:nvPr/>
            </p:nvSpPr>
            <p:spPr>
              <a:xfrm>
                <a:off x="902089" y="1615897"/>
                <a:ext cx="695010" cy="685995"/>
              </a:xfrm>
              <a:prstGeom prst="octagon">
                <a:avLst/>
              </a:prstGeom>
              <a:noFill/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4" name="Straight Connector 443"/>
              <p:cNvCxnSpPr/>
              <p:nvPr/>
            </p:nvCxnSpPr>
            <p:spPr>
              <a:xfrm rot="5400000">
                <a:off x="1252971" y="1447151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Rectangle 444"/>
              <p:cNvSpPr/>
              <p:nvPr/>
            </p:nvSpPr>
            <p:spPr>
              <a:xfrm>
                <a:off x="710424" y="1400424"/>
                <a:ext cx="1088276" cy="108827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46" name="Straight Connector 445"/>
              <p:cNvCxnSpPr>
                <a:stCxn id="455" idx="2"/>
                <a:endCxn id="454" idx="6"/>
              </p:cNvCxnSpPr>
              <p:nvPr/>
            </p:nvCxnSpPr>
            <p:spPr>
              <a:xfrm>
                <a:off x="1159544" y="2298282"/>
                <a:ext cx="1864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>
                <a:off x="1160869" y="1617843"/>
                <a:ext cx="1864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rot="5400000">
                <a:off x="1506287" y="1963116"/>
                <a:ext cx="1864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" name="Oval 448"/>
              <p:cNvSpPr/>
              <p:nvPr/>
            </p:nvSpPr>
            <p:spPr>
              <a:xfrm rot="10800000">
                <a:off x="845504" y="1752975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0" name="Oval 449"/>
              <p:cNvSpPr/>
              <p:nvPr/>
            </p:nvSpPr>
            <p:spPr>
              <a:xfrm rot="10800000">
                <a:off x="1333141" y="1555278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1" name="Oval 450"/>
              <p:cNvSpPr/>
              <p:nvPr/>
            </p:nvSpPr>
            <p:spPr>
              <a:xfrm rot="10800000">
                <a:off x="1049460" y="1555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2" name="Oval 451"/>
              <p:cNvSpPr/>
              <p:nvPr/>
            </p:nvSpPr>
            <p:spPr>
              <a:xfrm rot="10800000">
                <a:off x="1523042" y="1752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3" name="Oval 452"/>
              <p:cNvSpPr/>
              <p:nvPr/>
            </p:nvSpPr>
            <p:spPr>
              <a:xfrm rot="10800000">
                <a:off x="844312" y="2042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4" name="Oval 453"/>
              <p:cNvSpPr/>
              <p:nvPr/>
            </p:nvSpPr>
            <p:spPr>
              <a:xfrm rot="10800000">
                <a:off x="1346003" y="2239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5" name="Oval 454"/>
              <p:cNvSpPr/>
              <p:nvPr/>
            </p:nvSpPr>
            <p:spPr>
              <a:xfrm rot="10800000">
                <a:off x="1040997" y="2239777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" name="Oval 455"/>
              <p:cNvSpPr/>
              <p:nvPr/>
            </p:nvSpPr>
            <p:spPr>
              <a:xfrm rot="10800000">
                <a:off x="1542685" y="2042081"/>
                <a:ext cx="118547" cy="11701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8" name="TextBox 407"/>
            <p:cNvSpPr txBox="1"/>
            <p:nvPr/>
          </p:nvSpPr>
          <p:spPr>
            <a:xfrm>
              <a:off x="1927653" y="2424754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/>
                <a:t>1</a:t>
              </a: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906441" y="3376590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/>
                <a:t>3</a:t>
              </a:r>
            </a:p>
          </p:txBody>
        </p:sp>
        <p:sp>
          <p:nvSpPr>
            <p:cNvPr id="410" name="TextBox 409"/>
            <p:cNvSpPr txBox="1"/>
            <p:nvPr/>
          </p:nvSpPr>
          <p:spPr>
            <a:xfrm>
              <a:off x="906441" y="2406510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 smtClean="0"/>
                <a:t>2</a:t>
              </a:r>
              <a:endParaRPr lang="en-US" sz="1900" dirty="0"/>
            </a:p>
          </p:txBody>
        </p:sp>
        <p:sp>
          <p:nvSpPr>
            <p:cNvPr id="411" name="TextBox 410"/>
            <p:cNvSpPr txBox="1"/>
            <p:nvPr/>
          </p:nvSpPr>
          <p:spPr>
            <a:xfrm>
              <a:off x="2987580" y="2406510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 smtClean="0"/>
                <a:t>2</a:t>
              </a:r>
              <a:endParaRPr lang="en-US" sz="1900" dirty="0"/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1927653" y="1375014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 smtClean="0"/>
                <a:t>4</a:t>
              </a:r>
              <a:endParaRPr lang="en-US" sz="1900" dirty="0"/>
            </a:p>
          </p:txBody>
        </p:sp>
        <p:sp>
          <p:nvSpPr>
            <p:cNvPr id="413" name="TextBox 412"/>
            <p:cNvSpPr txBox="1"/>
            <p:nvPr/>
          </p:nvSpPr>
          <p:spPr>
            <a:xfrm>
              <a:off x="1927653" y="3376590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 smtClean="0"/>
                <a:t>4</a:t>
              </a:r>
              <a:endParaRPr lang="en-US" sz="1900" dirty="0"/>
            </a:p>
          </p:txBody>
        </p:sp>
        <p:sp>
          <p:nvSpPr>
            <p:cNvPr id="414" name="TextBox 413"/>
            <p:cNvSpPr txBox="1"/>
            <p:nvPr/>
          </p:nvSpPr>
          <p:spPr>
            <a:xfrm>
              <a:off x="2987580" y="3376590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/>
                <a:t>3</a:t>
              </a: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906441" y="1375014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/>
                <a:t>3</a:t>
              </a:r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2987580" y="1375014"/>
              <a:ext cx="428986" cy="5142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00" dirty="0"/>
                <a:t>3</a:t>
              </a:r>
            </a:p>
          </p:txBody>
        </p:sp>
        <p:grpSp>
          <p:nvGrpSpPr>
            <p:cNvPr id="418" name="Group 417"/>
            <p:cNvGrpSpPr/>
            <p:nvPr/>
          </p:nvGrpSpPr>
          <p:grpSpPr>
            <a:xfrm>
              <a:off x="1279957" y="1400034"/>
              <a:ext cx="2282435" cy="2028868"/>
              <a:chOff x="1279957" y="1400034"/>
              <a:chExt cx="2282435" cy="2028868"/>
            </a:xfrm>
          </p:grpSpPr>
          <p:sp>
            <p:nvSpPr>
              <p:cNvPr id="419" name="TextBox 418"/>
              <p:cNvSpPr txBox="1"/>
              <p:nvPr/>
            </p:nvSpPr>
            <p:spPr>
              <a:xfrm>
                <a:off x="1504000" y="2032378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>
                <a:off x="2241877" y="2032378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2195255" y="2832956"/>
                <a:ext cx="604835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1447041" y="2832954"/>
                <a:ext cx="687356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13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1279957" y="1400034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34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2381866" y="1400034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34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" name="TextBox 429"/>
              <p:cNvSpPr txBox="1"/>
              <p:nvPr/>
            </p:nvSpPr>
            <p:spPr>
              <a:xfrm>
                <a:off x="1862779" y="1831306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41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1844908" y="2986197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41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1308661" y="2441767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2377937" y="2441766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21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2901287" y="1933713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32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2930858" y="2942703"/>
                <a:ext cx="631534" cy="44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300" baseline="-25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32</a:t>
                </a:r>
                <a:endParaRPr lang="en-US" sz="1300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57" name="Rectangle 98"/>
          <p:cNvSpPr txBox="1">
            <a:spLocks noChangeArrowheads="1"/>
          </p:cNvSpPr>
          <p:nvPr/>
        </p:nvSpPr>
        <p:spPr>
          <a:xfrm>
            <a:off x="459472" y="540136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Let us compute the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perfect matching matrix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for an explicit example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8" name="Rectangle 98"/>
          <p:cNvSpPr txBox="1">
            <a:spLocks noChangeArrowheads="1"/>
          </p:cNvSpPr>
          <p:nvPr/>
        </p:nvSpPr>
        <p:spPr>
          <a:xfrm>
            <a:off x="296316" y="4718628"/>
            <a:ext cx="88938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P = </a:t>
            </a:r>
            <a:endParaRPr kumimoji="0" lang="en-US" sz="2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Rounded Rectangle 415"/>
          <p:cNvSpPr/>
          <p:nvPr/>
        </p:nvSpPr>
        <p:spPr>
          <a:xfrm>
            <a:off x="3354803" y="1187292"/>
            <a:ext cx="2423697" cy="80842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60" name="Group 459"/>
          <p:cNvGrpSpPr/>
          <p:nvPr/>
        </p:nvGrpSpPr>
        <p:grpSpPr>
          <a:xfrm>
            <a:off x="2965245" y="1174922"/>
            <a:ext cx="2954126" cy="858386"/>
            <a:chOff x="4407936" y="2852147"/>
            <a:chExt cx="2954126" cy="858386"/>
          </a:xfrm>
        </p:grpSpPr>
        <p:sp>
          <p:nvSpPr>
            <p:cNvPr id="463" name="Rectangle 98"/>
            <p:cNvSpPr txBox="1">
              <a:spLocks noChangeArrowheads="1"/>
            </p:cNvSpPr>
            <p:nvPr/>
          </p:nvSpPr>
          <p:spPr>
            <a:xfrm>
              <a:off x="4407936" y="3053286"/>
              <a:ext cx="167570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b="0" dirty="0" err="1" smtClean="0">
                  <a:latin typeface="Times New Roman"/>
                  <a:cs typeface="Times New Roman"/>
                </a:rPr>
                <a:t>P</a:t>
              </a:r>
              <a:r>
                <a:rPr lang="en-US" b="0" baseline="-25000" dirty="0" err="1" smtClean="0">
                  <a:latin typeface="Times New Roman"/>
                  <a:cs typeface="Times New Roman"/>
                </a:rPr>
                <a:t>i</a:t>
              </a:r>
              <a:r>
                <a:rPr lang="en-US" b="0" baseline="-25000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b="0" dirty="0" smtClean="0">
                  <a:latin typeface="Times New Roman"/>
                  <a:cs typeface="Times New Roman"/>
                </a:rPr>
                <a:t> =</a:t>
              </a: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464" name="Rectangle 98"/>
            <p:cNvSpPr txBox="1">
              <a:spLocks noChangeArrowheads="1"/>
            </p:cNvSpPr>
            <p:nvPr/>
          </p:nvSpPr>
          <p:spPr>
            <a:xfrm>
              <a:off x="5686358" y="2852147"/>
              <a:ext cx="167570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/>
                  <a:cs typeface="Times New Roman"/>
                </a:rPr>
                <a:t>1 if X</a:t>
              </a:r>
              <a:r>
                <a:rPr lang="en-US" b="0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b="0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∈ p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m</a:t>
              </a:r>
            </a:p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465" name="Rectangle 98"/>
            <p:cNvSpPr txBox="1">
              <a:spLocks noChangeArrowheads="1"/>
            </p:cNvSpPr>
            <p:nvPr/>
          </p:nvSpPr>
          <p:spPr>
            <a:xfrm>
              <a:off x="5686358" y="3253333"/>
              <a:ext cx="167570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>
                  <a:latin typeface="Times New Roman"/>
                  <a:cs typeface="Times New Roman"/>
                </a:rPr>
                <a:t>0</a:t>
              </a:r>
              <a:r>
                <a:rPr lang="en-US" b="0" dirty="0" smtClean="0">
                  <a:latin typeface="Times New Roman"/>
                  <a:cs typeface="Times New Roman"/>
                </a:rPr>
                <a:t> if X</a:t>
              </a:r>
              <a:r>
                <a:rPr lang="en-US" b="0" baseline="-25000" dirty="0" smtClean="0">
                  <a:latin typeface="Times New Roman"/>
                  <a:cs typeface="Times New Roman"/>
                </a:rPr>
                <a:t>i </a:t>
              </a:r>
              <a:r>
                <a:rPr lang="en-US" dirty="0">
                  <a:latin typeface="Times New Roman"/>
                  <a:cs typeface="Times New Roman"/>
                </a:rPr>
                <a:t>∈</a:t>
              </a:r>
              <a:r>
                <a:rPr lang="en-US" b="0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p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m</a:t>
              </a:r>
              <a:endParaRPr lang="en-US" baseline="-25000" dirty="0">
                <a:latin typeface="Symbol" charset="2"/>
                <a:cs typeface="Symbol" charset="2"/>
              </a:endParaRPr>
            </a:p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  <p:cxnSp>
          <p:nvCxnSpPr>
            <p:cNvPr id="466" name="Straight Connector 465"/>
            <p:cNvCxnSpPr/>
            <p:nvPr/>
          </p:nvCxnSpPr>
          <p:spPr bwMode="auto">
            <a:xfrm flipH="1">
              <a:off x="6441895" y="3378257"/>
              <a:ext cx="157119" cy="1440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7" name="Left Brace 466"/>
            <p:cNvSpPr/>
            <p:nvPr/>
          </p:nvSpPr>
          <p:spPr bwMode="auto">
            <a:xfrm>
              <a:off x="5603944" y="2933060"/>
              <a:ext cx="144026" cy="667796"/>
            </a:xfrm>
            <a:prstGeom prst="leftBrac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8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457" grpId="0"/>
      <p:bldP spid="458" grpId="0"/>
      <p:bldP spid="4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Efficient Determination of Perfect Matchings</a:t>
            </a:r>
          </a:p>
        </p:txBody>
      </p:sp>
      <p:sp>
        <p:nvSpPr>
          <p:cNvPr id="417" name="Rectangle 98"/>
          <p:cNvSpPr txBox="1">
            <a:spLocks noChangeArrowheads="1"/>
          </p:cNvSpPr>
          <p:nvPr/>
        </p:nvSpPr>
        <p:spPr>
          <a:xfrm>
            <a:off x="3352800" y="1228718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Vegh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Wecht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18" name="Rectangle 98"/>
          <p:cNvSpPr txBox="1">
            <a:spLocks noChangeArrowheads="1"/>
          </p:cNvSpPr>
          <p:nvPr/>
        </p:nvSpPr>
        <p:spPr>
          <a:xfrm>
            <a:off x="3352800" y="1457525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Vegh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19" name="Rectangle 98"/>
          <p:cNvSpPr txBox="1">
            <a:spLocks noChangeArrowheads="1"/>
          </p:cNvSpPr>
          <p:nvPr/>
        </p:nvSpPr>
        <p:spPr>
          <a:xfrm>
            <a:off x="457199" y="1790842"/>
            <a:ext cx="8420603" cy="6386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Finding the perfect matchings of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tiling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reduces to calculating the determinant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Kasteley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matrix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" name="Rectangle 98"/>
          <p:cNvSpPr txBox="1">
            <a:spLocks noChangeArrowheads="1"/>
          </p:cNvSpPr>
          <p:nvPr/>
        </p:nvSpPr>
        <p:spPr>
          <a:xfrm>
            <a:off x="457200" y="620331"/>
            <a:ext cx="8577618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The determination of the moduli space of a quiver theory, i.e. </a:t>
            </a:r>
            <a:r>
              <a:rPr lang="en-US" b="0" noProof="0" smtClean="0">
                <a:latin typeface="Times New Roman" pitchFamily="18" charset="0"/>
                <a:cs typeface="Times New Roman" pitchFamily="18" charset="0"/>
              </a:rPr>
              <a:t>its associated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Calabi-Yau geometry)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becomes a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combinatorial problem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bipartite graphs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" name="Table 4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734524"/>
              </p:ext>
            </p:extLst>
          </p:nvPr>
        </p:nvGraphicFramePr>
        <p:xfrm>
          <a:off x="3754480" y="4220108"/>
          <a:ext cx="1572687" cy="131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79"/>
                <a:gridCol w="437882"/>
                <a:gridCol w="412124"/>
                <a:gridCol w="368502"/>
              </a:tblGrid>
              <a:tr h="329919">
                <a:tc>
                  <a:txBody>
                    <a:bodyPr/>
                    <a:lstStyle/>
                    <a:p>
                      <a:pPr algn="ctr"/>
                      <a:endParaRPr lang="en-US" sz="16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737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41" name="Group 440"/>
          <p:cNvGrpSpPr/>
          <p:nvPr/>
        </p:nvGrpSpPr>
        <p:grpSpPr>
          <a:xfrm>
            <a:off x="3636416" y="4221859"/>
            <a:ext cx="137377" cy="1337259"/>
            <a:chOff x="2522105" y="4492578"/>
            <a:chExt cx="137377" cy="2143792"/>
          </a:xfrm>
        </p:grpSpPr>
        <p:sp>
          <p:nvSpPr>
            <p:cNvPr id="442" name="Arc 441"/>
            <p:cNvSpPr/>
            <p:nvPr/>
          </p:nvSpPr>
          <p:spPr>
            <a:xfrm flipH="1">
              <a:off x="2524253" y="4494726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3" name="Arc 442"/>
            <p:cNvSpPr/>
            <p:nvPr/>
          </p:nvSpPr>
          <p:spPr>
            <a:xfrm flipH="1" flipV="1">
              <a:off x="2522105" y="4492578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4" name="Rectangle 98"/>
          <p:cNvSpPr txBox="1">
            <a:spLocks noChangeArrowheads="1"/>
          </p:cNvSpPr>
          <p:nvPr/>
        </p:nvSpPr>
        <p:spPr>
          <a:xfrm>
            <a:off x="2933453" y="4715548"/>
            <a:ext cx="108504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K  = </a:t>
            </a:r>
          </a:p>
        </p:txBody>
      </p:sp>
      <p:grpSp>
        <p:nvGrpSpPr>
          <p:cNvPr id="445" name="Group 444"/>
          <p:cNvGrpSpPr/>
          <p:nvPr/>
        </p:nvGrpSpPr>
        <p:grpSpPr>
          <a:xfrm flipH="1">
            <a:off x="5295659" y="4219711"/>
            <a:ext cx="137377" cy="1337259"/>
            <a:chOff x="2522105" y="4492578"/>
            <a:chExt cx="137377" cy="2143792"/>
          </a:xfrm>
        </p:grpSpPr>
        <p:sp>
          <p:nvSpPr>
            <p:cNvPr id="446" name="Arc 445"/>
            <p:cNvSpPr/>
            <p:nvPr/>
          </p:nvSpPr>
          <p:spPr>
            <a:xfrm flipH="1">
              <a:off x="2524253" y="4494726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7" name="Arc 446"/>
            <p:cNvSpPr/>
            <p:nvPr/>
          </p:nvSpPr>
          <p:spPr>
            <a:xfrm flipH="1" flipV="1">
              <a:off x="2522105" y="4492578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48" name="Straight Arrow Connector 447"/>
          <p:cNvCxnSpPr/>
          <p:nvPr/>
        </p:nvCxnSpPr>
        <p:spPr>
          <a:xfrm>
            <a:off x="3704030" y="4062478"/>
            <a:ext cx="1726858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/>
          <p:cNvCxnSpPr/>
          <p:nvPr/>
        </p:nvCxnSpPr>
        <p:spPr>
          <a:xfrm>
            <a:off x="5609046" y="4227757"/>
            <a:ext cx="0" cy="1331361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Rectangle 23"/>
          <p:cNvSpPr>
            <a:spLocks noChangeArrowheads="1"/>
          </p:cNvSpPr>
          <p:nvPr/>
        </p:nvSpPr>
        <p:spPr bwMode="auto">
          <a:xfrm>
            <a:off x="3757705" y="3757678"/>
            <a:ext cx="158195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 algn="ctr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1500" b="0" dirty="0" smtClean="0">
                <a:latin typeface="Times New Roman" pitchFamily="18" charset="0"/>
                <a:cs typeface="Times New Roman" pitchFamily="18" charset="0"/>
              </a:rPr>
              <a:t>black nodes</a:t>
            </a:r>
            <a:endParaRPr lang="en-US" sz="1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" name="Rectangle 23"/>
          <p:cNvSpPr>
            <a:spLocks noChangeArrowheads="1"/>
          </p:cNvSpPr>
          <p:nvPr/>
        </p:nvSpPr>
        <p:spPr bwMode="auto">
          <a:xfrm rot="5400000">
            <a:off x="4981196" y="4713936"/>
            <a:ext cx="158195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 algn="ctr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sz="1500" b="0" dirty="0" smtClean="0">
                <a:latin typeface="Times New Roman" pitchFamily="18" charset="0"/>
                <a:cs typeface="Times New Roman" pitchFamily="18" charset="0"/>
              </a:rPr>
              <a:t> nodes</a:t>
            </a:r>
            <a:endParaRPr lang="en-US" sz="1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5" name="Rectangle 98"/>
          <p:cNvSpPr txBox="1">
            <a:spLocks noChangeArrowheads="1"/>
          </p:cNvSpPr>
          <p:nvPr/>
        </p:nvSpPr>
        <p:spPr>
          <a:xfrm>
            <a:off x="2744033" y="6137566"/>
            <a:ext cx="3612107" cy="50757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K  = P(z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mn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) 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b="0" baseline="3000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 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b="0" baseline="30000" noProof="0" dirty="0" smtClean="0">
                <a:latin typeface="Times New Roman" pitchFamily="18" charset="0"/>
                <a:cs typeface="Times New Roman" pitchFamily="18" charset="0"/>
                <a:sym typeface="Symbol"/>
              </a:rPr>
              <a:t>n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261323" y="2857587"/>
            <a:ext cx="2383613" cy="52706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4" name="Rectangle 98"/>
          <p:cNvSpPr txBox="1">
            <a:spLocks noChangeArrowheads="1"/>
          </p:cNvSpPr>
          <p:nvPr/>
        </p:nvSpPr>
        <p:spPr>
          <a:xfrm>
            <a:off x="4282902" y="2943408"/>
            <a:ext cx="4653273" cy="413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Weighted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adjacency matrix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tiling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98"/>
          <p:cNvSpPr txBox="1">
            <a:spLocks noChangeArrowheads="1"/>
          </p:cNvSpPr>
          <p:nvPr/>
        </p:nvSpPr>
        <p:spPr>
          <a:xfrm>
            <a:off x="1337414" y="2932032"/>
            <a:ext cx="2241210" cy="35708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Calibri" pitchFamily="34" charset="0"/>
              </a:rPr>
              <a:t>Kasteleyn Matrix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3923482" y="2979707"/>
            <a:ext cx="217336" cy="31469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0660" y="6167440"/>
            <a:ext cx="2613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P(z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): characteristic polynomial </a:t>
            </a:r>
            <a:endParaRPr lang="en-US" dirty="0"/>
          </a:p>
        </p:txBody>
      </p:sp>
      <p:sp>
        <p:nvSpPr>
          <p:cNvPr id="2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15494" y="6101790"/>
            <a:ext cx="3602181" cy="49297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417" grpId="0"/>
      <p:bldP spid="418" grpId="0"/>
      <p:bldP spid="419" grpId="0"/>
      <p:bldP spid="420" grpId="0"/>
      <p:bldP spid="444" grpId="0"/>
      <p:bldP spid="450" grpId="0"/>
      <p:bldP spid="451" grpId="0"/>
      <p:bldP spid="455" grpId="0"/>
      <p:bldP spid="53" grpId="0" animBg="1"/>
      <p:bldP spid="54" grpId="0"/>
      <p:bldP spid="55" grpId="0"/>
      <p:bldP spid="56" grpId="0" animBg="1"/>
      <p:bldP spid="2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Kasteleyn Matrix in an Explicit Example: F</a:t>
            </a:r>
            <a:r>
              <a:rPr lang="en-US" sz="24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41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423" name="Group 422"/>
          <p:cNvGrpSpPr/>
          <p:nvPr/>
        </p:nvGrpSpPr>
        <p:grpSpPr>
          <a:xfrm>
            <a:off x="6824706" y="4775094"/>
            <a:ext cx="2578680" cy="2015711"/>
            <a:chOff x="4070435" y="3795718"/>
            <a:chExt cx="3531598" cy="2760587"/>
          </a:xfrm>
        </p:grpSpPr>
        <p:grpSp>
          <p:nvGrpSpPr>
            <p:cNvPr id="424" name="Group 423"/>
            <p:cNvGrpSpPr/>
            <p:nvPr/>
          </p:nvGrpSpPr>
          <p:grpSpPr>
            <a:xfrm>
              <a:off x="4724400" y="4349916"/>
              <a:ext cx="1905000" cy="1842971"/>
              <a:chOff x="4800600" y="1098699"/>
              <a:chExt cx="1905000" cy="1842971"/>
            </a:xfrm>
          </p:grpSpPr>
          <p:cxnSp>
            <p:nvCxnSpPr>
              <p:cNvPr id="431" name="Straight Connector 430"/>
              <p:cNvCxnSpPr/>
              <p:nvPr/>
            </p:nvCxnSpPr>
            <p:spPr>
              <a:xfrm rot="16200000" flipH="1">
                <a:off x="5852322" y="1265983"/>
                <a:ext cx="639757" cy="664728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rot="16200000" flipH="1">
                <a:off x="4992066" y="2103394"/>
                <a:ext cx="671656" cy="664728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rot="5400000">
                <a:off x="5835583" y="2117572"/>
                <a:ext cx="671656" cy="664728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 rot="5400000">
                <a:off x="4999155" y="1259878"/>
                <a:ext cx="671656" cy="664728"/>
              </a:xfrm>
              <a:prstGeom prst="line">
                <a:avLst/>
              </a:prstGeom>
              <a:ln w="1905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5" name="Oval 434"/>
              <p:cNvSpPr/>
              <p:nvPr/>
            </p:nvSpPr>
            <p:spPr>
              <a:xfrm>
                <a:off x="5635336" y="1911927"/>
                <a:ext cx="235528" cy="2355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5635336" y="2706142"/>
                <a:ext cx="235528" cy="2355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5635336" y="1098699"/>
                <a:ext cx="235528" cy="2355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8" name="Oval 437"/>
              <p:cNvSpPr/>
              <p:nvPr/>
            </p:nvSpPr>
            <p:spPr>
              <a:xfrm>
                <a:off x="6470072" y="1905000"/>
                <a:ext cx="235528" cy="2355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>
              <a:xfrm>
                <a:off x="4800600" y="1905000"/>
                <a:ext cx="235528" cy="2355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5" name="Rectangle 98"/>
            <p:cNvSpPr txBox="1">
              <a:spLocks noChangeArrowheads="1"/>
            </p:cNvSpPr>
            <p:nvPr/>
          </p:nvSpPr>
          <p:spPr>
            <a:xfrm>
              <a:off x="5731015" y="4023787"/>
              <a:ext cx="1572141" cy="485832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, 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, 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 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, 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0" u="none" strike="noStrike" kern="1200" cap="none" spc="0" normalizeH="0" baseline="-2500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6" name="Rectangle 98"/>
            <p:cNvSpPr txBox="1">
              <a:spLocks noChangeArrowheads="1"/>
            </p:cNvSpPr>
            <p:nvPr/>
          </p:nvSpPr>
          <p:spPr>
            <a:xfrm>
              <a:off x="5389418" y="3795718"/>
              <a:ext cx="57496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0" baseline="-25000" noProof="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Rectangle 98"/>
            <p:cNvSpPr txBox="1">
              <a:spLocks noChangeArrowheads="1"/>
            </p:cNvSpPr>
            <p:nvPr/>
          </p:nvSpPr>
          <p:spPr>
            <a:xfrm>
              <a:off x="4070435" y="4970609"/>
              <a:ext cx="658091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8" name="Rectangle 98"/>
            <p:cNvSpPr txBox="1">
              <a:spLocks noChangeArrowheads="1"/>
            </p:cNvSpPr>
            <p:nvPr/>
          </p:nvSpPr>
          <p:spPr>
            <a:xfrm>
              <a:off x="4807522" y="6099106"/>
              <a:ext cx="1780312" cy="45719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9" name="Rectangle 98"/>
            <p:cNvSpPr txBox="1">
              <a:spLocks noChangeArrowheads="1"/>
            </p:cNvSpPr>
            <p:nvPr/>
          </p:nvSpPr>
          <p:spPr>
            <a:xfrm>
              <a:off x="6320487" y="4970609"/>
              <a:ext cx="1281546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" name="Straight Arrow Connector 429"/>
            <p:cNvCxnSpPr/>
            <p:nvPr/>
          </p:nvCxnSpPr>
          <p:spPr>
            <a:xfrm flipH="1">
              <a:off x="5825843" y="4565694"/>
              <a:ext cx="467986" cy="586353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06281" y="703369"/>
            <a:ext cx="3547444" cy="3359399"/>
            <a:chOff x="706281" y="744934"/>
            <a:chExt cx="3547444" cy="3359399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146421" y="1064519"/>
              <a:ext cx="0" cy="2715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1146421" y="3780427"/>
              <a:ext cx="27022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870287" y="370422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6281" y="744934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1052" y="794075"/>
            <a:ext cx="2788693" cy="2803200"/>
            <a:chOff x="1251052" y="863350"/>
            <a:chExt cx="2788693" cy="2803200"/>
          </a:xfrm>
        </p:grpSpPr>
        <p:grpSp>
          <p:nvGrpSpPr>
            <p:cNvPr id="53" name="Group 52"/>
            <p:cNvGrpSpPr/>
            <p:nvPr/>
          </p:nvGrpSpPr>
          <p:grpSpPr>
            <a:xfrm>
              <a:off x="1251052" y="863350"/>
              <a:ext cx="2788693" cy="2803200"/>
              <a:chOff x="609600" y="1306565"/>
              <a:chExt cx="1277589" cy="128423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14122" y="2109911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09600" y="1817581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599848" y="1817582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602322" y="2105449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961879" y="1447151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957356" y="2450215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1262567" y="2450215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Octagon 60"/>
              <p:cNvSpPr/>
              <p:nvPr/>
            </p:nvSpPr>
            <p:spPr>
              <a:xfrm>
                <a:off x="902089" y="1615897"/>
                <a:ext cx="695010" cy="685995"/>
              </a:xfrm>
              <a:prstGeom prst="octagon">
                <a:avLst/>
              </a:prstGeom>
              <a:noFill/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>
                <a:off x="1252971" y="1447151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/>
              <p:cNvSpPr/>
              <p:nvPr/>
            </p:nvSpPr>
            <p:spPr>
              <a:xfrm>
                <a:off x="710424" y="1400424"/>
                <a:ext cx="1088276" cy="108827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Straight Connector 63"/>
              <p:cNvCxnSpPr>
                <a:stCxn id="74" idx="2"/>
                <a:endCxn id="73" idx="6"/>
              </p:cNvCxnSpPr>
              <p:nvPr/>
            </p:nvCxnSpPr>
            <p:spPr>
              <a:xfrm>
                <a:off x="1159544" y="2298282"/>
                <a:ext cx="1864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160869" y="1617843"/>
                <a:ext cx="1864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1506287" y="1963116"/>
                <a:ext cx="18645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 rot="10800000">
                <a:off x="845504" y="1752975"/>
                <a:ext cx="118547" cy="11701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 rot="10800000">
                <a:off x="1333141" y="1555278"/>
                <a:ext cx="118547" cy="11701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 rot="10800000">
                <a:off x="1049460" y="1555278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 rot="10800000">
                <a:off x="1523042" y="1752975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 rot="10800000">
                <a:off x="844312" y="2042081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 rot="10800000">
                <a:off x="1346003" y="2239777"/>
                <a:ext cx="118547" cy="11701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 rot="10800000">
                <a:off x="1040997" y="2239777"/>
                <a:ext cx="118547" cy="11701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 rot="10800000">
                <a:off x="1542685" y="2042081"/>
                <a:ext cx="118547" cy="11701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2469116" y="205625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11417" y="304458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411417" y="205625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547287" y="205625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69116" y="10065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469116" y="304458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47287" y="304458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411417" y="10065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547287" y="10065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45870" y="962263"/>
            <a:ext cx="2075994" cy="1988264"/>
            <a:chOff x="1340894" y="1400034"/>
            <a:chExt cx="2075994" cy="1988264"/>
          </a:xfrm>
        </p:grpSpPr>
        <p:sp>
          <p:nvSpPr>
            <p:cNvPr id="86" name="TextBox 85"/>
            <p:cNvSpPr txBox="1"/>
            <p:nvPr/>
          </p:nvSpPr>
          <p:spPr>
            <a:xfrm>
              <a:off x="1516039" y="2032379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96236" y="2032379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298511" y="2869443"/>
              <a:ext cx="461986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495567" y="2869443"/>
              <a:ext cx="53412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13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340894" y="1400034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448635" y="1400034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917511" y="1885666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17511" y="3034355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356815" y="2460010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450912" y="2460010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01288" y="1969828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930858" y="2954741"/>
              <a:ext cx="48603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1700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  <a:endParaRPr lang="en-US" sz="1700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32140" y="1301181"/>
            <a:ext cx="1822217" cy="1854058"/>
            <a:chOff x="1732140" y="1370456"/>
            <a:chExt cx="1822217" cy="1854058"/>
          </a:xfrm>
        </p:grpSpPr>
        <p:sp>
          <p:nvSpPr>
            <p:cNvPr id="108" name="TextBox 107"/>
            <p:cNvSpPr txBox="1"/>
            <p:nvPr/>
          </p:nvSpPr>
          <p:spPr>
            <a:xfrm>
              <a:off x="1959602" y="1370456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7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58409" y="1517323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7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069618" y="2870571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17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732140" y="2671543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17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108287" y="1386378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9E35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700" baseline="-25000" dirty="0">
                <a:solidFill>
                  <a:srgbClr val="009E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3260687" y="2671542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9E35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700" baseline="-25000" dirty="0">
                <a:solidFill>
                  <a:srgbClr val="009E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952777" y="2870571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9E35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1700" baseline="-25000" dirty="0">
                <a:solidFill>
                  <a:srgbClr val="009E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750337" y="1524151"/>
              <a:ext cx="29367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>
                  <a:solidFill>
                    <a:srgbClr val="009E35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1700" baseline="-25000" dirty="0">
                <a:solidFill>
                  <a:srgbClr val="009E35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27923" y="393602"/>
            <a:ext cx="2454998" cy="2340366"/>
            <a:chOff x="2046035" y="831373"/>
            <a:chExt cx="2454998" cy="2340366"/>
          </a:xfrm>
        </p:grpSpPr>
        <p:sp>
          <p:nvSpPr>
            <p:cNvPr id="116" name="TextBox 115"/>
            <p:cNvSpPr txBox="1"/>
            <p:nvPr/>
          </p:nvSpPr>
          <p:spPr>
            <a:xfrm>
              <a:off x="2046035" y="831373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baseline="-25000" dirty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689763" y="831373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baseline="-25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baseline="30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000" baseline="3000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974927" y="2127912"/>
              <a:ext cx="383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baseline="-25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aseline="-2500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974927" y="2771629"/>
              <a:ext cx="5261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2000" baseline="-25000" dirty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aseline="30000" dirty="0" smtClean="0">
                  <a:solidFill>
                    <a:srgbClr val="B80000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US" sz="2000" baseline="30000" dirty="0">
                <a:solidFill>
                  <a:srgbClr val="B8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22" name="Table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597490"/>
              </p:ext>
            </p:extLst>
          </p:nvPr>
        </p:nvGraphicFramePr>
        <p:xfrm>
          <a:off x="5445971" y="1312112"/>
          <a:ext cx="3384129" cy="1743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9"/>
                <a:gridCol w="777923"/>
                <a:gridCol w="723331"/>
                <a:gridCol w="709683"/>
                <a:gridCol w="709683"/>
              </a:tblGrid>
              <a:tr h="329919"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 smtClean="0">
                          <a:solidFill>
                            <a:srgbClr val="009E3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700" b="1" baseline="0" dirty="0">
                        <a:solidFill>
                          <a:srgbClr val="009E3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 smtClean="0">
                          <a:solidFill>
                            <a:srgbClr val="009E3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700" b="1" baseline="0" dirty="0">
                        <a:solidFill>
                          <a:srgbClr val="009E3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smtClean="0">
                          <a:solidFill>
                            <a:srgbClr val="009E3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700" b="1" baseline="0" dirty="0" smtClean="0">
                        <a:solidFill>
                          <a:srgbClr val="009E35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 smtClean="0">
                          <a:solidFill>
                            <a:srgbClr val="009E3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6804"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7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3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3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en-US" sz="1600" b="0" baseline="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480" marR="82480" marT="41240" marB="412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en-US" sz="1600" b="0" baseline="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5737"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700" b="1" baseline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en-US" sz="1600" b="0" baseline="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baseline="3000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300" b="0" baseline="-25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2480" marR="82480" marT="41240" marB="4124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sz="1400" b="0" baseline="-25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</a:t>
                      </a:r>
                      <a:r>
                        <a:rPr lang="en-US" sz="1400" b="0" baseline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400" b="0" baseline="-25000" dirty="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b="0" baseline="30000" smtClean="0">
                          <a:solidFill>
                            <a:srgbClr val="D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400" b="0" baseline="30000" dirty="0" smtClean="0">
                        <a:solidFill>
                          <a:srgbClr val="D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4" name="Arc 123"/>
          <p:cNvSpPr/>
          <p:nvPr/>
        </p:nvSpPr>
        <p:spPr>
          <a:xfrm flipH="1">
            <a:off x="5271119" y="1342823"/>
            <a:ext cx="194167" cy="165865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Arc 124"/>
          <p:cNvSpPr/>
          <p:nvPr/>
        </p:nvSpPr>
        <p:spPr>
          <a:xfrm flipH="1" flipV="1">
            <a:off x="5268035" y="1354807"/>
            <a:ext cx="194167" cy="165865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98"/>
          <p:cNvSpPr txBox="1">
            <a:spLocks noChangeArrowheads="1"/>
          </p:cNvSpPr>
          <p:nvPr/>
        </p:nvSpPr>
        <p:spPr>
          <a:xfrm>
            <a:off x="4720482" y="1998624"/>
            <a:ext cx="108504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K = </a:t>
            </a:r>
          </a:p>
        </p:txBody>
      </p:sp>
      <p:sp>
        <p:nvSpPr>
          <p:cNvPr id="128" name="Arc 127"/>
          <p:cNvSpPr/>
          <p:nvPr/>
        </p:nvSpPr>
        <p:spPr>
          <a:xfrm>
            <a:off x="8797053" y="1340675"/>
            <a:ext cx="194167" cy="165865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Arc 128"/>
          <p:cNvSpPr/>
          <p:nvPr/>
        </p:nvSpPr>
        <p:spPr>
          <a:xfrm flipV="1">
            <a:off x="8800137" y="1352659"/>
            <a:ext cx="194167" cy="1658651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98"/>
          <p:cNvSpPr txBox="1">
            <a:spLocks noChangeArrowheads="1"/>
          </p:cNvSpPr>
          <p:nvPr/>
        </p:nvSpPr>
        <p:spPr>
          <a:xfrm>
            <a:off x="457198" y="5038859"/>
            <a:ext cx="6366683" cy="7477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Perfect matchings indeed correspond to the points in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toric diagram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Calabi-Yau 3-fold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98"/>
          <p:cNvSpPr txBox="1">
            <a:spLocks noChangeArrowheads="1"/>
          </p:cNvSpPr>
          <p:nvPr/>
        </p:nvSpPr>
        <p:spPr>
          <a:xfrm>
            <a:off x="457200" y="6011840"/>
            <a:ext cx="84206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The moduli space is given by the </a:t>
            </a:r>
            <a:r>
              <a:rPr lang="en-US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symplectic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quotient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200" b="0" noProof="0" dirty="0" err="1" smtClean="0">
                <a:latin typeface="Colonna MT"/>
                <a:cs typeface="Colonna MT"/>
              </a:rPr>
              <a:t>C</a:t>
            </a:r>
            <a:r>
              <a:rPr lang="en-US" sz="2000" b="0" baseline="30000" noProof="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0" baseline="300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//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98"/>
          <p:cNvSpPr txBox="1">
            <a:spLocks noChangeArrowheads="1"/>
          </p:cNvSpPr>
          <p:nvPr/>
        </p:nvSpPr>
        <p:spPr>
          <a:xfrm>
            <a:off x="457200" y="6392840"/>
            <a:ext cx="84206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Q: charge matrix encoding linear relations in the toric diagram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880101" y="6056763"/>
            <a:ext cx="1030406" cy="40148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3461" y="4096749"/>
            <a:ext cx="8340439" cy="752345"/>
            <a:chOff x="595751" y="4013619"/>
            <a:chExt cx="8340439" cy="752345"/>
          </a:xfrm>
        </p:grpSpPr>
        <p:sp>
          <p:nvSpPr>
            <p:cNvPr id="93" name="Rectangle 98"/>
            <p:cNvSpPr txBox="1">
              <a:spLocks noChangeArrowheads="1"/>
            </p:cNvSpPr>
            <p:nvPr/>
          </p:nvSpPr>
          <p:spPr>
            <a:xfrm>
              <a:off x="595751" y="4097564"/>
              <a:ext cx="8340439" cy="6684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500" b="0" noProof="0" dirty="0" smtClean="0">
                  <a:latin typeface="Times New Roman" pitchFamily="18" charset="0"/>
                  <a:cs typeface="Times New Roman" pitchFamily="18" charset="0"/>
                </a:rPr>
                <a:t>P(z</a:t>
              </a:r>
              <a:r>
                <a:rPr lang="en-US" sz="1500" b="0" baseline="-25000" noProof="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500" b="0" noProof="0" dirty="0" smtClean="0">
                  <a:latin typeface="Times New Roman" pitchFamily="18" charset="0"/>
                  <a:cs typeface="Times New Roman" pitchFamily="18" charset="0"/>
                </a:rPr>
                <a:t>,z</a:t>
              </a:r>
              <a:r>
                <a:rPr lang="en-US" sz="1500" b="0" baseline="-25000" noProof="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500" b="0" noProof="0" dirty="0" smtClean="0"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en-US" sz="1500" dirty="0" err="1">
                  <a:latin typeface="Times New Roman" pitchFamily="18" charset="0"/>
                  <a:cs typeface="Times New Roman" pitchFamily="18" charset="0"/>
                </a:rPr>
                <a:t>det</a:t>
              </a:r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 K 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1500" b="0" noProof="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(X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41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41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>
                  <a:latin typeface="Times New Roman" pitchFamily="18" charset="0"/>
                  <a:cs typeface="Times New Roman" pitchFamily="18" charset="0"/>
                  <a:sym typeface="Symbol"/>
                </a:rPr>
                <a:t>–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Z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W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– 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32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41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32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41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>
                  <a:latin typeface="Times New Roman" pitchFamily="18" charset="0"/>
                  <a:cs typeface="Times New Roman" pitchFamily="18" charset="0"/>
                  <a:sym typeface="Symbol"/>
                </a:rPr>
                <a:t>– 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34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34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+ 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32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34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32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34</a:t>
              </a:r>
              <a:r>
                <a:rPr lang="en-US" sz="1500" b="0" noProof="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 </a:t>
              </a:r>
            </a:p>
            <a:p>
              <a:pPr marL="0" lvl="1" algn="ctr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500" b="0" noProof="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+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32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41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W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Z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z</a:t>
              </a:r>
              <a:r>
                <a:rPr lang="en-US" sz="15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+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32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41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z</a:t>
              </a:r>
              <a:r>
                <a:rPr lang="en-US" sz="15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1</a:t>
              </a:r>
              <a:r>
                <a:rPr lang="en-US" sz="1500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-1</a:t>
              </a:r>
              <a:r>
                <a:rPr lang="en-US" sz="1500" baseline="30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+</a:t>
              </a:r>
              <a:r>
                <a:rPr lang="en-US" sz="1500" baseline="30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34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W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z</a:t>
              </a:r>
              <a:r>
                <a:rPr lang="en-US" sz="15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1500" baseline="30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-1</a:t>
              </a:r>
              <a:r>
                <a:rPr lang="en-US" sz="1500" baseline="30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+ 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21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X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34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Y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Z</a:t>
              </a:r>
              <a:r>
                <a:rPr lang="en-US" sz="1500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13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5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z</a:t>
              </a:r>
              <a:r>
                <a:rPr lang="en-US" sz="15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</a:t>
              </a:r>
              <a:r>
                <a:rPr lang="en-US" sz="1500" b="0" noProof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734291" y="4013619"/>
              <a:ext cx="8063346" cy="75234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7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24" grpId="0" animBg="1"/>
      <p:bldP spid="125" grpId="0" animBg="1"/>
      <p:bldP spid="126" grpId="0"/>
      <p:bldP spid="128" grpId="0" animBg="1"/>
      <p:bldP spid="129" grpId="0" animBg="1"/>
      <p:bldP spid="99" grpId="0"/>
      <p:bldP spid="101" grpId="0"/>
      <p:bldP spid="102" grpId="0"/>
      <p:bldP spid="1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936082" y="1412989"/>
            <a:ext cx="1097863" cy="1097863"/>
            <a:chOff x="6154450" y="2013501"/>
            <a:chExt cx="1097863" cy="1097863"/>
          </a:xfrm>
        </p:grpSpPr>
        <p:cxnSp>
          <p:nvCxnSpPr>
            <p:cNvPr id="5" name="Straight Connector 4"/>
            <p:cNvCxnSpPr>
              <a:stCxn id="370" idx="6"/>
              <a:endCxn id="371" idx="2"/>
            </p:cNvCxnSpPr>
            <p:nvPr/>
          </p:nvCxnSpPr>
          <p:spPr bwMode="auto">
            <a:xfrm>
              <a:off x="6154450" y="2573682"/>
              <a:ext cx="10753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373" idx="4"/>
              <a:endCxn id="372" idx="0"/>
            </p:cNvCxnSpPr>
            <p:nvPr/>
          </p:nvCxnSpPr>
          <p:spPr bwMode="auto">
            <a:xfrm>
              <a:off x="6692133" y="2035999"/>
              <a:ext cx="0" cy="107536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373" idx="5"/>
              <a:endCxn id="371" idx="1"/>
            </p:cNvCxnSpPr>
            <p:nvPr/>
          </p:nvCxnSpPr>
          <p:spPr bwMode="auto">
            <a:xfrm>
              <a:off x="6746447" y="2013501"/>
              <a:ext cx="505866" cy="5058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1: Cone over del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Pezzo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41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383" name="Group 15382"/>
          <p:cNvGrpSpPr/>
          <p:nvPr/>
        </p:nvGrpSpPr>
        <p:grpSpPr>
          <a:xfrm>
            <a:off x="1719254" y="910567"/>
            <a:ext cx="2357818" cy="2370617"/>
            <a:chOff x="5871156" y="1163934"/>
            <a:chExt cx="2357818" cy="2370617"/>
          </a:xfrm>
        </p:grpSpPr>
        <p:grpSp>
          <p:nvGrpSpPr>
            <p:cNvPr id="4" name="Group 3"/>
            <p:cNvGrpSpPr/>
            <p:nvPr/>
          </p:nvGrpSpPr>
          <p:grpSpPr>
            <a:xfrm>
              <a:off x="6673756" y="1213513"/>
              <a:ext cx="750626" cy="2250459"/>
              <a:chOff x="6673756" y="1213513"/>
              <a:chExt cx="750626" cy="2250459"/>
            </a:xfrm>
          </p:grpSpPr>
          <p:sp>
            <p:nvSpPr>
              <p:cNvPr id="3" name="Octagon 2"/>
              <p:cNvSpPr/>
              <p:nvPr/>
            </p:nvSpPr>
            <p:spPr bwMode="auto">
              <a:xfrm>
                <a:off x="6673756" y="2713346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Octagon 158"/>
              <p:cNvSpPr/>
              <p:nvPr/>
            </p:nvSpPr>
            <p:spPr bwMode="auto">
              <a:xfrm>
                <a:off x="6673756" y="1964914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Octagon 159"/>
              <p:cNvSpPr/>
              <p:nvPr/>
            </p:nvSpPr>
            <p:spPr bwMode="auto">
              <a:xfrm>
                <a:off x="6673756" y="1213513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5923130" y="1216933"/>
              <a:ext cx="750626" cy="2250459"/>
              <a:chOff x="6673756" y="1213513"/>
              <a:chExt cx="750626" cy="2250459"/>
            </a:xfrm>
          </p:grpSpPr>
          <p:sp>
            <p:nvSpPr>
              <p:cNvPr id="166" name="Octagon 165"/>
              <p:cNvSpPr/>
              <p:nvPr/>
            </p:nvSpPr>
            <p:spPr bwMode="auto">
              <a:xfrm>
                <a:off x="6673756" y="2713346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Octagon 166"/>
              <p:cNvSpPr/>
              <p:nvPr/>
            </p:nvSpPr>
            <p:spPr bwMode="auto">
              <a:xfrm>
                <a:off x="6673756" y="1964914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Octagon 167"/>
              <p:cNvSpPr/>
              <p:nvPr/>
            </p:nvSpPr>
            <p:spPr bwMode="auto">
              <a:xfrm>
                <a:off x="6673756" y="1213513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7424382" y="1217320"/>
              <a:ext cx="750626" cy="2250459"/>
              <a:chOff x="6673756" y="1213513"/>
              <a:chExt cx="750626" cy="2250459"/>
            </a:xfrm>
          </p:grpSpPr>
          <p:sp>
            <p:nvSpPr>
              <p:cNvPr id="171" name="Octagon 170"/>
              <p:cNvSpPr/>
              <p:nvPr/>
            </p:nvSpPr>
            <p:spPr bwMode="auto">
              <a:xfrm>
                <a:off x="6673756" y="2713346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Octagon 171"/>
              <p:cNvSpPr/>
              <p:nvPr/>
            </p:nvSpPr>
            <p:spPr bwMode="auto">
              <a:xfrm>
                <a:off x="6673756" y="1964914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Octagon 172"/>
              <p:cNvSpPr/>
              <p:nvPr/>
            </p:nvSpPr>
            <p:spPr bwMode="auto">
              <a:xfrm>
                <a:off x="6673756" y="1213513"/>
                <a:ext cx="750626" cy="750626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6" name="Straight Connector 5"/>
            <p:cNvCxnSpPr>
              <a:stCxn id="160" idx="6"/>
              <a:endCxn id="160" idx="3"/>
            </p:cNvCxnSpPr>
            <p:nvPr/>
          </p:nvCxnSpPr>
          <p:spPr bwMode="auto">
            <a:xfrm>
              <a:off x="6893607" y="1213513"/>
              <a:ext cx="0" cy="7506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1" name="Straight Connector 15360"/>
            <p:cNvCxnSpPr>
              <a:stCxn id="159" idx="3"/>
              <a:endCxn id="3" idx="3"/>
            </p:cNvCxnSpPr>
            <p:nvPr/>
          </p:nvCxnSpPr>
          <p:spPr bwMode="auto">
            <a:xfrm>
              <a:off x="6893607" y="2715540"/>
              <a:ext cx="0" cy="7484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66" name="Straight Connector 15365"/>
            <p:cNvCxnSpPr>
              <a:stCxn id="168" idx="3"/>
              <a:endCxn id="167" idx="3"/>
            </p:cNvCxnSpPr>
            <p:nvPr/>
          </p:nvCxnSpPr>
          <p:spPr bwMode="auto">
            <a:xfrm>
              <a:off x="6142981" y="1967559"/>
              <a:ext cx="0" cy="7514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70" name="Straight Connector 15369"/>
            <p:cNvCxnSpPr>
              <a:stCxn id="173" idx="3"/>
              <a:endCxn id="172" idx="3"/>
            </p:cNvCxnSpPr>
            <p:nvPr/>
          </p:nvCxnSpPr>
          <p:spPr bwMode="auto">
            <a:xfrm>
              <a:off x="7644233" y="1967946"/>
              <a:ext cx="0" cy="7514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5372" name="Group 15371"/>
            <p:cNvGrpSpPr/>
            <p:nvPr/>
          </p:nvGrpSpPr>
          <p:grpSpPr>
            <a:xfrm>
              <a:off x="6510868" y="1424350"/>
              <a:ext cx="1181133" cy="1835414"/>
              <a:chOff x="6510868" y="1424350"/>
              <a:chExt cx="1181133" cy="1835414"/>
            </a:xfrm>
          </p:grpSpPr>
          <p:sp>
            <p:nvSpPr>
              <p:cNvPr id="15371" name="TextBox 15370"/>
              <p:cNvSpPr txBox="1"/>
              <p:nvPr/>
            </p:nvSpPr>
            <p:spPr>
              <a:xfrm>
                <a:off x="6899829" y="217095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7275142" y="179406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6524516" y="254724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7393521" y="217095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6646460" y="142435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642796" y="292121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7264752" y="254787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6510868" y="178939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6978555" y="142435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6978555" y="292121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7649145" y="1421445"/>
              <a:ext cx="377206" cy="1088814"/>
              <a:chOff x="6899829" y="2170950"/>
              <a:chExt cx="377206" cy="1088814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6899829" y="217095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6978555" y="292121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895472" y="1415117"/>
              <a:ext cx="634239" cy="1088814"/>
              <a:chOff x="6642796" y="2170950"/>
              <a:chExt cx="634239" cy="1088814"/>
            </a:xfrm>
          </p:grpSpPr>
          <p:sp>
            <p:nvSpPr>
              <p:cNvPr id="210" name="TextBox 209"/>
              <p:cNvSpPr txBox="1"/>
              <p:nvPr/>
            </p:nvSpPr>
            <p:spPr>
              <a:xfrm>
                <a:off x="6899829" y="217095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6642796" y="292121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6978555" y="292121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</p:grpSp>
        <p:sp>
          <p:nvSpPr>
            <p:cNvPr id="222" name="TextBox 221"/>
            <p:cNvSpPr txBox="1"/>
            <p:nvPr/>
          </p:nvSpPr>
          <p:spPr>
            <a:xfrm>
              <a:off x="7649145" y="29196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6149203" y="291961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grpSp>
          <p:nvGrpSpPr>
            <p:cNvPr id="15373" name="Group 15372"/>
            <p:cNvGrpSpPr/>
            <p:nvPr/>
          </p:nvGrpSpPr>
          <p:grpSpPr>
            <a:xfrm>
              <a:off x="6621782" y="1906698"/>
              <a:ext cx="854574" cy="858622"/>
              <a:chOff x="6621782" y="1906698"/>
              <a:chExt cx="854574" cy="858622"/>
            </a:xfrm>
          </p:grpSpPr>
          <p:sp>
            <p:nvSpPr>
              <p:cNvPr id="224" name="Oval 223"/>
              <p:cNvSpPr/>
              <p:nvPr/>
            </p:nvSpPr>
            <p:spPr>
              <a:xfrm>
                <a:off x="6847855" y="1906698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7160804" y="1906698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7372408" y="2451957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6847855" y="2661372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621782" y="2114770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7372408" y="2114775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7161619" y="2655742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6625084" y="2452246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6847855" y="1163934"/>
              <a:ext cx="417712" cy="109578"/>
              <a:chOff x="6847855" y="2655742"/>
              <a:chExt cx="417712" cy="109578"/>
            </a:xfrm>
          </p:grpSpPr>
          <p:sp>
            <p:nvSpPr>
              <p:cNvPr id="236" name="Oval 235"/>
              <p:cNvSpPr/>
              <p:nvPr/>
            </p:nvSpPr>
            <p:spPr>
              <a:xfrm>
                <a:off x="6847855" y="2661372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7161619" y="2655742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5871156" y="1175243"/>
              <a:ext cx="854574" cy="858622"/>
              <a:chOff x="6621782" y="1906698"/>
              <a:chExt cx="854574" cy="858622"/>
            </a:xfrm>
          </p:grpSpPr>
          <p:sp>
            <p:nvSpPr>
              <p:cNvPr id="242" name="Oval 241"/>
              <p:cNvSpPr/>
              <p:nvPr/>
            </p:nvSpPr>
            <p:spPr>
              <a:xfrm>
                <a:off x="6847855" y="1906698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7160804" y="1906698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7372408" y="2451957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6847855" y="2661372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6621782" y="2114770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372408" y="2114775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7161619" y="2655742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625084" y="2452246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7371098" y="1169613"/>
              <a:ext cx="854574" cy="858622"/>
              <a:chOff x="6621782" y="1906698"/>
              <a:chExt cx="854574" cy="858622"/>
            </a:xfrm>
          </p:grpSpPr>
          <p:sp>
            <p:nvSpPr>
              <p:cNvPr id="251" name="Oval 250"/>
              <p:cNvSpPr/>
              <p:nvPr/>
            </p:nvSpPr>
            <p:spPr>
              <a:xfrm>
                <a:off x="6847855" y="1906698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7160804" y="1906698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7372408" y="2451957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847855" y="2661372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621782" y="2114770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7372408" y="2114775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7161619" y="2655742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6625084" y="2452246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5871156" y="2675929"/>
              <a:ext cx="854574" cy="858622"/>
              <a:chOff x="6621782" y="1906698"/>
              <a:chExt cx="854574" cy="858622"/>
            </a:xfrm>
          </p:grpSpPr>
          <p:sp>
            <p:nvSpPr>
              <p:cNvPr id="260" name="Oval 259"/>
              <p:cNvSpPr/>
              <p:nvPr/>
            </p:nvSpPr>
            <p:spPr>
              <a:xfrm>
                <a:off x="6847855" y="1906698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160804" y="1906698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372408" y="2451957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6847855" y="2661372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6621782" y="2114770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372408" y="2114775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161619" y="2655742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6625084" y="2452246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7374400" y="2669601"/>
              <a:ext cx="854574" cy="858622"/>
              <a:chOff x="6621782" y="1906698"/>
              <a:chExt cx="854574" cy="858622"/>
            </a:xfrm>
          </p:grpSpPr>
          <p:sp>
            <p:nvSpPr>
              <p:cNvPr id="269" name="Oval 268"/>
              <p:cNvSpPr/>
              <p:nvPr/>
            </p:nvSpPr>
            <p:spPr>
              <a:xfrm>
                <a:off x="6847855" y="1906698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7160804" y="1906698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7372408" y="2451957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6847855" y="2661372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6621782" y="2114770"/>
                <a:ext cx="103948" cy="10394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372408" y="2114775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7161619" y="2655742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6625084" y="2452246"/>
                <a:ext cx="103948" cy="10394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7" name="Oval 276"/>
            <p:cNvSpPr/>
            <p:nvPr/>
          </p:nvSpPr>
          <p:spPr>
            <a:xfrm>
              <a:off x="5873727" y="2470885"/>
              <a:ext cx="103948" cy="103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873727" y="2133703"/>
              <a:ext cx="103948" cy="1039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8118422" y="2133420"/>
              <a:ext cx="103948" cy="103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8121724" y="2470896"/>
              <a:ext cx="103948" cy="1039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6835333" y="3418017"/>
              <a:ext cx="103948" cy="1039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7148282" y="3418017"/>
              <a:ext cx="103948" cy="10394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381" name="Group 15380"/>
            <p:cNvGrpSpPr/>
            <p:nvPr/>
          </p:nvGrpSpPr>
          <p:grpSpPr>
            <a:xfrm>
              <a:off x="6386773" y="1610771"/>
              <a:ext cx="1498666" cy="1445707"/>
              <a:chOff x="6379458" y="1588826"/>
              <a:chExt cx="1498666" cy="1445707"/>
            </a:xfrm>
          </p:grpSpPr>
          <p:grpSp>
            <p:nvGrpSpPr>
              <p:cNvPr id="15380" name="Group 15379"/>
              <p:cNvGrpSpPr/>
              <p:nvPr/>
            </p:nvGrpSpPr>
            <p:grpSpPr>
              <a:xfrm>
                <a:off x="6379458" y="1588826"/>
                <a:ext cx="1497653" cy="746322"/>
                <a:chOff x="6379458" y="1588826"/>
                <a:chExt cx="1497653" cy="746322"/>
              </a:xfrm>
            </p:grpSpPr>
            <p:cxnSp>
              <p:nvCxnSpPr>
                <p:cNvPr id="291" name="Straight Connector 290"/>
                <p:cNvCxnSpPr/>
                <p:nvPr/>
              </p:nvCxnSpPr>
              <p:spPr bwMode="auto">
                <a:xfrm flipH="1">
                  <a:off x="6379458" y="1588826"/>
                  <a:ext cx="748337" cy="73285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7128774" y="1602293"/>
                  <a:ext cx="748337" cy="73285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95" name="Group 294"/>
              <p:cNvGrpSpPr/>
              <p:nvPr/>
            </p:nvGrpSpPr>
            <p:grpSpPr>
              <a:xfrm flipV="1">
                <a:off x="6380471" y="2288211"/>
                <a:ext cx="1497653" cy="746322"/>
                <a:chOff x="6379458" y="1588826"/>
                <a:chExt cx="1497653" cy="746322"/>
              </a:xfrm>
            </p:grpSpPr>
            <p:cxnSp>
              <p:nvCxnSpPr>
                <p:cNvPr id="296" name="Straight Connector 295"/>
                <p:cNvCxnSpPr/>
                <p:nvPr/>
              </p:nvCxnSpPr>
              <p:spPr bwMode="auto">
                <a:xfrm flipH="1">
                  <a:off x="6379458" y="1588826"/>
                  <a:ext cx="748337" cy="73285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7128774" y="1602293"/>
                  <a:ext cx="748337" cy="73285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368" name="Group 367"/>
          <p:cNvGrpSpPr/>
          <p:nvPr/>
        </p:nvGrpSpPr>
        <p:grpSpPr>
          <a:xfrm>
            <a:off x="5782458" y="1281863"/>
            <a:ext cx="1382613" cy="1382613"/>
            <a:chOff x="2514600" y="1371600"/>
            <a:chExt cx="1371600" cy="1371600"/>
          </a:xfrm>
        </p:grpSpPr>
        <p:sp>
          <p:nvSpPr>
            <p:cNvPr id="369" name="Oval 368"/>
            <p:cNvSpPr/>
            <p:nvPr/>
          </p:nvSpPr>
          <p:spPr bwMode="auto">
            <a:xfrm>
              <a:off x="31242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0" name="Oval 369"/>
            <p:cNvSpPr/>
            <p:nvPr/>
          </p:nvSpPr>
          <p:spPr bwMode="auto">
            <a:xfrm>
              <a:off x="25146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1" name="Oval 370"/>
            <p:cNvSpPr/>
            <p:nvPr/>
          </p:nvSpPr>
          <p:spPr bwMode="auto">
            <a:xfrm>
              <a:off x="37338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2" name="Oval 371"/>
            <p:cNvSpPr/>
            <p:nvPr/>
          </p:nvSpPr>
          <p:spPr bwMode="auto">
            <a:xfrm>
              <a:off x="31242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3" name="Oval 372"/>
            <p:cNvSpPr/>
            <p:nvPr/>
          </p:nvSpPr>
          <p:spPr bwMode="auto">
            <a:xfrm>
              <a:off x="3124200" y="137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4" name="Oval 373"/>
            <p:cNvSpPr/>
            <p:nvPr/>
          </p:nvSpPr>
          <p:spPr bwMode="auto">
            <a:xfrm>
              <a:off x="3733800" y="137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5" name="Straight Connector 374"/>
            <p:cNvCxnSpPr>
              <a:stCxn id="370" idx="5"/>
              <a:endCxn id="372" idx="1"/>
            </p:cNvCxnSpPr>
            <p:nvPr/>
          </p:nvCxnSpPr>
          <p:spPr bwMode="auto">
            <a:xfrm>
              <a:off x="2644682" y="21112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6" name="Straight Connector 375"/>
            <p:cNvCxnSpPr>
              <a:stCxn id="370" idx="7"/>
              <a:endCxn id="373" idx="3"/>
            </p:cNvCxnSpPr>
            <p:nvPr/>
          </p:nvCxnSpPr>
          <p:spPr bwMode="auto">
            <a:xfrm flipV="1">
              <a:off x="2644682" y="15016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Straight Connector 376"/>
            <p:cNvCxnSpPr>
              <a:stCxn id="373" idx="6"/>
              <a:endCxn id="374" idx="2"/>
            </p:cNvCxnSpPr>
            <p:nvPr/>
          </p:nvCxnSpPr>
          <p:spPr bwMode="auto">
            <a:xfrm>
              <a:off x="3276600" y="1447800"/>
              <a:ext cx="457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8" name="Straight Connector 377"/>
            <p:cNvCxnSpPr>
              <a:stCxn id="374" idx="4"/>
              <a:endCxn id="371" idx="0"/>
            </p:cNvCxnSpPr>
            <p:nvPr/>
          </p:nvCxnSpPr>
          <p:spPr bwMode="auto">
            <a:xfrm>
              <a:off x="3810000" y="1524000"/>
              <a:ext cx="0" cy="457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9" name="Straight Connector 378"/>
            <p:cNvCxnSpPr>
              <a:stCxn id="372" idx="7"/>
              <a:endCxn id="371" idx="3"/>
            </p:cNvCxnSpPr>
            <p:nvPr/>
          </p:nvCxnSpPr>
          <p:spPr bwMode="auto">
            <a:xfrm flipV="1">
              <a:off x="3254282" y="21112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99" name="Rectangle 98"/>
          <p:cNvSpPr txBox="1">
            <a:spLocks noChangeArrowheads="1"/>
          </p:cNvSpPr>
          <p:nvPr/>
        </p:nvSpPr>
        <p:spPr>
          <a:xfrm>
            <a:off x="5163121" y="2749924"/>
            <a:ext cx="262974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Toric diagram</a:t>
            </a:r>
            <a:endParaRPr kumimoji="0" lang="en-US" b="1" baseline="-25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0" name="Rectangle 98"/>
          <p:cNvSpPr txBox="1">
            <a:spLocks noChangeArrowheads="1"/>
          </p:cNvSpPr>
          <p:nvPr/>
        </p:nvSpPr>
        <p:spPr>
          <a:xfrm>
            <a:off x="880285" y="5854071"/>
            <a:ext cx="3487003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faces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edges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nodes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= 0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98"/>
          <p:cNvSpPr txBox="1">
            <a:spLocks noChangeArrowheads="1"/>
          </p:cNvSpPr>
          <p:nvPr/>
        </p:nvSpPr>
        <p:spPr>
          <a:xfrm>
            <a:off x="5140676" y="5854071"/>
            <a:ext cx="3443788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fields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superpot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= 0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98"/>
          <p:cNvSpPr txBox="1">
            <a:spLocks noChangeArrowheads="1"/>
          </p:cNvSpPr>
          <p:nvPr/>
        </p:nvSpPr>
        <p:spPr>
          <a:xfrm>
            <a:off x="457198" y="3673024"/>
            <a:ext cx="8577620" cy="7477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1)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number of faces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tiling (gauge groups in the quiver) is equal to the </a:t>
            </a:r>
          </a:p>
          <a:p>
            <a:pPr marL="0" lvl="1" indent="341313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Euler characteristic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Calabi-Yau 3-fold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98"/>
          <p:cNvSpPr txBox="1">
            <a:spLocks noChangeArrowheads="1"/>
          </p:cNvSpPr>
          <p:nvPr/>
        </p:nvSpPr>
        <p:spPr>
          <a:xfrm>
            <a:off x="800670" y="4576064"/>
            <a:ext cx="3716745" cy="40433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toric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Calabi-Yau’s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98"/>
          <p:cNvSpPr txBox="1">
            <a:spLocks noChangeArrowheads="1"/>
          </p:cNvSpPr>
          <p:nvPr/>
        </p:nvSpPr>
        <p:spPr>
          <a:xfrm>
            <a:off x="3100531" y="4547420"/>
            <a:ext cx="394171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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# triangles in toric diagram</a:t>
            </a:r>
            <a:endParaRPr kumimoji="0" lang="en-US" b="0" baseline="-25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343709" y="4557079"/>
            <a:ext cx="3507475" cy="433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31" name="Rectangle 98"/>
          <p:cNvSpPr txBox="1">
            <a:spLocks noChangeArrowheads="1"/>
          </p:cNvSpPr>
          <p:nvPr/>
        </p:nvSpPr>
        <p:spPr>
          <a:xfrm>
            <a:off x="459470" y="5354207"/>
            <a:ext cx="8577620" cy="7477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Since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live on a 2-torus: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Left-Right Arrow 131"/>
          <p:cNvSpPr/>
          <p:nvPr/>
        </p:nvSpPr>
        <p:spPr bwMode="auto">
          <a:xfrm>
            <a:off x="4299261" y="5947337"/>
            <a:ext cx="696034" cy="286604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5268042" y="5867695"/>
            <a:ext cx="3138984" cy="433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173712" y="5869967"/>
            <a:ext cx="2868225" cy="43331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35" name="Rectangle 98"/>
          <p:cNvSpPr txBox="1">
            <a:spLocks noChangeArrowheads="1"/>
          </p:cNvSpPr>
          <p:nvPr/>
        </p:nvSpPr>
        <p:spPr>
          <a:xfrm>
            <a:off x="2932800" y="6431815"/>
            <a:ext cx="3443788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example: 5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13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= 0 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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14" grpId="0" animBg="1"/>
      <p:bldP spid="215" grpId="0"/>
      <p:bldP spid="399" grpId="0"/>
      <p:bldP spid="320" grpId="0"/>
      <p:bldP spid="126" grpId="0"/>
      <p:bldP spid="127" grpId="0"/>
      <p:bldP spid="128" grpId="0"/>
      <p:bldP spid="129" grpId="0"/>
      <p:bldP spid="130" grpId="0" animBg="1"/>
      <p:bldP spid="131" grpId="0"/>
      <p:bldP spid="132" grpId="0" animBg="1"/>
      <p:bldP spid="133" grpId="0" animBg="1"/>
      <p:bldP spid="134" grpId="0" animBg="1"/>
      <p:bldP spid="1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68098" y="1776687"/>
            <a:ext cx="1075365" cy="1075365"/>
            <a:chOff x="6168098" y="1776687"/>
            <a:chExt cx="1075365" cy="1075365"/>
          </a:xfrm>
        </p:grpSpPr>
        <p:cxnSp>
          <p:nvCxnSpPr>
            <p:cNvPr id="323" name="Straight Connector 322"/>
            <p:cNvCxnSpPr/>
            <p:nvPr/>
          </p:nvCxnSpPr>
          <p:spPr bwMode="auto">
            <a:xfrm>
              <a:off x="6168098" y="2314370"/>
              <a:ext cx="1075365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4" name="Straight Connector 323"/>
            <p:cNvCxnSpPr/>
            <p:nvPr/>
          </p:nvCxnSpPr>
          <p:spPr bwMode="auto">
            <a:xfrm>
              <a:off x="6705781" y="1776687"/>
              <a:ext cx="0" cy="107536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5" name="Straight Connector 324"/>
            <p:cNvCxnSpPr/>
            <p:nvPr/>
          </p:nvCxnSpPr>
          <p:spPr bwMode="auto">
            <a:xfrm>
              <a:off x="6705503" y="1781485"/>
              <a:ext cx="505866" cy="5058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6" name="Straight Connector 325"/>
            <p:cNvCxnSpPr/>
            <p:nvPr/>
          </p:nvCxnSpPr>
          <p:spPr bwMode="auto">
            <a:xfrm>
              <a:off x="6175515" y="2316022"/>
              <a:ext cx="505866" cy="50586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196275" y="-3337"/>
            <a:ext cx="675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Cone over del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Pezzo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5384" name="Group 15383"/>
          <p:cNvGrpSpPr/>
          <p:nvPr/>
        </p:nvGrpSpPr>
        <p:grpSpPr>
          <a:xfrm>
            <a:off x="1595165" y="804697"/>
            <a:ext cx="3302318" cy="3674197"/>
            <a:chOff x="1078750" y="870617"/>
            <a:chExt cx="3302318" cy="3674197"/>
          </a:xfrm>
        </p:grpSpPr>
        <p:grpSp>
          <p:nvGrpSpPr>
            <p:cNvPr id="15378" name="Group 15377"/>
            <p:cNvGrpSpPr/>
            <p:nvPr/>
          </p:nvGrpSpPr>
          <p:grpSpPr>
            <a:xfrm>
              <a:off x="1078750" y="870617"/>
              <a:ext cx="3302318" cy="3674197"/>
              <a:chOff x="1092261" y="896422"/>
              <a:chExt cx="2807491" cy="312364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092261" y="896422"/>
                <a:ext cx="2807491" cy="3123647"/>
                <a:chOff x="1092261" y="896422"/>
                <a:chExt cx="2807491" cy="3123647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385165" y="1807260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155" name="Straight Connector 154"/>
                  <p:cNvCxnSpPr/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Group 8"/>
                <p:cNvGrpSpPr/>
                <p:nvPr/>
              </p:nvGrpSpPr>
              <p:grpSpPr>
                <a:xfrm>
                  <a:off x="2789697" y="2588177"/>
                  <a:ext cx="336961" cy="287449"/>
                  <a:chOff x="3794078" y="2954354"/>
                  <a:chExt cx="442411" cy="377405"/>
                </a:xfrm>
                <a:effectLst/>
              </p:grpSpPr>
              <p:cxnSp>
                <p:nvCxnSpPr>
                  <p:cNvPr id="153" name="Straight Connector 152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3794078" y="3166556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" name="Group 9"/>
                <p:cNvGrpSpPr/>
                <p:nvPr/>
              </p:nvGrpSpPr>
              <p:grpSpPr>
                <a:xfrm>
                  <a:off x="1838952" y="3136647"/>
                  <a:ext cx="336961" cy="287449"/>
                  <a:chOff x="3794078" y="2954354"/>
                  <a:chExt cx="442411" cy="377405"/>
                </a:xfrm>
                <a:effectLst/>
              </p:grpSpPr>
              <p:cxnSp>
                <p:nvCxnSpPr>
                  <p:cNvPr id="151" name="Straight Connector 150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3794078" y="3166556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2811769" y="1481192"/>
                  <a:ext cx="336961" cy="314745"/>
                  <a:chOff x="3794078" y="2954354"/>
                  <a:chExt cx="442411" cy="413243"/>
                </a:xfrm>
                <a:effectLst/>
              </p:grpSpPr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3794078" y="3202394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" name="Group 11"/>
                <p:cNvGrpSpPr/>
                <p:nvPr/>
              </p:nvGrpSpPr>
              <p:grpSpPr>
                <a:xfrm flipH="1">
                  <a:off x="1840684" y="1488079"/>
                  <a:ext cx="1309778" cy="1942904"/>
                  <a:chOff x="3947610" y="2386742"/>
                  <a:chExt cx="1719667" cy="2550927"/>
                </a:xfrm>
                <a:effectLst/>
              </p:grpSpPr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3953866" y="3100329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5195887" y="3840153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45" name="Straight Connector 144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Connector 145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3947610" y="4560264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43" name="Straight Connector 142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Straight Connector 143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5224866" y="2386742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1843717" y="2024693"/>
                  <a:ext cx="336961" cy="287449"/>
                  <a:chOff x="3794078" y="2954354"/>
                  <a:chExt cx="442411" cy="377405"/>
                </a:xfrm>
                <a:effectLst/>
              </p:grpSpPr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3794078" y="3166556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2030392" y="1997397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120" name="Dodecagon 119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21" name="Group 120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Oval 131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Oval 132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Oval 133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100925" y="1437806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105" name="Dodecagon 104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" name="Oval 116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" name="Oval 118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" name="Group 106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/>
                <p:cNvGrpSpPr/>
                <p:nvPr/>
              </p:nvGrpSpPr>
              <p:grpSpPr>
                <a:xfrm>
                  <a:off x="2990211" y="1443436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90" name="Dodecagon 89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1092261" y="2546598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75" name="Dodecagon 74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Oval 88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2981546" y="2552228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60" name="Dodecagon 59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Oval 70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Oval 72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63" name="Oval 62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Oval 65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Oval 66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Oval 67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2039541" y="896422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45" name="Dodecagon 44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54" name="Oval 53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Oval 54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Oval 56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Oval 57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" name="Group 46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Oval 50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Oval 51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2026925" y="3111387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30" name="Dodecagon 29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Oval 41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" name="Group 31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Oval 35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Oval 36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1445683" y="2346488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28" name="Straight Connector 27"/>
                  <p:cNvCxnSpPr>
                    <a:stCxn id="84" idx="0"/>
                    <a:endCxn id="109" idx="0"/>
                  </p:cNvCxnSpPr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>
                    <a:stCxn id="85" idx="0"/>
                    <a:endCxn id="108" idx="0"/>
                  </p:cNvCxnSpPr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3332851" y="2353817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26" name="Straight Connector 25"/>
                  <p:cNvCxnSpPr/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2376880" y="2911712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377" name="Group 15376"/>
              <p:cNvGrpSpPr/>
              <p:nvPr/>
            </p:nvGrpSpPr>
            <p:grpSpPr>
              <a:xfrm>
                <a:off x="1547671" y="1889545"/>
                <a:ext cx="1877806" cy="1114422"/>
                <a:chOff x="1547671" y="1889545"/>
                <a:chExt cx="1877806" cy="1114422"/>
              </a:xfrm>
            </p:grpSpPr>
            <p:grpSp>
              <p:nvGrpSpPr>
                <p:cNvPr id="15376" name="Group 15375"/>
                <p:cNvGrpSpPr/>
                <p:nvPr/>
              </p:nvGrpSpPr>
              <p:grpSpPr>
                <a:xfrm>
                  <a:off x="1550497" y="1889545"/>
                  <a:ext cx="1874980" cy="559591"/>
                  <a:chOff x="1550497" y="1889545"/>
                  <a:chExt cx="1874980" cy="559591"/>
                </a:xfrm>
              </p:grpSpPr>
              <p:cxnSp>
                <p:nvCxnSpPr>
                  <p:cNvPr id="15375" name="Straight Connector 15374"/>
                  <p:cNvCxnSpPr/>
                  <p:nvPr/>
                </p:nvCxnSpPr>
                <p:spPr bwMode="auto">
                  <a:xfrm flipV="1">
                    <a:off x="1550497" y="1889545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4" name="Straight Connector 283"/>
                  <p:cNvCxnSpPr/>
                  <p:nvPr/>
                </p:nvCxnSpPr>
                <p:spPr bwMode="auto">
                  <a:xfrm flipH="1" flipV="1">
                    <a:off x="2487346" y="1892138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86" name="Group 285"/>
                <p:cNvGrpSpPr/>
                <p:nvPr/>
              </p:nvGrpSpPr>
              <p:grpSpPr>
                <a:xfrm flipV="1">
                  <a:off x="1547671" y="2444376"/>
                  <a:ext cx="1874980" cy="559591"/>
                  <a:chOff x="1550497" y="1889545"/>
                  <a:chExt cx="1874980" cy="559591"/>
                </a:xfrm>
              </p:grpSpPr>
              <p:cxnSp>
                <p:nvCxnSpPr>
                  <p:cNvPr id="287" name="Straight Connector 286"/>
                  <p:cNvCxnSpPr/>
                  <p:nvPr/>
                </p:nvCxnSpPr>
                <p:spPr bwMode="auto">
                  <a:xfrm flipV="1">
                    <a:off x="1550497" y="1889545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88" name="Straight Connector 287"/>
                  <p:cNvCxnSpPr/>
                  <p:nvPr/>
                </p:nvCxnSpPr>
                <p:spPr bwMode="auto">
                  <a:xfrm flipH="1" flipV="1">
                    <a:off x="2487346" y="1892138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grpSp>
          <p:nvGrpSpPr>
            <p:cNvPr id="15382" name="Group 15381"/>
            <p:cNvGrpSpPr/>
            <p:nvPr/>
          </p:nvGrpSpPr>
          <p:grpSpPr>
            <a:xfrm>
              <a:off x="1468512" y="1869933"/>
              <a:ext cx="2528402" cy="1646810"/>
              <a:chOff x="1468512" y="1869933"/>
              <a:chExt cx="2528402" cy="1646810"/>
            </a:xfrm>
          </p:grpSpPr>
          <p:sp>
            <p:nvSpPr>
              <p:cNvPr id="299" name="TextBox 298"/>
              <p:cNvSpPr txBox="1"/>
              <p:nvPr/>
            </p:nvSpPr>
            <p:spPr>
              <a:xfrm>
                <a:off x="256715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00" name="TextBox 299"/>
              <p:cNvSpPr txBox="1"/>
              <p:nvPr/>
            </p:nvSpPr>
            <p:spPr>
              <a:xfrm>
                <a:off x="2576138" y="187377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2570301" y="317818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2" name="TextBox 301"/>
              <p:cNvSpPr txBox="1"/>
              <p:nvPr/>
            </p:nvSpPr>
            <p:spPr>
              <a:xfrm>
                <a:off x="3698434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3" name="TextBox 302"/>
              <p:cNvSpPr txBox="1"/>
              <p:nvPr/>
            </p:nvSpPr>
            <p:spPr>
              <a:xfrm>
                <a:off x="1468512" y="252089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2945465" y="187377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2945465" y="317289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1830316" y="252056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3128183" y="22017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2018278" y="285229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332406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2194452" y="186993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2194452" y="317587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2032954" y="21997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3127872" y="285680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</p:grpSp>
        <p:sp>
          <p:nvSpPr>
            <p:cNvPr id="316" name="TextBox 315"/>
            <p:cNvSpPr txBox="1"/>
            <p:nvPr/>
          </p:nvSpPr>
          <p:spPr>
            <a:xfrm>
              <a:off x="1473169" y="186020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2022467" y="1211833"/>
              <a:ext cx="1408074" cy="676814"/>
              <a:chOff x="2018278" y="2518548"/>
              <a:chExt cx="1408074" cy="676814"/>
            </a:xfrm>
          </p:grpSpPr>
          <p:sp>
            <p:nvSpPr>
              <p:cNvPr id="332" name="TextBox 331"/>
              <p:cNvSpPr txBox="1"/>
              <p:nvPr/>
            </p:nvSpPr>
            <p:spPr>
              <a:xfrm>
                <a:off x="256715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41" name="TextBox 340"/>
              <p:cNvSpPr txBox="1"/>
              <p:nvPr/>
            </p:nvSpPr>
            <p:spPr>
              <a:xfrm>
                <a:off x="2018278" y="285229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46" name="TextBox 345"/>
              <p:cNvSpPr txBox="1"/>
              <p:nvPr/>
            </p:nvSpPr>
            <p:spPr>
              <a:xfrm>
                <a:off x="3127872" y="285680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</p:grpSp>
        <p:grpSp>
          <p:nvGrpSpPr>
            <p:cNvPr id="347" name="Group 346"/>
            <p:cNvGrpSpPr/>
            <p:nvPr/>
          </p:nvGrpSpPr>
          <p:grpSpPr>
            <a:xfrm>
              <a:off x="2036114" y="3504828"/>
              <a:ext cx="1393709" cy="657348"/>
              <a:chOff x="2032954" y="2199754"/>
              <a:chExt cx="1393709" cy="657348"/>
            </a:xfrm>
          </p:grpSpPr>
          <p:sp>
            <p:nvSpPr>
              <p:cNvPr id="348" name="TextBox 347"/>
              <p:cNvSpPr txBox="1"/>
              <p:nvPr/>
            </p:nvSpPr>
            <p:spPr>
              <a:xfrm>
                <a:off x="256715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>
                <a:off x="3128183" y="22017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2032954" y="21997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</p:grpSp>
        <p:sp>
          <p:nvSpPr>
            <p:cNvPr id="363" name="TextBox 362"/>
            <p:cNvSpPr txBox="1"/>
            <p:nvPr/>
          </p:nvSpPr>
          <p:spPr>
            <a:xfrm>
              <a:off x="1473169" y="317587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3695572" y="318501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3695572" y="186310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5136" y="1718607"/>
            <a:ext cx="2629742" cy="1829818"/>
            <a:chOff x="5422432" y="1500239"/>
            <a:chExt cx="2629742" cy="1829818"/>
          </a:xfrm>
        </p:grpSpPr>
        <p:grpSp>
          <p:nvGrpSpPr>
            <p:cNvPr id="15387" name="Group 15386"/>
            <p:cNvGrpSpPr/>
            <p:nvPr/>
          </p:nvGrpSpPr>
          <p:grpSpPr>
            <a:xfrm>
              <a:off x="6127734" y="1500239"/>
              <a:ext cx="1197658" cy="1191753"/>
              <a:chOff x="3356085" y="4291350"/>
              <a:chExt cx="1197658" cy="1191753"/>
            </a:xfrm>
          </p:grpSpPr>
          <p:grpSp>
            <p:nvGrpSpPr>
              <p:cNvPr id="380" name="Group 379"/>
              <p:cNvGrpSpPr/>
              <p:nvPr/>
            </p:nvGrpSpPr>
            <p:grpSpPr>
              <a:xfrm>
                <a:off x="3361990" y="4291350"/>
                <a:ext cx="1191753" cy="1191753"/>
                <a:chOff x="2514600" y="1371600"/>
                <a:chExt cx="1371600" cy="1371600"/>
              </a:xfrm>
            </p:grpSpPr>
            <p:sp>
              <p:nvSpPr>
                <p:cNvPr id="381" name="Oval 380"/>
                <p:cNvSpPr/>
                <p:nvPr/>
              </p:nvSpPr>
              <p:spPr bwMode="auto">
                <a:xfrm>
                  <a:off x="3124200" y="19812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Oval 381"/>
                <p:cNvSpPr/>
                <p:nvPr/>
              </p:nvSpPr>
              <p:spPr bwMode="auto">
                <a:xfrm>
                  <a:off x="2514600" y="19812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Oval 382"/>
                <p:cNvSpPr/>
                <p:nvPr/>
              </p:nvSpPr>
              <p:spPr bwMode="auto">
                <a:xfrm>
                  <a:off x="3733800" y="19812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Oval 383"/>
                <p:cNvSpPr/>
                <p:nvPr/>
              </p:nvSpPr>
              <p:spPr bwMode="auto">
                <a:xfrm>
                  <a:off x="3124200" y="25908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Oval 384"/>
                <p:cNvSpPr/>
                <p:nvPr/>
              </p:nvSpPr>
              <p:spPr bwMode="auto">
                <a:xfrm>
                  <a:off x="3124200" y="13716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Oval 385"/>
                <p:cNvSpPr/>
                <p:nvPr/>
              </p:nvSpPr>
              <p:spPr bwMode="auto">
                <a:xfrm>
                  <a:off x="3733800" y="1371600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388" name="Straight Connector 387"/>
                <p:cNvCxnSpPr>
                  <a:stCxn id="382" idx="7"/>
                  <a:endCxn id="385" idx="3"/>
                </p:cNvCxnSpPr>
                <p:nvPr/>
              </p:nvCxnSpPr>
              <p:spPr bwMode="auto">
                <a:xfrm flipV="1">
                  <a:off x="2644682" y="1501682"/>
                  <a:ext cx="501836" cy="50183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9" name="Straight Connector 388"/>
                <p:cNvCxnSpPr>
                  <a:stCxn id="385" idx="6"/>
                  <a:endCxn id="386" idx="2"/>
                </p:cNvCxnSpPr>
                <p:nvPr/>
              </p:nvCxnSpPr>
              <p:spPr bwMode="auto">
                <a:xfrm>
                  <a:off x="3276600" y="1447800"/>
                  <a:ext cx="4572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0" name="Straight Connector 389"/>
                <p:cNvCxnSpPr>
                  <a:stCxn id="386" idx="4"/>
                  <a:endCxn id="383" idx="0"/>
                </p:cNvCxnSpPr>
                <p:nvPr/>
              </p:nvCxnSpPr>
              <p:spPr bwMode="auto">
                <a:xfrm>
                  <a:off x="3810000" y="1524000"/>
                  <a:ext cx="0" cy="4572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1" name="Straight Connector 390"/>
                <p:cNvCxnSpPr>
                  <a:stCxn id="384" idx="7"/>
                  <a:endCxn id="383" idx="3"/>
                </p:cNvCxnSpPr>
                <p:nvPr/>
              </p:nvCxnSpPr>
              <p:spPr bwMode="auto">
                <a:xfrm flipV="1">
                  <a:off x="3254282" y="2111282"/>
                  <a:ext cx="501836" cy="50183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2" name="Oval 391"/>
              <p:cNvSpPr/>
              <p:nvPr/>
            </p:nvSpPr>
            <p:spPr bwMode="auto">
              <a:xfrm>
                <a:off x="3356085" y="5350686"/>
                <a:ext cx="132417" cy="132417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93" name="Straight Connector 392"/>
              <p:cNvCxnSpPr/>
              <p:nvPr/>
            </p:nvCxnSpPr>
            <p:spPr bwMode="auto">
              <a:xfrm>
                <a:off x="3425330" y="4944687"/>
                <a:ext cx="0" cy="47220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5" name="Straight Connector 394"/>
              <p:cNvCxnSpPr/>
              <p:nvPr/>
            </p:nvCxnSpPr>
            <p:spPr bwMode="auto">
              <a:xfrm>
                <a:off x="3475015" y="5416894"/>
                <a:ext cx="48614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99" name="Rectangle 98"/>
            <p:cNvSpPr txBox="1">
              <a:spLocks noChangeArrowheads="1"/>
            </p:cNvSpPr>
            <p:nvPr/>
          </p:nvSpPr>
          <p:spPr>
            <a:xfrm>
              <a:off x="5422432" y="2872857"/>
              <a:ext cx="2629742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1" dirty="0" smtClean="0">
                  <a:latin typeface="Calibri" pitchFamily="34" charset="0"/>
                  <a:cs typeface="Times New Roman" pitchFamily="18" charset="0"/>
                </a:rPr>
                <a:t>Toric diagram</a:t>
              </a:r>
              <a:endParaRPr kumimoji="0" lang="en-US" b="1" baseline="-25000" dirty="0" smtClean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28" name="Rectangle 98"/>
          <p:cNvSpPr txBox="1">
            <a:spLocks noChangeArrowheads="1"/>
          </p:cNvSpPr>
          <p:nvPr/>
        </p:nvSpPr>
        <p:spPr>
          <a:xfrm>
            <a:off x="2647660" y="5379484"/>
            <a:ext cx="3443788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>
              <a:spcBef>
                <a:spcPct val="20000"/>
              </a:spcBef>
              <a:buClr>
                <a:srgbClr val="0070C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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 6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98"/>
          <p:cNvSpPr txBox="1">
            <a:spLocks noChangeArrowheads="1"/>
          </p:cNvSpPr>
          <p:nvPr/>
        </p:nvSpPr>
        <p:spPr>
          <a:xfrm>
            <a:off x="2647660" y="5979991"/>
            <a:ext cx="494051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>
              <a:spcBef>
                <a:spcPct val="20000"/>
              </a:spcBef>
              <a:buClr>
                <a:srgbClr val="0070C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gauge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fields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fsuperpot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= 6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- 18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 12 = 0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98"/>
          <p:cNvSpPr txBox="1">
            <a:spLocks noChangeArrowheads="1"/>
          </p:cNvSpPr>
          <p:nvPr/>
        </p:nvSpPr>
        <p:spPr>
          <a:xfrm>
            <a:off x="457198" y="4793195"/>
            <a:ext cx="6366683" cy="4202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general features: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328" grpId="0"/>
      <p:bldP spid="334" grpId="0"/>
      <p:bldP spid="3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08799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41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66848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20" name="Rectangle 98"/>
          <p:cNvSpPr txBox="1">
            <a:spLocks noChangeArrowheads="1"/>
          </p:cNvSpPr>
          <p:nvPr/>
        </p:nvSpPr>
        <p:spPr>
          <a:xfrm>
            <a:off x="457200" y="675258"/>
            <a:ext cx="83058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In recent years, metrics for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infinite families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5d Sasaki-Einstein manifolds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were constructed. These manifolds are denoted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0" baseline="30000" noProof="0" dirty="0" err="1" smtClean="0">
                <a:latin typeface="Times New Roman" pitchFamily="18" charset="0"/>
                <a:cs typeface="Times New Roman" pitchFamily="18" charset="0"/>
              </a:rPr>
              <a:t>p,q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0" baseline="30000" noProof="0" dirty="0" err="1" smtClean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b="0" baseline="3000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and have S</a:t>
            </a:r>
            <a:r>
              <a:rPr lang="en-US" b="0" baseline="30000" noProof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× S</a:t>
            </a:r>
            <a:r>
              <a:rPr lang="en-US" b="0" baseline="30000" noProof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topology</a:t>
            </a:r>
            <a:r>
              <a:rPr lang="en-US" b="0" baseline="30000" noProof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457200" y="6091791"/>
            <a:ext cx="83058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Volumes of the SE manifold and lower dimensional cycles were reproduced by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non-</a:t>
            </a:r>
            <a:r>
              <a:rPr lang="en-US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perturbative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computations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in the quantum field theories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98"/>
          <p:cNvSpPr txBox="1">
            <a:spLocks noChangeArrowheads="1"/>
          </p:cNvSpPr>
          <p:nvPr/>
        </p:nvSpPr>
        <p:spPr>
          <a:xfrm>
            <a:off x="457200" y="1831906"/>
            <a:ext cx="83058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The cones over these manifolds are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toric Calabi-Yau 3-folds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12585" y="2860533"/>
            <a:ext cx="920721" cy="1666392"/>
            <a:chOff x="6857006" y="2898967"/>
            <a:chExt cx="920721" cy="1666392"/>
          </a:xfrm>
        </p:grpSpPr>
        <p:sp>
          <p:nvSpPr>
            <p:cNvPr id="27" name="Oval 26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240137" y="4412959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7625327" y="4412959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6857006" y="4412959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" name="Straight Connector 2"/>
            <p:cNvCxnSpPr>
              <a:stCxn id="63" idx="0"/>
              <a:endCxn id="27" idx="3"/>
            </p:cNvCxnSpPr>
            <p:nvPr/>
          </p:nvCxnSpPr>
          <p:spPr bwMode="auto">
            <a:xfrm flipV="1">
              <a:off x="6933206" y="3029049"/>
              <a:ext cx="329249" cy="13839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Connector 4"/>
            <p:cNvCxnSpPr>
              <a:stCxn id="63" idx="6"/>
              <a:endCxn id="61" idx="2"/>
            </p:cNvCxnSpPr>
            <p:nvPr/>
          </p:nvCxnSpPr>
          <p:spPr bwMode="auto">
            <a:xfrm>
              <a:off x="7009406" y="4489159"/>
              <a:ext cx="2307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>
              <a:stCxn id="27" idx="5"/>
              <a:endCxn id="62" idx="0"/>
            </p:cNvCxnSpPr>
            <p:nvPr/>
          </p:nvCxnSpPr>
          <p:spPr bwMode="auto">
            <a:xfrm>
              <a:off x="7370219" y="3029049"/>
              <a:ext cx="331308" cy="13839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61" idx="6"/>
              <a:endCxn id="62" idx="2"/>
            </p:cNvCxnSpPr>
            <p:nvPr/>
          </p:nvCxnSpPr>
          <p:spPr bwMode="auto">
            <a:xfrm>
              <a:off x="7392537" y="4489159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>
            <a:off x="2812585" y="2860639"/>
            <a:ext cx="920721" cy="1666180"/>
            <a:chOff x="6857006" y="2898967"/>
            <a:chExt cx="920721" cy="1666180"/>
          </a:xfrm>
        </p:grpSpPr>
        <p:sp>
          <p:nvSpPr>
            <p:cNvPr id="65" name="Oval 64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6857006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2" name="Straight Connector 71"/>
            <p:cNvCxnSpPr>
              <a:stCxn id="71" idx="6"/>
              <a:endCxn id="65" idx="2"/>
            </p:cNvCxnSpPr>
            <p:nvPr/>
          </p:nvCxnSpPr>
          <p:spPr bwMode="auto">
            <a:xfrm>
              <a:off x="7009406" y="2975167"/>
              <a:ext cx="2307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stCxn id="71" idx="4"/>
              <a:endCxn id="69" idx="1"/>
            </p:cNvCxnSpPr>
            <p:nvPr/>
          </p:nvCxnSpPr>
          <p:spPr bwMode="auto">
            <a:xfrm>
              <a:off x="6933206" y="3051367"/>
              <a:ext cx="329249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>
              <a:stCxn id="65" idx="5"/>
              <a:endCxn id="70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>
              <a:stCxn id="69" idx="6"/>
              <a:endCxn id="70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2812585" y="2860639"/>
            <a:ext cx="920721" cy="1666180"/>
            <a:chOff x="6857006" y="2898967"/>
            <a:chExt cx="920721" cy="1666180"/>
          </a:xfrm>
        </p:grpSpPr>
        <p:sp>
          <p:nvSpPr>
            <p:cNvPr id="91" name="Oval 90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6857006" y="3264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8" name="Straight Connector 97"/>
            <p:cNvCxnSpPr>
              <a:stCxn id="97" idx="7"/>
              <a:endCxn id="91" idx="3"/>
            </p:cNvCxnSpPr>
            <p:nvPr/>
          </p:nvCxnSpPr>
          <p:spPr bwMode="auto">
            <a:xfrm flipV="1">
              <a:off x="6987088" y="3029049"/>
              <a:ext cx="275367" cy="2579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>
              <a:stCxn id="97" idx="4"/>
              <a:endCxn id="95" idx="1"/>
            </p:cNvCxnSpPr>
            <p:nvPr/>
          </p:nvCxnSpPr>
          <p:spPr bwMode="auto">
            <a:xfrm>
              <a:off x="6933206" y="3417117"/>
              <a:ext cx="329249" cy="10179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>
              <a:stCxn id="91" idx="5"/>
              <a:endCxn id="96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>
              <a:stCxn id="95" idx="6"/>
              <a:endCxn id="96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" name="Group 102"/>
          <p:cNvGrpSpPr/>
          <p:nvPr/>
        </p:nvGrpSpPr>
        <p:grpSpPr>
          <a:xfrm>
            <a:off x="2812585" y="2860639"/>
            <a:ext cx="920721" cy="1666180"/>
            <a:chOff x="6857006" y="2898967"/>
            <a:chExt cx="920721" cy="1666180"/>
          </a:xfrm>
        </p:grpSpPr>
        <p:sp>
          <p:nvSpPr>
            <p:cNvPr id="104" name="Oval 103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857006" y="365241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1" name="Straight Connector 110"/>
            <p:cNvCxnSpPr>
              <a:stCxn id="110" idx="7"/>
              <a:endCxn id="104" idx="3"/>
            </p:cNvCxnSpPr>
            <p:nvPr/>
          </p:nvCxnSpPr>
          <p:spPr bwMode="auto">
            <a:xfrm flipV="1">
              <a:off x="6987088" y="3029049"/>
              <a:ext cx="275367" cy="645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>
              <a:stCxn id="110" idx="5"/>
              <a:endCxn id="108" idx="1"/>
            </p:cNvCxnSpPr>
            <p:nvPr/>
          </p:nvCxnSpPr>
          <p:spPr bwMode="auto">
            <a:xfrm>
              <a:off x="6987088" y="3782494"/>
              <a:ext cx="275367" cy="6525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Straight Connector 112"/>
            <p:cNvCxnSpPr>
              <a:stCxn id="104" idx="5"/>
              <a:endCxn id="109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>
              <a:stCxn id="108" idx="6"/>
              <a:endCxn id="109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Group 114"/>
          <p:cNvGrpSpPr/>
          <p:nvPr/>
        </p:nvGrpSpPr>
        <p:grpSpPr>
          <a:xfrm>
            <a:off x="2812585" y="2860639"/>
            <a:ext cx="920721" cy="1666180"/>
            <a:chOff x="6857006" y="2898967"/>
            <a:chExt cx="920721" cy="1666180"/>
          </a:xfrm>
        </p:grpSpPr>
        <p:sp>
          <p:nvSpPr>
            <p:cNvPr id="116" name="Oval 115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857006" y="403279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3" name="Straight Connector 122"/>
            <p:cNvCxnSpPr>
              <a:stCxn id="122" idx="7"/>
              <a:endCxn id="116" idx="3"/>
            </p:cNvCxnSpPr>
            <p:nvPr/>
          </p:nvCxnSpPr>
          <p:spPr bwMode="auto">
            <a:xfrm flipV="1">
              <a:off x="6987088" y="3029049"/>
              <a:ext cx="275367" cy="10260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2" idx="5"/>
              <a:endCxn id="120" idx="1"/>
            </p:cNvCxnSpPr>
            <p:nvPr/>
          </p:nvCxnSpPr>
          <p:spPr bwMode="auto">
            <a:xfrm>
              <a:off x="6987088" y="4162874"/>
              <a:ext cx="275367" cy="2721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>
              <a:stCxn id="116" idx="5"/>
              <a:endCxn id="121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>
              <a:stCxn id="120" idx="6"/>
              <a:endCxn id="121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7" name="Group 286"/>
          <p:cNvGrpSpPr/>
          <p:nvPr/>
        </p:nvGrpSpPr>
        <p:grpSpPr>
          <a:xfrm>
            <a:off x="4398996" y="2764997"/>
            <a:ext cx="4500484" cy="1502561"/>
            <a:chOff x="4249091" y="4275651"/>
            <a:chExt cx="4758890" cy="1588834"/>
          </a:xfrm>
        </p:grpSpPr>
        <p:grpSp>
          <p:nvGrpSpPr>
            <p:cNvPr id="102" name="Group 101"/>
            <p:cNvGrpSpPr/>
            <p:nvPr/>
          </p:nvGrpSpPr>
          <p:grpSpPr>
            <a:xfrm>
              <a:off x="4683031" y="4355179"/>
              <a:ext cx="4174047" cy="820230"/>
              <a:chOff x="4683031" y="4355179"/>
              <a:chExt cx="4174047" cy="820230"/>
            </a:xfrm>
          </p:grpSpPr>
          <p:sp>
            <p:nvSpPr>
              <p:cNvPr id="89" name="Hexagon 88"/>
              <p:cNvSpPr/>
              <p:nvPr/>
            </p:nvSpPr>
            <p:spPr bwMode="auto">
              <a:xfrm rot="16200000">
                <a:off x="4627352" y="4410858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Hexagon 206"/>
              <p:cNvSpPr/>
              <p:nvPr/>
            </p:nvSpPr>
            <p:spPr bwMode="auto">
              <a:xfrm rot="16200000">
                <a:off x="5323342" y="4412055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Hexagon 207"/>
              <p:cNvSpPr/>
              <p:nvPr/>
            </p:nvSpPr>
            <p:spPr bwMode="auto">
              <a:xfrm rot="16200000">
                <a:off x="6019332" y="4414658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Hexagon 208"/>
              <p:cNvSpPr/>
              <p:nvPr/>
            </p:nvSpPr>
            <p:spPr bwMode="auto">
              <a:xfrm rot="16200000">
                <a:off x="6713429" y="4411314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Hexagon 209"/>
              <p:cNvSpPr/>
              <p:nvPr/>
            </p:nvSpPr>
            <p:spPr bwMode="auto">
              <a:xfrm rot="16200000">
                <a:off x="7409419" y="4412511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Hexagon 210"/>
              <p:cNvSpPr/>
              <p:nvPr/>
            </p:nvSpPr>
            <p:spPr bwMode="auto">
              <a:xfrm rot="16200000">
                <a:off x="8105409" y="4423740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4328969" y="4987743"/>
              <a:ext cx="3478057" cy="817627"/>
              <a:chOff x="4665779" y="4355179"/>
              <a:chExt cx="3478057" cy="817627"/>
            </a:xfrm>
          </p:grpSpPr>
          <p:sp>
            <p:nvSpPr>
              <p:cNvPr id="216" name="Hexagon 215"/>
              <p:cNvSpPr/>
              <p:nvPr/>
            </p:nvSpPr>
            <p:spPr bwMode="auto">
              <a:xfrm rot="16200000">
                <a:off x="4610100" y="4410858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Hexagon 216"/>
              <p:cNvSpPr/>
              <p:nvPr/>
            </p:nvSpPr>
            <p:spPr bwMode="auto">
              <a:xfrm rot="16200000">
                <a:off x="5306090" y="4412055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Hexagon 217"/>
              <p:cNvSpPr/>
              <p:nvPr/>
            </p:nvSpPr>
            <p:spPr bwMode="auto">
              <a:xfrm rot="16200000">
                <a:off x="6002080" y="4414658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Hexagon 218"/>
              <p:cNvSpPr/>
              <p:nvPr/>
            </p:nvSpPr>
            <p:spPr bwMode="auto">
              <a:xfrm rot="16200000">
                <a:off x="6696177" y="4419940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0" name="Hexagon 219"/>
              <p:cNvSpPr/>
              <p:nvPr/>
            </p:nvSpPr>
            <p:spPr bwMode="auto">
              <a:xfrm rot="16200000">
                <a:off x="7392167" y="4421137"/>
                <a:ext cx="807348" cy="695990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4604512" y="4448882"/>
              <a:ext cx="4331084" cy="157037"/>
              <a:chOff x="4604512" y="4448882"/>
              <a:chExt cx="4331084" cy="157037"/>
            </a:xfrm>
          </p:grpSpPr>
          <p:sp>
            <p:nvSpPr>
              <p:cNvPr id="222" name="Oval 221"/>
              <p:cNvSpPr/>
              <p:nvPr/>
            </p:nvSpPr>
            <p:spPr>
              <a:xfrm rot="5400000">
                <a:off x="460451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 rot="5400000">
                <a:off x="530050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 rot="5400000">
                <a:off x="5990425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 rot="5400000">
                <a:off x="669248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 rot="5400000">
                <a:off x="738847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 rot="5400000">
                <a:off x="8078395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 rot="5400000">
                <a:off x="8778559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4954904" y="4275651"/>
              <a:ext cx="3630920" cy="157037"/>
              <a:chOff x="4604512" y="4448882"/>
              <a:chExt cx="3630920" cy="157037"/>
            </a:xfrm>
            <a:solidFill>
              <a:schemeClr val="bg1"/>
            </a:solidFill>
          </p:grpSpPr>
          <p:sp>
            <p:nvSpPr>
              <p:cNvPr id="230" name="Oval 229"/>
              <p:cNvSpPr/>
              <p:nvPr/>
            </p:nvSpPr>
            <p:spPr>
              <a:xfrm rot="5400000">
                <a:off x="460451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 rot="5400000">
                <a:off x="530050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 rot="5400000">
                <a:off x="5990425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 rot="5400000">
                <a:off x="669248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 rot="5400000">
                <a:off x="738847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 rot="5400000">
                <a:off x="8078395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4610100" y="4913023"/>
              <a:ext cx="4331084" cy="157037"/>
              <a:chOff x="4604512" y="4448882"/>
              <a:chExt cx="4331084" cy="157037"/>
            </a:xfrm>
            <a:solidFill>
              <a:schemeClr val="bg1"/>
            </a:solidFill>
          </p:grpSpPr>
          <p:sp>
            <p:nvSpPr>
              <p:cNvPr id="238" name="Oval 237"/>
              <p:cNvSpPr/>
              <p:nvPr/>
            </p:nvSpPr>
            <p:spPr>
              <a:xfrm rot="5400000">
                <a:off x="460451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/>
              <p:cNvSpPr/>
              <p:nvPr/>
            </p:nvSpPr>
            <p:spPr>
              <a:xfrm rot="5400000">
                <a:off x="530050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 rot="5400000">
                <a:off x="5990425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 rot="5400000">
                <a:off x="669248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 rot="5400000">
                <a:off x="738847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/>
              <p:cNvSpPr/>
              <p:nvPr/>
            </p:nvSpPr>
            <p:spPr>
              <a:xfrm rot="5400000">
                <a:off x="8078395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 rot="5400000">
                <a:off x="8778559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4249091" y="5072312"/>
              <a:ext cx="4331084" cy="157037"/>
              <a:chOff x="4604512" y="4448882"/>
              <a:chExt cx="4331084" cy="157037"/>
            </a:xfrm>
          </p:grpSpPr>
          <p:sp>
            <p:nvSpPr>
              <p:cNvPr id="246" name="Oval 245"/>
              <p:cNvSpPr/>
              <p:nvPr/>
            </p:nvSpPr>
            <p:spPr>
              <a:xfrm rot="5400000">
                <a:off x="460451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 rot="5400000">
                <a:off x="530050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 rot="5400000">
                <a:off x="5990425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 rot="5400000">
                <a:off x="669248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 rot="5400000">
                <a:off x="738847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 rot="5400000">
                <a:off x="8078395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 rot="5400000">
                <a:off x="8778559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4257717" y="5550411"/>
              <a:ext cx="3630920" cy="157037"/>
              <a:chOff x="4604512" y="4448882"/>
              <a:chExt cx="3630920" cy="157037"/>
            </a:xfrm>
            <a:solidFill>
              <a:schemeClr val="bg1"/>
            </a:solidFill>
          </p:grpSpPr>
          <p:sp>
            <p:nvSpPr>
              <p:cNvPr id="254" name="Oval 253"/>
              <p:cNvSpPr/>
              <p:nvPr/>
            </p:nvSpPr>
            <p:spPr>
              <a:xfrm rot="5400000">
                <a:off x="460451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 rot="5400000">
                <a:off x="530050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 rot="5400000">
                <a:off x="5990425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 rot="5400000">
                <a:off x="669248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 rot="5400000">
                <a:off x="7388472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 rot="5400000">
                <a:off x="8078395" y="4448882"/>
                <a:ext cx="157037" cy="15703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1" name="Group 260"/>
            <p:cNvGrpSpPr/>
            <p:nvPr/>
          </p:nvGrpSpPr>
          <p:grpSpPr>
            <a:xfrm>
              <a:off x="4597499" y="5707448"/>
              <a:ext cx="2940997" cy="157037"/>
              <a:chOff x="4604512" y="4448882"/>
              <a:chExt cx="2940997" cy="157037"/>
            </a:xfrm>
          </p:grpSpPr>
          <p:sp>
            <p:nvSpPr>
              <p:cNvPr id="262" name="Oval 261"/>
              <p:cNvSpPr/>
              <p:nvPr/>
            </p:nvSpPr>
            <p:spPr>
              <a:xfrm rot="5400000">
                <a:off x="460451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 rot="5400000">
                <a:off x="530050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 rot="5400000">
                <a:off x="5990425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 rot="5400000">
                <a:off x="669248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 rot="5400000">
                <a:off x="7388472" y="4448882"/>
                <a:ext cx="157037" cy="15703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0" name="Straight Connector 269"/>
            <p:cNvCxnSpPr>
              <a:stCxn id="227" idx="5"/>
              <a:endCxn id="242" idx="1"/>
            </p:cNvCxnSpPr>
            <p:nvPr/>
          </p:nvCxnSpPr>
          <p:spPr bwMode="auto">
            <a:xfrm flipH="1">
              <a:off x="7528099" y="4582921"/>
              <a:ext cx="573294" cy="353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Connector 271"/>
            <p:cNvCxnSpPr>
              <a:stCxn id="251" idx="5"/>
              <a:endCxn id="258" idx="1"/>
            </p:cNvCxnSpPr>
            <p:nvPr/>
          </p:nvCxnSpPr>
          <p:spPr bwMode="auto">
            <a:xfrm flipH="1">
              <a:off x="7175716" y="5206351"/>
              <a:ext cx="570256" cy="3670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>
              <a:stCxn id="228" idx="5"/>
              <a:endCxn id="243" idx="1"/>
            </p:cNvCxnSpPr>
            <p:nvPr/>
          </p:nvCxnSpPr>
          <p:spPr bwMode="auto">
            <a:xfrm flipH="1">
              <a:off x="8218022" y="4582921"/>
              <a:ext cx="583535" cy="353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>
              <a:stCxn id="250" idx="5"/>
              <a:endCxn id="257" idx="1"/>
            </p:cNvCxnSpPr>
            <p:nvPr/>
          </p:nvCxnSpPr>
          <p:spPr bwMode="auto">
            <a:xfrm flipH="1">
              <a:off x="6479726" y="5206351"/>
              <a:ext cx="576323" cy="3670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6" name="Group 285"/>
            <p:cNvGrpSpPr/>
            <p:nvPr/>
          </p:nvGrpSpPr>
          <p:grpSpPr>
            <a:xfrm>
              <a:off x="4471297" y="4731752"/>
              <a:ext cx="4536684" cy="630211"/>
              <a:chOff x="4471297" y="4731752"/>
              <a:chExt cx="4536684" cy="630211"/>
            </a:xfrm>
          </p:grpSpPr>
          <p:cxnSp>
            <p:nvCxnSpPr>
              <p:cNvPr id="278" name="Straight Connector 277"/>
              <p:cNvCxnSpPr/>
              <p:nvPr/>
            </p:nvCxnSpPr>
            <p:spPr bwMode="auto">
              <a:xfrm flipV="1">
                <a:off x="4471297" y="4735160"/>
                <a:ext cx="1037505" cy="62680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Straight Connector 279"/>
              <p:cNvCxnSpPr/>
              <p:nvPr/>
            </p:nvCxnSpPr>
            <p:spPr bwMode="auto">
              <a:xfrm>
                <a:off x="5503780" y="4731752"/>
                <a:ext cx="350219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281"/>
              <p:cNvCxnSpPr/>
              <p:nvPr/>
            </p:nvCxnSpPr>
            <p:spPr bwMode="auto">
              <a:xfrm>
                <a:off x="4471297" y="5361963"/>
                <a:ext cx="350219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5" name="Straight Connector 284"/>
              <p:cNvCxnSpPr/>
              <p:nvPr/>
            </p:nvCxnSpPr>
            <p:spPr bwMode="auto">
              <a:xfrm flipV="1">
                <a:off x="7970476" y="4731752"/>
                <a:ext cx="1037505" cy="62680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70C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90" name="Rectangle 98"/>
          <p:cNvSpPr txBox="1">
            <a:spLocks noChangeArrowheads="1"/>
          </p:cNvSpPr>
          <p:nvPr/>
        </p:nvSpPr>
        <p:spPr>
          <a:xfrm>
            <a:off x="1733281" y="3079125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  <a:cs typeface="Times New Roman" pitchFamily="18" charset="0"/>
              </a:rPr>
              <a:t>(-1,p-q)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1" name="Rectangle 98"/>
          <p:cNvSpPr txBox="1">
            <a:spLocks noChangeArrowheads="1"/>
          </p:cNvSpPr>
          <p:nvPr/>
        </p:nvSpPr>
        <p:spPr>
          <a:xfrm>
            <a:off x="2662316" y="2465885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  <a:cs typeface="Times New Roman" pitchFamily="18" charset="0"/>
              </a:rPr>
              <a:t>(0,p)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2" name="Rectangle 98"/>
          <p:cNvSpPr txBox="1">
            <a:spLocks noChangeArrowheads="1"/>
          </p:cNvSpPr>
          <p:nvPr/>
        </p:nvSpPr>
        <p:spPr>
          <a:xfrm>
            <a:off x="2662316" y="4513277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  <a:cs typeface="Times New Roman" pitchFamily="18" charset="0"/>
              </a:rPr>
              <a:t>(0,0)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3" name="Rectangle 98"/>
          <p:cNvSpPr txBox="1">
            <a:spLocks noChangeArrowheads="1"/>
          </p:cNvSpPr>
          <p:nvPr/>
        </p:nvSpPr>
        <p:spPr>
          <a:xfrm>
            <a:off x="3125338" y="4513277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  <a:cs typeface="Times New Roman" pitchFamily="18" charset="0"/>
              </a:rPr>
              <a:t>(1,0)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4" name="Rectangle 98"/>
          <p:cNvSpPr txBox="1">
            <a:spLocks noChangeArrowheads="1"/>
          </p:cNvSpPr>
          <p:nvPr/>
        </p:nvSpPr>
        <p:spPr>
          <a:xfrm>
            <a:off x="457200" y="5078938"/>
            <a:ext cx="86868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gauge theories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these infinite classes of CYs were determined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98"/>
          <p:cNvSpPr txBox="1">
            <a:spLocks noChangeArrowheads="1"/>
          </p:cNvSpPr>
          <p:nvPr/>
        </p:nvSpPr>
        <p:spPr>
          <a:xfrm>
            <a:off x="3352800" y="5413306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Benvenuti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Franco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Martelli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Sparks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6" name="Rectangle 98"/>
          <p:cNvSpPr txBox="1">
            <a:spLocks noChangeArrowheads="1"/>
          </p:cNvSpPr>
          <p:nvPr/>
        </p:nvSpPr>
        <p:spPr>
          <a:xfrm>
            <a:off x="3352800" y="1284858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Gauntlett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Martelli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Sparks,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Waldram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7" name="Rectangle 98"/>
          <p:cNvSpPr txBox="1">
            <a:spLocks noChangeArrowheads="1"/>
          </p:cNvSpPr>
          <p:nvPr/>
        </p:nvSpPr>
        <p:spPr>
          <a:xfrm>
            <a:off x="3352800" y="5641906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Franco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Martelli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Sparks,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Vegh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Wecht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98" name="Rectangle 98"/>
          <p:cNvSpPr txBox="1">
            <a:spLocks noChangeArrowheads="1"/>
          </p:cNvSpPr>
          <p:nvPr/>
        </p:nvSpPr>
        <p:spPr>
          <a:xfrm>
            <a:off x="3352800" y="1513458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Cvetic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Lu, Page, Pope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Rectangle 98"/>
              <p:cNvSpPr txBox="1">
                <a:spLocks noChangeArrowheads="1"/>
              </p:cNvSpPr>
              <p:nvPr/>
            </p:nvSpPr>
            <p:spPr>
              <a:xfrm>
                <a:off x="757316" y="3091405"/>
                <a:ext cx="1828800" cy="3810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85750" lvl="1" indent="-285750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ß"/>
                  <a:defRPr/>
                </a:pP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smtClean="0">
                    <a:latin typeface="Times New Roman" pitchFamily="18" charset="0"/>
                    <a:cs typeface="Times New Roman" pitchFamily="18" charset="0"/>
                  </a:rPr>
                  <a:t>p,0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 = T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smtClean="0">
                    <a:latin typeface="Times New Roman" pitchFamily="18" charset="0"/>
                    <a:cs typeface="Times New Roman" pitchFamily="18" charset="0"/>
                  </a:rPr>
                  <a:t>1,1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="0" baseline="-25000" noProof="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kumimoji="0" lang="en-US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0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16" y="3091405"/>
                <a:ext cx="1828800" cy="381000"/>
              </a:xfrm>
              <a:prstGeom prst="rect">
                <a:avLst/>
              </a:prstGeom>
              <a:blipFill rotWithShape="1"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Rectangle 98"/>
              <p:cNvSpPr txBox="1">
                <a:spLocks noChangeArrowheads="1"/>
              </p:cNvSpPr>
              <p:nvPr/>
            </p:nvSpPr>
            <p:spPr>
              <a:xfrm>
                <a:off x="757316" y="3472405"/>
                <a:ext cx="1828800" cy="3810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85750" lvl="1" indent="-285750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ß"/>
                  <a:defRPr/>
                </a:pP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err="1" smtClean="0">
                    <a:latin typeface="Times New Roman" pitchFamily="18" charset="0"/>
                    <a:cs typeface="Times New Roman" pitchFamily="18" charset="0"/>
                  </a:rPr>
                  <a:t>p,p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 = S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="0" baseline="-25000" noProof="0" dirty="0" smtClean="0">
                    <a:latin typeface="Times New Roman" pitchFamily="18" charset="0"/>
                    <a:cs typeface="Times New Roman" pitchFamily="18" charset="0"/>
                  </a:rPr>
                  <a:t>2p</a:t>
                </a:r>
                <a:endParaRPr kumimoji="0" lang="en-US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1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16" y="3472405"/>
                <a:ext cx="1828800" cy="381000"/>
              </a:xfrm>
              <a:prstGeom prst="rect">
                <a:avLst/>
              </a:prstGeom>
              <a:blipFill rotWithShape="1"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98"/>
          <p:cNvSpPr txBox="1">
            <a:spLocks noChangeArrowheads="1"/>
          </p:cNvSpPr>
          <p:nvPr/>
        </p:nvSpPr>
        <p:spPr>
          <a:xfrm>
            <a:off x="6529106" y="4466666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900" dirty="0">
                <a:latin typeface="Calibri" pitchFamily="34" charset="0"/>
                <a:cs typeface="Times New Roman" pitchFamily="18" charset="0"/>
              </a:rPr>
              <a:t>p</a:t>
            </a:r>
            <a:r>
              <a:rPr lang="en-US" sz="1900" dirty="0" smtClean="0">
                <a:latin typeface="Calibri" pitchFamily="34" charset="0"/>
                <a:cs typeface="Times New Roman" pitchFamily="18" charset="0"/>
              </a:rPr>
              <a:t>-q</a:t>
            </a:r>
            <a:endParaRPr kumimoji="0" lang="en-US" sz="19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8" name="Rectangle 98"/>
          <p:cNvSpPr txBox="1">
            <a:spLocks noChangeArrowheads="1"/>
          </p:cNvSpPr>
          <p:nvPr/>
        </p:nvSpPr>
        <p:spPr>
          <a:xfrm>
            <a:off x="4867297" y="4466666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900" dirty="0" smtClean="0">
                <a:latin typeface="Calibri" pitchFamily="34" charset="0"/>
                <a:cs typeface="Times New Roman" pitchFamily="18" charset="0"/>
              </a:rPr>
              <a:t>2q</a:t>
            </a:r>
            <a:endParaRPr kumimoji="0" lang="en-US" sz="19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16200000">
            <a:off x="5378975" y="3444079"/>
            <a:ext cx="178489" cy="1985751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Left Brace 149"/>
          <p:cNvSpPr/>
          <p:nvPr/>
        </p:nvSpPr>
        <p:spPr bwMode="auto">
          <a:xfrm rot="16200000">
            <a:off x="7048525" y="3786412"/>
            <a:ext cx="160332" cy="1301085"/>
          </a:xfrm>
          <a:prstGeom prst="leftBrace">
            <a:avLst>
              <a:gd name="adj1" fmla="val 8333"/>
              <a:gd name="adj2" fmla="val 50611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1196275" y="-3337"/>
            <a:ext cx="675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3: Infinite Families of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Calabi-Yau’s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/>
      <p:bldP spid="7" grpId="0"/>
      <p:bldP spid="57" grpId="0"/>
      <p:bldP spid="290" grpId="0"/>
      <p:bldP spid="290" grpId="1"/>
      <p:bldP spid="291" grpId="0"/>
      <p:bldP spid="291" grpId="1"/>
      <p:bldP spid="292" grpId="0"/>
      <p:bldP spid="292" grpId="1"/>
      <p:bldP spid="293" grpId="0"/>
      <p:bldP spid="293" grpId="1"/>
      <p:bldP spid="294" grpId="0"/>
      <p:bldP spid="295" grpId="0"/>
      <p:bldP spid="296" grpId="0"/>
      <p:bldP spid="297" grpId="0"/>
      <p:bldP spid="298" grpId="0"/>
      <p:bldP spid="300" grpId="0"/>
      <p:bldP spid="301" grpId="0"/>
      <p:bldP spid="147" grpId="0"/>
      <p:bldP spid="148" grpId="0"/>
      <p:bldP spid="2" grpId="0" animBg="1"/>
      <p:bldP spid="150" grpId="0" animBg="1"/>
      <p:bldP spid="151" grpId="0" animBg="1"/>
      <p:bldP spid="1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79237"/>
            <a:ext cx="9146272" cy="1759709"/>
            <a:chOff x="0" y="1784956"/>
            <a:chExt cx="9146272" cy="1759709"/>
          </a:xfrm>
        </p:grpSpPr>
        <p:sp>
          <p:nvSpPr>
            <p:cNvPr id="16" name="Rectangle 15"/>
            <p:cNvSpPr/>
            <p:nvPr/>
          </p:nvSpPr>
          <p:spPr>
            <a:xfrm>
              <a:off x="2272" y="1784956"/>
              <a:ext cx="9144000" cy="1759709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897039"/>
              <a:ext cx="9144000" cy="1527312"/>
            </a:xfrm>
            <a:prstGeom prst="rect">
              <a:avLst/>
            </a:prstGeom>
            <a:solidFill>
              <a:srgbClr val="0070C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0134" y="2143403"/>
              <a:ext cx="86437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itchFamily="34" charset="0"/>
                </a:rPr>
                <a:t>QFTs,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 Black" pitchFamily="34" charset="0"/>
                </a:rPr>
                <a:t>Integrable</a:t>
              </a:r>
              <a:r>
                <a:rPr lang="en-US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Systems and the Geometry of Scattering Amplitudes</a:t>
              </a:r>
              <a:endParaRPr lang="en-US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440028" y="3070566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Arial" charset="0"/>
              </a:rPr>
              <a:t>Sebastián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 Franco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60124" y="3368657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70C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0070C0"/>
                </a:solidFill>
                <a:latin typeface="Arial" charset="0"/>
              </a:rPr>
              <a:t>City College of the CUNY</a:t>
            </a:r>
            <a:endParaRPr lang="en-US" sz="19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3324368" y="3983798"/>
            <a:ext cx="2495265" cy="2776261"/>
            <a:chOff x="2814846" y="1466571"/>
            <a:chExt cx="3686082" cy="4101178"/>
          </a:xfrm>
        </p:grpSpPr>
        <p:grpSp>
          <p:nvGrpSpPr>
            <p:cNvPr id="277" name="Group 276"/>
            <p:cNvGrpSpPr/>
            <p:nvPr/>
          </p:nvGrpSpPr>
          <p:grpSpPr>
            <a:xfrm>
              <a:off x="4512358" y="2662452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4" name="Straight Connector 423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/>
            <p:cNvGrpSpPr/>
            <p:nvPr/>
          </p:nvGrpSpPr>
          <p:grpSpPr>
            <a:xfrm>
              <a:off x="5043487" y="3687753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2" name="Straight Connector 421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/>
            <p:cNvGrpSpPr/>
            <p:nvPr/>
          </p:nvGrpSpPr>
          <p:grpSpPr>
            <a:xfrm>
              <a:off x="3795210" y="4407864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0" name="Straight Connector 419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/>
            <p:cNvGrpSpPr/>
            <p:nvPr/>
          </p:nvGrpSpPr>
          <p:grpSpPr>
            <a:xfrm>
              <a:off x="5072466" y="2234342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18" name="Straight Connector 417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/>
            <p:cNvGrpSpPr/>
            <p:nvPr/>
          </p:nvGrpSpPr>
          <p:grpSpPr>
            <a:xfrm flipH="1">
              <a:off x="3797484" y="2243384"/>
              <a:ext cx="1719667" cy="2550927"/>
              <a:chOff x="3947610" y="2386742"/>
              <a:chExt cx="1719667" cy="2550927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grpSp>
            <p:nvGrpSpPr>
              <p:cNvPr id="406" name="Group 405"/>
              <p:cNvGrpSpPr/>
              <p:nvPr/>
            </p:nvGrpSpPr>
            <p:grpSpPr>
              <a:xfrm>
                <a:off x="3953866" y="3100329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7" name="Group 406"/>
              <p:cNvGrpSpPr/>
              <p:nvPr/>
            </p:nvGrpSpPr>
            <p:grpSpPr>
              <a:xfrm>
                <a:off x="5195887" y="3840153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8" name="Group 407"/>
              <p:cNvGrpSpPr/>
              <p:nvPr/>
            </p:nvGrpSpPr>
            <p:grpSpPr>
              <a:xfrm>
                <a:off x="3947610" y="4560264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2" name="Straight Connector 411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Group 408"/>
              <p:cNvGrpSpPr/>
              <p:nvPr/>
            </p:nvGrpSpPr>
            <p:grpSpPr>
              <a:xfrm>
                <a:off x="5224866" y="2386742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2" name="Group 281"/>
            <p:cNvGrpSpPr/>
            <p:nvPr/>
          </p:nvGrpSpPr>
          <p:grpSpPr>
            <a:xfrm>
              <a:off x="3801466" y="2947929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04" name="Straight Connector 403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/>
            <p:nvPr/>
          </p:nvGrpSpPr>
          <p:grpSpPr>
            <a:xfrm>
              <a:off x="4046561" y="2912091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89" name="Dodecagon 38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0" name="Group 38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98" name="Oval 39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92" name="Oval 39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4" name="Group 283"/>
            <p:cNvGrpSpPr/>
            <p:nvPr/>
          </p:nvGrpSpPr>
          <p:grpSpPr>
            <a:xfrm>
              <a:off x="2826222" y="2177378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74" name="Dodecagon 37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5" name="Group 37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5306750" y="2184770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59" name="Dodecagon 35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0" name="Group 35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1" name="Group 36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62" name="Oval 36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6" name="Group 285"/>
            <p:cNvGrpSpPr/>
            <p:nvPr/>
          </p:nvGrpSpPr>
          <p:grpSpPr>
            <a:xfrm>
              <a:off x="2814846" y="3633162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44" name="Dodecagon 34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53" name="Oval 35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47" name="Oval 34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7" name="Group 286"/>
            <p:cNvGrpSpPr/>
            <p:nvPr/>
          </p:nvGrpSpPr>
          <p:grpSpPr>
            <a:xfrm>
              <a:off x="5295374" y="3640554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29" name="Dodecagon 32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0" name="Group 32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Oval 33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8" name="Group 287"/>
            <p:cNvGrpSpPr/>
            <p:nvPr/>
          </p:nvGrpSpPr>
          <p:grpSpPr>
            <a:xfrm>
              <a:off x="4058573" y="1466571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14" name="Dodecagon 31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" name="Group 31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23" name="Oval 32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9" name="Group 288"/>
            <p:cNvGrpSpPr/>
            <p:nvPr/>
          </p:nvGrpSpPr>
          <p:grpSpPr>
            <a:xfrm>
              <a:off x="4042009" y="4374699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299" name="Dodecagon 29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08" name="Oval 30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02" name="Oval 30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0" name="Group 289"/>
            <p:cNvGrpSpPr/>
            <p:nvPr/>
          </p:nvGrpSpPr>
          <p:grpSpPr>
            <a:xfrm>
              <a:off x="3278870" y="3370428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7" name="Straight Connector 296"/>
              <p:cNvCxnSpPr>
                <a:stCxn id="353" idx="0"/>
                <a:endCxn id="378" idx="0"/>
              </p:cNvCxnSpPr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354" idx="0"/>
                <a:endCxn id="377" idx="0"/>
              </p:cNvCxnSpPr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>
              <a:off x="5756618" y="3380051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5" name="Straight Connector 294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/>
            <p:cNvGrpSpPr/>
            <p:nvPr/>
          </p:nvGrpSpPr>
          <p:grpSpPr>
            <a:xfrm>
              <a:off x="4501480" y="4112537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3" name="Straight Connector 292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/>
          <p:cNvSpPr txBox="1"/>
          <p:nvPr/>
        </p:nvSpPr>
        <p:spPr>
          <a:xfrm>
            <a:off x="1691494" y="2206965"/>
            <a:ext cx="576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LMS Invited Lectures 2015 - Lecture 2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389625" y="2531792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70C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latin typeface="Arial" charset="0"/>
              </a:rPr>
              <a:t>Durham University</a:t>
            </a:r>
            <a:endParaRPr lang="en-US" sz="19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4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200" grpId="0"/>
      <p:bldP spid="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096" y="2195214"/>
            <a:ext cx="8237808" cy="19851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1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Brane</a:t>
            </a:r>
            <a:r>
              <a:rPr lang="en-US" sz="4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1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Tilings</a:t>
            </a:r>
            <a:r>
              <a:rPr lang="en-US" sz="4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41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en-US" sz="41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First Encounter Between QFT, Graphs and Geometry</a:t>
            </a:r>
            <a:endParaRPr lang="en-US" sz="41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2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3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363172"/>
            <a:ext cx="818887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QFT Dynamics, </a:t>
            </a:r>
            <a:r>
              <a:rPr lang="en-US" sz="43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Tilings</a:t>
            </a:r>
            <a:r>
              <a:rPr lang="en-US" sz="4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Geometry</a:t>
            </a:r>
            <a:endParaRPr lang="en-US" sz="43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0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2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8149" y="-3337"/>
            <a:ext cx="6309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Graphical Gauge Theory Dynamics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86369" y="4457847"/>
            <a:ext cx="2071017" cy="494311"/>
            <a:chOff x="2586369" y="4430551"/>
            <a:chExt cx="2071017" cy="494311"/>
          </a:xfrm>
        </p:grpSpPr>
        <p:sp>
          <p:nvSpPr>
            <p:cNvPr id="9" name="Left Brace 8"/>
            <p:cNvSpPr/>
            <p:nvPr/>
          </p:nvSpPr>
          <p:spPr>
            <a:xfrm rot="16200000">
              <a:off x="2878962" y="4222411"/>
              <a:ext cx="85262" cy="50154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Times New Roman"/>
                <a:cs typeface="Times New Roman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4275217" y="4222411"/>
              <a:ext cx="85262" cy="50154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6369" y="4601697"/>
              <a:ext cx="6584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dirty="0" smtClean="0">
                  <a:latin typeface="Times New Roman"/>
                  <a:cs typeface="Times New Roman"/>
                </a:rPr>
                <a:t>P</a:t>
              </a:r>
              <a:r>
                <a:rPr lang="en-US" sz="1500" b="0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1500" b="0" dirty="0" smtClean="0">
                  <a:latin typeface="Times New Roman"/>
                  <a:cs typeface="Times New Roman"/>
                </a:rPr>
                <a:t>(X</a:t>
              </a:r>
              <a:r>
                <a:rPr lang="en-US" sz="1500" b="0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1500" b="0" dirty="0" smtClean="0">
                  <a:latin typeface="Times New Roman"/>
                  <a:cs typeface="Times New Roman"/>
                </a:rPr>
                <a:t>)</a:t>
              </a:r>
              <a:endParaRPr lang="en-US" sz="1500" b="0" dirty="0"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98958" y="4601697"/>
              <a:ext cx="6584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dirty="0" smtClean="0">
                  <a:latin typeface="Times New Roman"/>
                  <a:cs typeface="Times New Roman"/>
                </a:rPr>
                <a:t>P</a:t>
              </a:r>
              <a:r>
                <a:rPr lang="en-US" sz="1500" b="0" baseline="-25000" dirty="0">
                  <a:latin typeface="Times New Roman"/>
                  <a:cs typeface="Times New Roman"/>
                </a:rPr>
                <a:t>2</a:t>
              </a:r>
              <a:r>
                <a:rPr lang="en-US" sz="1500" b="0" dirty="0" smtClean="0">
                  <a:latin typeface="Times New Roman"/>
                  <a:cs typeface="Times New Roman"/>
                </a:rPr>
                <a:t>(X</a:t>
              </a:r>
              <a:r>
                <a:rPr lang="en-US" sz="1500" b="0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sz="1500" b="0" dirty="0" smtClean="0">
                  <a:latin typeface="Times New Roman"/>
                  <a:cs typeface="Times New Roman"/>
                </a:rPr>
                <a:t>)</a:t>
              </a:r>
              <a:endParaRPr lang="en-US" sz="1500" b="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7290" y="3423094"/>
            <a:ext cx="1874823" cy="921956"/>
            <a:chOff x="2667290" y="3395798"/>
            <a:chExt cx="1874823" cy="921956"/>
          </a:xfrm>
        </p:grpSpPr>
        <p:cxnSp>
          <p:nvCxnSpPr>
            <p:cNvPr id="14" name="Straight Connector 13"/>
            <p:cNvCxnSpPr>
              <a:stCxn id="23" idx="7"/>
            </p:cNvCxnSpPr>
            <p:nvPr/>
          </p:nvCxnSpPr>
          <p:spPr>
            <a:xfrm flipH="1" flipV="1">
              <a:off x="2848789" y="3395798"/>
              <a:ext cx="314287" cy="6528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3" idx="6"/>
              <a:endCxn id="22" idx="6"/>
            </p:cNvCxnSpPr>
            <p:nvPr/>
          </p:nvCxnSpPr>
          <p:spPr>
            <a:xfrm>
              <a:off x="3185858" y="3993639"/>
              <a:ext cx="8376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67290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667290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167328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4167328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2" idx="2"/>
            </p:cNvCxnSpPr>
            <p:nvPr/>
          </p:nvCxnSpPr>
          <p:spPr>
            <a:xfrm>
              <a:off x="4179115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3" idx="2"/>
            </p:cNvCxnSpPr>
            <p:nvPr/>
          </p:nvCxnSpPr>
          <p:spPr>
            <a:xfrm flipH="1">
              <a:off x="2667290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 flipH="1" flipV="1">
              <a:off x="4023544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V="1">
              <a:off x="3030288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82371" y="3652293"/>
              <a:ext cx="3497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dirty="0" smtClean="0">
                  <a:latin typeface="Calibri" pitchFamily="34" charset="0"/>
                </a:rPr>
                <a:t>X</a:t>
              </a:r>
              <a:r>
                <a:rPr lang="en-US" sz="1500" b="0" baseline="-25000" dirty="0">
                  <a:latin typeface="Calibri" pitchFamily="34" charset="0"/>
                </a:rPr>
                <a:t>1</a:t>
              </a:r>
              <a:endParaRPr lang="en-US" sz="1500" b="0" dirty="0">
                <a:latin typeface="Calibri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H="1" flipV="1">
              <a:off x="3536891" y="3915855"/>
              <a:ext cx="155571" cy="1555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>
                  <a:solidFill>
                    <a:sysClr val="windowText" lastClr="00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69027" y="3652294"/>
              <a:ext cx="3497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dirty="0" smtClean="0">
                  <a:latin typeface="Calibri" pitchFamily="34" charset="0"/>
                </a:rPr>
                <a:t>X</a:t>
              </a:r>
              <a:r>
                <a:rPr lang="en-US" sz="1500" b="0" baseline="-25000" dirty="0">
                  <a:latin typeface="Calibri" pitchFamily="34" charset="0"/>
                </a:rPr>
                <a:t>2</a:t>
              </a:r>
              <a:endParaRPr lang="en-US" sz="1500" b="0" dirty="0">
                <a:latin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87604" y="3415352"/>
            <a:ext cx="1668928" cy="1536806"/>
            <a:chOff x="4887604" y="3388056"/>
            <a:chExt cx="1668928" cy="1536806"/>
          </a:xfrm>
        </p:grpSpPr>
        <p:cxnSp>
          <p:nvCxnSpPr>
            <p:cNvPr id="28" name="Straight Connector 27"/>
            <p:cNvCxnSpPr>
              <a:stCxn id="36" idx="7"/>
            </p:cNvCxnSpPr>
            <p:nvPr/>
          </p:nvCxnSpPr>
          <p:spPr>
            <a:xfrm flipH="1" flipV="1">
              <a:off x="5637312" y="3388056"/>
              <a:ext cx="314287" cy="6528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455813" y="3648686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5455813" y="4022301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5950632" y="3648686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5950632" y="4022301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962419" y="3985897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6" idx="2"/>
            </p:cNvCxnSpPr>
            <p:nvPr/>
          </p:nvCxnSpPr>
          <p:spPr>
            <a:xfrm flipH="1">
              <a:off x="5455813" y="3985897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ight Arrow 34"/>
            <p:cNvSpPr/>
            <p:nvPr/>
          </p:nvSpPr>
          <p:spPr>
            <a:xfrm>
              <a:off x="4887604" y="3900494"/>
              <a:ext cx="278634" cy="18629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flipV="1">
              <a:off x="5818811" y="3908112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241538" y="4601697"/>
              <a:ext cx="1314994" cy="323165"/>
              <a:chOff x="5863508" y="4133048"/>
              <a:chExt cx="1932288" cy="474868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863508" y="4133048"/>
                <a:ext cx="1197587" cy="474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0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sz="1500" b="0" baseline="-25000" dirty="0" smtClean="0">
                    <a:latin typeface="Times New Roman"/>
                    <a:cs typeface="Times New Roman"/>
                  </a:rPr>
                  <a:t>1</a:t>
                </a:r>
                <a:r>
                  <a:rPr lang="en-US" sz="1500" b="0" dirty="0" smtClean="0">
                    <a:latin typeface="Times New Roman"/>
                    <a:cs typeface="Times New Roman"/>
                  </a:rPr>
                  <a:t>(X</a:t>
                </a:r>
                <a:r>
                  <a:rPr lang="en-US" sz="1500" b="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en-US" sz="1500" b="0" dirty="0" smtClean="0">
                    <a:latin typeface="Times New Roman"/>
                    <a:cs typeface="Times New Roman"/>
                  </a:rPr>
                  <a:t>) ×</a:t>
                </a:r>
                <a:endParaRPr lang="en-US" sz="1500" b="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828284" y="4133048"/>
                <a:ext cx="967512" cy="474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0" dirty="0" smtClean="0">
                    <a:latin typeface="Times New Roman"/>
                    <a:cs typeface="Times New Roman"/>
                  </a:rPr>
                  <a:t>P</a:t>
                </a:r>
                <a:r>
                  <a:rPr lang="en-US" sz="1500" b="0" baseline="-25000" dirty="0">
                    <a:latin typeface="Times New Roman"/>
                    <a:cs typeface="Times New Roman"/>
                  </a:rPr>
                  <a:t>2</a:t>
                </a:r>
                <a:r>
                  <a:rPr lang="en-US" sz="1500" b="0" dirty="0" smtClean="0">
                    <a:latin typeface="Times New Roman"/>
                    <a:cs typeface="Times New Roman"/>
                  </a:rPr>
                  <a:t>(X</a:t>
                </a:r>
                <a:r>
                  <a:rPr lang="en-US" sz="1500" b="0" baseline="-25000" dirty="0" smtClean="0">
                    <a:latin typeface="Times New Roman"/>
                    <a:cs typeface="Times New Roman"/>
                  </a:rPr>
                  <a:t>i</a:t>
                </a:r>
                <a:r>
                  <a:rPr lang="en-US" sz="1500" b="0" dirty="0" smtClean="0">
                    <a:latin typeface="Times New Roman"/>
                    <a:cs typeface="Times New Roman"/>
                  </a:rPr>
                  <a:t>)</a:t>
                </a:r>
                <a:endParaRPr lang="en-US" sz="1500" b="0" dirty="0">
                  <a:latin typeface="Times New Roman"/>
                  <a:cs typeface="Times New Roman"/>
                </a:endParaRPr>
              </a:p>
            </p:txBody>
          </p:sp>
        </p:grpSp>
      </p:grpSp>
      <p:sp>
        <p:nvSpPr>
          <p:cNvPr id="44" name="Right Brace 43"/>
          <p:cNvSpPr/>
          <p:nvPr/>
        </p:nvSpPr>
        <p:spPr>
          <a:xfrm>
            <a:off x="4480819" y="6120501"/>
            <a:ext cx="195875" cy="631892"/>
          </a:xfrm>
          <a:prstGeom prst="rightBrac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5" name="Rectangle 98"/>
          <p:cNvSpPr txBox="1">
            <a:spLocks noChangeArrowheads="1"/>
          </p:cNvSpPr>
          <p:nvPr/>
        </p:nvSpPr>
        <p:spPr>
          <a:xfrm>
            <a:off x="452942" y="2639704"/>
            <a:ext cx="8691058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2-valent nodes map to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mass terms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 the gauge theory.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Integrating out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corresponding massive fields results in the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condensation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of the two nearest nodes 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98"/>
          <p:cNvSpPr txBox="1">
            <a:spLocks noChangeArrowheads="1"/>
          </p:cNvSpPr>
          <p:nvPr/>
        </p:nvSpPr>
        <p:spPr>
          <a:xfrm>
            <a:off x="609600" y="5589896"/>
            <a:ext cx="8305800" cy="4391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equations of motion of the massive fields become: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42883" y="2177890"/>
            <a:ext cx="2675769" cy="402329"/>
          </a:xfrm>
          <a:prstGeom prst="round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6366" y="2164928"/>
            <a:ext cx="76953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Massive Fields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0" name="Rectangle 98"/>
          <p:cNvSpPr txBox="1">
            <a:spLocks noChangeArrowheads="1"/>
          </p:cNvSpPr>
          <p:nvPr/>
        </p:nvSpPr>
        <p:spPr>
          <a:xfrm>
            <a:off x="455214" y="1595827"/>
            <a:ext cx="8573071" cy="4015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We are mainly interested in the low energy (IR) limit of these theories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741901" y="736032"/>
            <a:ext cx="2383613" cy="61353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2" name="Rectangle 98"/>
          <p:cNvSpPr txBox="1">
            <a:spLocks noChangeArrowheads="1"/>
          </p:cNvSpPr>
          <p:nvPr/>
        </p:nvSpPr>
        <p:spPr>
          <a:xfrm>
            <a:off x="1817992" y="728590"/>
            <a:ext cx="224121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Calibri" pitchFamily="34" charset="0"/>
              </a:rPr>
              <a:t>Gauge Theory Dynamics</a:t>
            </a:r>
            <a:endParaRPr kumimoji="0" lang="en-US" b="0" dirty="0" smtClean="0">
              <a:latin typeface="Calibri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046989" y="738304"/>
            <a:ext cx="2383613" cy="613533"/>
          </a:xfrm>
          <a:prstGeom prst="roundRect">
            <a:avLst/>
          </a:prstGeom>
          <a:solidFill>
            <a:srgbClr val="01AF7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54" name="Rectangle 98"/>
          <p:cNvSpPr txBox="1">
            <a:spLocks noChangeArrowheads="1"/>
          </p:cNvSpPr>
          <p:nvPr/>
        </p:nvSpPr>
        <p:spPr>
          <a:xfrm>
            <a:off x="5123080" y="730862"/>
            <a:ext cx="224121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Calibri" pitchFamily="34" charset="0"/>
              </a:rPr>
              <a:t>Graph Transformations</a:t>
            </a:r>
            <a:endParaRPr kumimoji="0" lang="en-US" b="0" dirty="0" smtClean="0">
              <a:latin typeface="Calibri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4865081" y="6316006"/>
            <a:ext cx="287539" cy="277776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dirty="0">
              <a:latin typeface="Calibri" pitchFamily="34" charset="0"/>
            </a:endParaRPr>
          </a:p>
        </p:txBody>
      </p:sp>
      <p:sp>
        <p:nvSpPr>
          <p:cNvPr id="56" name="Left-Right Arrow 55"/>
          <p:cNvSpPr/>
          <p:nvPr/>
        </p:nvSpPr>
        <p:spPr bwMode="auto">
          <a:xfrm>
            <a:off x="4233707" y="888556"/>
            <a:ext cx="685966" cy="312447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599748"/>
              </p:ext>
            </p:extLst>
          </p:nvPr>
        </p:nvGraphicFramePr>
        <p:xfrm>
          <a:off x="2806700" y="5156494"/>
          <a:ext cx="3530601" cy="34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3" name="Equation" r:id="rId4" imgW="2184400" imgH="215900" progId="Equation.3">
                  <p:embed/>
                </p:oleObj>
              </mc:Choice>
              <mc:Fallback>
                <p:oleObj name="Equation" r:id="rId4" imgW="218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700" y="5156494"/>
                        <a:ext cx="3530601" cy="34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56519"/>
              </p:ext>
            </p:extLst>
          </p:nvPr>
        </p:nvGraphicFramePr>
        <p:xfrm>
          <a:off x="1638299" y="6032500"/>
          <a:ext cx="273183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4" name="Equation" r:id="rId6" imgW="1701800" imgH="482600" progId="Equation.3">
                  <p:embed/>
                </p:oleObj>
              </mc:Choice>
              <mc:Fallback>
                <p:oleObj name="Equation" r:id="rId6" imgW="1701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38299" y="6032500"/>
                        <a:ext cx="2731837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286165"/>
              </p:ext>
            </p:extLst>
          </p:nvPr>
        </p:nvGraphicFramePr>
        <p:xfrm>
          <a:off x="5365749" y="6273800"/>
          <a:ext cx="2318123" cy="36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5" name="Equation" r:id="rId8" imgW="1358900" imgH="215900" progId="Equation.3">
                  <p:embed/>
                </p:oleObj>
              </mc:Choice>
              <mc:Fallback>
                <p:oleObj name="Equation" r:id="rId8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65749" y="6273800"/>
                        <a:ext cx="2318123" cy="368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42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44" grpId="0" animBg="1"/>
      <p:bldP spid="45" grpId="0"/>
      <p:bldP spid="46" grpId="0"/>
      <p:bldP spid="48" grpId="0" animBg="1"/>
      <p:bldP spid="49" grpId="0"/>
      <p:bldP spid="50" grpId="0"/>
      <p:bldP spid="51" grpId="0" animBg="1"/>
      <p:bldP spid="52" grpId="0"/>
      <p:bldP spid="53" grpId="0" animBg="1"/>
      <p:bldP spid="54" grpId="0"/>
      <p:bldP spid="55" grpId="0" animBg="1"/>
      <p:bldP spid="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Geometry and Seiberg Duality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33620" y="4058583"/>
            <a:ext cx="1189860" cy="1792990"/>
            <a:chOff x="6126452" y="2616040"/>
            <a:chExt cx="1414115" cy="2130919"/>
          </a:xfrm>
        </p:grpSpPr>
        <p:grpSp>
          <p:nvGrpSpPr>
            <p:cNvPr id="7" name="Group 6"/>
            <p:cNvGrpSpPr/>
            <p:nvPr/>
          </p:nvGrpSpPr>
          <p:grpSpPr>
            <a:xfrm>
              <a:off x="6142868" y="4059566"/>
              <a:ext cx="1397699" cy="687393"/>
              <a:chOff x="2757487" y="2486025"/>
              <a:chExt cx="1162050" cy="5715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1" name="Parallelogram 10"/>
              <p:cNvSpPr/>
              <p:nvPr/>
            </p:nvSpPr>
            <p:spPr>
              <a:xfrm>
                <a:off x="2757487" y="2600325"/>
                <a:ext cx="1162050" cy="457200"/>
              </a:xfrm>
              <a:prstGeom prst="parallelogram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>
                <a:off x="2757487" y="2543175"/>
                <a:ext cx="1162050" cy="457200"/>
              </a:xfrm>
              <a:prstGeom prst="parallelogram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>
                <a:off x="2757487" y="2486025"/>
                <a:ext cx="1162050" cy="457200"/>
              </a:xfrm>
              <a:prstGeom prst="parallelogram">
                <a:avLst/>
              </a:prstGeom>
              <a:grp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Isosceles Triangle 7"/>
            <p:cNvSpPr/>
            <p:nvPr/>
          </p:nvSpPr>
          <p:spPr>
            <a:xfrm flipV="1">
              <a:off x="6126452" y="2764975"/>
              <a:ext cx="1414115" cy="1535178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14235" y="4225295"/>
              <a:ext cx="634722" cy="3886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D3s</a:t>
              </a:r>
              <a:endParaRPr lang="en-US" sz="1500" baseline="-250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129955" y="2616040"/>
              <a:ext cx="1404810" cy="315055"/>
            </a:xfrm>
            <a:prstGeom prst="ellipse">
              <a:avLst/>
            </a:prstGeom>
            <a:solidFill>
              <a:srgbClr val="0078D2">
                <a:alpha val="99000"/>
              </a:srgb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Left-Right Arrow 3"/>
          <p:cNvSpPr/>
          <p:nvPr/>
        </p:nvSpPr>
        <p:spPr bwMode="auto">
          <a:xfrm rot="1800000">
            <a:off x="3315900" y="3539418"/>
            <a:ext cx="897623" cy="320580"/>
          </a:xfrm>
          <a:prstGeom prst="left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 rot="19800000" flipH="1">
            <a:off x="5332210" y="3539418"/>
            <a:ext cx="897623" cy="320580"/>
          </a:xfrm>
          <a:prstGeom prst="left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4" name="Rectangle 98"/>
          <p:cNvSpPr txBox="1">
            <a:spLocks noChangeArrowheads="1"/>
          </p:cNvSpPr>
          <p:nvPr/>
        </p:nvSpPr>
        <p:spPr>
          <a:xfrm>
            <a:off x="457200" y="6093808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This is a purely geometric manifestation of </a:t>
            </a:r>
            <a:r>
              <a:rPr lang="en-US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Seiberg duality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of the quivers! </a:t>
            </a:r>
            <a:r>
              <a:rPr lang="en-US" sz="190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Full equivalence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of the gauge theories in the low energy limit</a:t>
            </a:r>
            <a:endParaRPr kumimoji="0" lang="en-US" sz="19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5054705" y="876872"/>
            <a:ext cx="2170647" cy="636896"/>
            <a:chOff x="3436789" y="609595"/>
            <a:chExt cx="2170647" cy="636896"/>
          </a:xfrm>
        </p:grpSpPr>
        <p:sp>
          <p:nvSpPr>
            <p:cNvPr id="106" name="Rounded Rectangle 105"/>
            <p:cNvSpPr/>
            <p:nvPr/>
          </p:nvSpPr>
          <p:spPr>
            <a:xfrm>
              <a:off x="3581400" y="652139"/>
              <a:ext cx="1855149" cy="594352"/>
            </a:xfrm>
            <a:prstGeom prst="roundRect">
              <a:avLst/>
            </a:prstGeom>
            <a:solidFill>
              <a:srgbClr val="01AF7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107" name="Rectangle 98"/>
            <p:cNvSpPr txBox="1">
              <a:spLocks noChangeArrowheads="1"/>
            </p:cNvSpPr>
            <p:nvPr/>
          </p:nvSpPr>
          <p:spPr>
            <a:xfrm>
              <a:off x="3436789" y="609595"/>
              <a:ext cx="2170647" cy="308177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dirty="0" err="1" smtClean="0">
                  <a:latin typeface="Calibri" pitchFamily="34" charset="0"/>
                </a:rPr>
                <a:t>Brane</a:t>
              </a:r>
              <a:r>
                <a:rPr lang="en-US" dirty="0" smtClean="0">
                  <a:latin typeface="Calibri" pitchFamily="34" charset="0"/>
                </a:rPr>
                <a:t> Tiling</a:t>
              </a:r>
              <a:endParaRPr lang="en-US" b="0" noProof="0" dirty="0" smtClean="0">
                <a:latin typeface="Calibri" pitchFamily="34" charset="0"/>
              </a:endParaRPr>
            </a:p>
            <a:p>
              <a:pPr marL="0" lvl="1" algn="ctr" eaLnBrk="1" fontAlgn="auto" hangingPunct="1"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dirty="0" smtClean="0">
                  <a:latin typeface="Calibri" pitchFamily="34" charset="0"/>
                </a:rPr>
                <a:t>(Quiver + W</a:t>
              </a:r>
              <a:r>
                <a:rPr lang="en-US" b="0" noProof="0" dirty="0" smtClean="0">
                  <a:latin typeface="Calibri" pitchFamily="34" charset="0"/>
                </a:rPr>
                <a:t>)</a:t>
              </a:r>
              <a:endParaRPr kumimoji="0" lang="en-US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854305" y="919416"/>
            <a:ext cx="3008522" cy="594352"/>
            <a:chOff x="3099893" y="647595"/>
            <a:chExt cx="3008522" cy="594352"/>
          </a:xfrm>
        </p:grpSpPr>
        <p:sp>
          <p:nvSpPr>
            <p:cNvPr id="113" name="Rounded Rectangle 112"/>
            <p:cNvSpPr/>
            <p:nvPr/>
          </p:nvSpPr>
          <p:spPr>
            <a:xfrm>
              <a:off x="3585301" y="647595"/>
              <a:ext cx="2016568" cy="59435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125" name="Rectangle 98"/>
            <p:cNvSpPr txBox="1">
              <a:spLocks noChangeArrowheads="1"/>
            </p:cNvSpPr>
            <p:nvPr/>
          </p:nvSpPr>
          <p:spPr>
            <a:xfrm>
              <a:off x="3099893" y="756209"/>
              <a:ext cx="3008522" cy="30363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Calibri" pitchFamily="34" charset="0"/>
                </a:rPr>
                <a:t>Calabi-Yau 3-fold</a:t>
              </a:r>
              <a:endParaRPr kumimoji="0" lang="en-US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126" name="Left-Right Arrow 125"/>
          <p:cNvSpPr/>
          <p:nvPr/>
        </p:nvSpPr>
        <p:spPr>
          <a:xfrm>
            <a:off x="4516216" y="1085128"/>
            <a:ext cx="518682" cy="262927"/>
          </a:xfrm>
          <a:prstGeom prst="leftRightArrow">
            <a:avLst/>
          </a:prstGeom>
          <a:solidFill>
            <a:srgbClr val="00B0F0"/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127" name="Rectangle 98"/>
          <p:cNvSpPr txBox="1">
            <a:spLocks noChangeArrowheads="1"/>
          </p:cNvSpPr>
          <p:nvPr/>
        </p:nvSpPr>
        <p:spPr>
          <a:xfrm>
            <a:off x="457200" y="1769664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What happens if this map is </a:t>
            </a:r>
            <a:r>
              <a:rPr lang="en-US" sz="1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 unique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19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98"/>
          <p:cNvSpPr txBox="1">
            <a:spLocks noChangeArrowheads="1"/>
          </p:cNvSpPr>
          <p:nvPr/>
        </p:nvSpPr>
        <p:spPr>
          <a:xfrm>
            <a:off x="1728103" y="3897576"/>
            <a:ext cx="141670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b="1" dirty="0" smtClean="0">
                <a:latin typeface="Calibri" pitchFamily="34" charset="0"/>
                <a:cs typeface="Times New Roman" pitchFamily="18" charset="0"/>
              </a:rPr>
              <a:t>Quiver 1</a:t>
            </a:r>
            <a:endParaRPr kumimoji="0" lang="en-US" sz="17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9" name="Rectangle 98"/>
          <p:cNvSpPr txBox="1">
            <a:spLocks noChangeArrowheads="1"/>
          </p:cNvSpPr>
          <p:nvPr/>
        </p:nvSpPr>
        <p:spPr>
          <a:xfrm>
            <a:off x="6479054" y="3897576"/>
            <a:ext cx="141670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b="1" dirty="0" smtClean="0">
                <a:latin typeface="Calibri" pitchFamily="34" charset="0"/>
                <a:cs typeface="Times New Roman" pitchFamily="18" charset="0"/>
              </a:rPr>
              <a:t>Quiver 2</a:t>
            </a:r>
            <a:endParaRPr kumimoji="0" lang="en-US" sz="1700" b="1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2820" y="2522070"/>
            <a:ext cx="1141435" cy="1127459"/>
            <a:chOff x="1812820" y="2358294"/>
            <a:chExt cx="1141435" cy="1127459"/>
          </a:xfrm>
        </p:grpSpPr>
        <p:grpSp>
          <p:nvGrpSpPr>
            <p:cNvPr id="131" name="Group 130"/>
            <p:cNvGrpSpPr/>
            <p:nvPr/>
          </p:nvGrpSpPr>
          <p:grpSpPr>
            <a:xfrm>
              <a:off x="1812820" y="2358294"/>
              <a:ext cx="1141435" cy="1127459"/>
              <a:chOff x="1136073" y="2133600"/>
              <a:chExt cx="1697181" cy="1676400"/>
            </a:xfrm>
          </p:grpSpPr>
          <p:sp>
            <p:nvSpPr>
              <p:cNvPr id="184" name="Oval 183"/>
              <p:cNvSpPr/>
              <p:nvPr/>
            </p:nvSpPr>
            <p:spPr>
              <a:xfrm>
                <a:off x="1136073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2590800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143000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597727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2" name="Straight Connector 131"/>
            <p:cNvCxnSpPr>
              <a:stCxn id="184" idx="6"/>
              <a:endCxn id="185" idx="2"/>
            </p:cNvCxnSpPr>
            <p:nvPr/>
          </p:nvCxnSpPr>
          <p:spPr>
            <a:xfrm>
              <a:off x="1971223" y="2437496"/>
              <a:ext cx="819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85" idx="4"/>
              <a:endCxn id="187" idx="0"/>
            </p:cNvCxnSpPr>
            <p:nvPr/>
          </p:nvCxnSpPr>
          <p:spPr>
            <a:xfrm rot="16200000" flipH="1">
              <a:off x="2467398" y="2919694"/>
              <a:ext cx="810653" cy="4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84" idx="4"/>
              <a:endCxn id="186" idx="0"/>
            </p:cNvCxnSpPr>
            <p:nvPr/>
          </p:nvCxnSpPr>
          <p:spPr>
            <a:xfrm rot="16200000" flipH="1">
              <a:off x="1489025" y="2919694"/>
              <a:ext cx="810653" cy="4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186" idx="6"/>
              <a:endCxn id="187" idx="2"/>
            </p:cNvCxnSpPr>
            <p:nvPr/>
          </p:nvCxnSpPr>
          <p:spPr>
            <a:xfrm>
              <a:off x="1975882" y="3406552"/>
              <a:ext cx="819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4" idx="5"/>
              <a:endCxn id="187" idx="1"/>
            </p:cNvCxnSpPr>
            <p:nvPr/>
          </p:nvCxnSpPr>
          <p:spPr>
            <a:xfrm rot="16200000" flipH="1">
              <a:off x="1955013" y="2486511"/>
              <a:ext cx="857048" cy="871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Group 136"/>
            <p:cNvGrpSpPr/>
            <p:nvPr/>
          </p:nvGrpSpPr>
          <p:grpSpPr>
            <a:xfrm rot="16200000" flipV="1">
              <a:off x="1764006" y="2863788"/>
              <a:ext cx="256241" cy="102496"/>
              <a:chOff x="1828800" y="1676400"/>
              <a:chExt cx="381000" cy="152400"/>
            </a:xfrm>
          </p:grpSpPr>
          <p:grpSp>
            <p:nvGrpSpPr>
              <p:cNvPr id="178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8" name="Group 137"/>
            <p:cNvGrpSpPr/>
            <p:nvPr/>
          </p:nvGrpSpPr>
          <p:grpSpPr>
            <a:xfrm flipH="1">
              <a:off x="2236782" y="2386248"/>
              <a:ext cx="256241" cy="102496"/>
              <a:chOff x="1828800" y="1676400"/>
              <a:chExt cx="381000" cy="152400"/>
            </a:xfrm>
          </p:grpSpPr>
          <p:grpSp>
            <p:nvGrpSpPr>
              <p:cNvPr id="172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3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9" name="Group 138"/>
            <p:cNvGrpSpPr/>
            <p:nvPr/>
          </p:nvGrpSpPr>
          <p:grpSpPr>
            <a:xfrm rot="2700000">
              <a:off x="2154225" y="2874409"/>
              <a:ext cx="461233" cy="102496"/>
              <a:chOff x="1828800" y="1676400"/>
              <a:chExt cx="685800" cy="152400"/>
            </a:xfrm>
          </p:grpSpPr>
          <p:grpSp>
            <p:nvGrpSpPr>
              <p:cNvPr id="158" name="Group 157"/>
              <p:cNvGrpSpPr/>
              <p:nvPr/>
            </p:nvGrpSpPr>
            <p:grpSpPr>
              <a:xfrm>
                <a:off x="1828800" y="1676400"/>
                <a:ext cx="381000" cy="152400"/>
                <a:chOff x="1828800" y="1676400"/>
                <a:chExt cx="381000" cy="152400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18288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70" name="Straight Connector 169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19812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68" name="Straight Connector 167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9" name="Group 158"/>
              <p:cNvGrpSpPr/>
              <p:nvPr/>
            </p:nvGrpSpPr>
            <p:grpSpPr>
              <a:xfrm>
                <a:off x="2133600" y="1676400"/>
                <a:ext cx="381000" cy="152400"/>
                <a:chOff x="1828800" y="1676400"/>
                <a:chExt cx="381000" cy="152400"/>
              </a:xfrm>
            </p:grpSpPr>
            <p:grpSp>
              <p:nvGrpSpPr>
                <p:cNvPr id="160" name="Group 272"/>
                <p:cNvGrpSpPr/>
                <p:nvPr/>
              </p:nvGrpSpPr>
              <p:grpSpPr>
                <a:xfrm>
                  <a:off x="18288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64" name="Straight Connector 163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273"/>
                <p:cNvGrpSpPr/>
                <p:nvPr/>
              </p:nvGrpSpPr>
              <p:grpSpPr>
                <a:xfrm>
                  <a:off x="1981200" y="1676400"/>
                  <a:ext cx="228600" cy="152400"/>
                  <a:chOff x="1828800" y="1676400"/>
                  <a:chExt cx="228600" cy="152400"/>
                </a:xfrm>
              </p:grpSpPr>
              <p:cxnSp>
                <p:nvCxnSpPr>
                  <p:cNvPr id="162" name="Straight Connector 161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4" name="Group 143"/>
            <p:cNvGrpSpPr/>
            <p:nvPr/>
          </p:nvGrpSpPr>
          <p:grpSpPr>
            <a:xfrm rot="16200000" flipV="1">
              <a:off x="2742408" y="2863784"/>
              <a:ext cx="256241" cy="102496"/>
              <a:chOff x="1828800" y="1676400"/>
              <a:chExt cx="381000" cy="152400"/>
            </a:xfrm>
          </p:grpSpPr>
          <p:grpSp>
            <p:nvGrpSpPr>
              <p:cNvPr id="152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5" name="Group 144"/>
            <p:cNvGrpSpPr/>
            <p:nvPr/>
          </p:nvGrpSpPr>
          <p:grpSpPr>
            <a:xfrm flipH="1">
              <a:off x="2246097" y="3355333"/>
              <a:ext cx="256241" cy="102496"/>
              <a:chOff x="1828800" y="1676400"/>
              <a:chExt cx="381000" cy="152400"/>
            </a:xfrm>
          </p:grpSpPr>
          <p:grpSp>
            <p:nvGrpSpPr>
              <p:cNvPr id="146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5"/>
          <p:cNvGrpSpPr/>
          <p:nvPr/>
        </p:nvGrpSpPr>
        <p:grpSpPr>
          <a:xfrm>
            <a:off x="6578244" y="2524342"/>
            <a:ext cx="1141435" cy="1127459"/>
            <a:chOff x="6578244" y="2360566"/>
            <a:chExt cx="1141435" cy="1127459"/>
          </a:xfrm>
        </p:grpSpPr>
        <p:grpSp>
          <p:nvGrpSpPr>
            <p:cNvPr id="189" name="Group 188"/>
            <p:cNvGrpSpPr/>
            <p:nvPr/>
          </p:nvGrpSpPr>
          <p:grpSpPr>
            <a:xfrm>
              <a:off x="6578244" y="2360566"/>
              <a:ext cx="1141435" cy="1127459"/>
              <a:chOff x="1136073" y="2133600"/>
              <a:chExt cx="1697181" cy="1676400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1136073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590800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1143000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2597727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0" name="Straight Connector 189"/>
            <p:cNvCxnSpPr>
              <a:stCxn id="240" idx="6"/>
              <a:endCxn id="241" idx="2"/>
            </p:cNvCxnSpPr>
            <p:nvPr/>
          </p:nvCxnSpPr>
          <p:spPr>
            <a:xfrm>
              <a:off x="6736647" y="2439768"/>
              <a:ext cx="819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241" idx="4"/>
              <a:endCxn id="243" idx="0"/>
            </p:cNvCxnSpPr>
            <p:nvPr/>
          </p:nvCxnSpPr>
          <p:spPr>
            <a:xfrm rot="16200000" flipH="1">
              <a:off x="7232822" y="2921966"/>
              <a:ext cx="810653" cy="4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240" idx="4"/>
              <a:endCxn id="242" idx="0"/>
            </p:cNvCxnSpPr>
            <p:nvPr/>
          </p:nvCxnSpPr>
          <p:spPr>
            <a:xfrm rot="16200000" flipH="1">
              <a:off x="6254449" y="2921966"/>
              <a:ext cx="810653" cy="4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242" idx="6"/>
              <a:endCxn id="243" idx="2"/>
            </p:cNvCxnSpPr>
            <p:nvPr/>
          </p:nvCxnSpPr>
          <p:spPr>
            <a:xfrm>
              <a:off x="6741306" y="3408824"/>
              <a:ext cx="819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" name="Group 194"/>
            <p:cNvGrpSpPr/>
            <p:nvPr/>
          </p:nvGrpSpPr>
          <p:grpSpPr>
            <a:xfrm rot="16200000" flipV="1">
              <a:off x="6529430" y="2866060"/>
              <a:ext cx="256241" cy="102496"/>
              <a:chOff x="1828800" y="1676400"/>
              <a:chExt cx="381000" cy="152400"/>
            </a:xfrm>
          </p:grpSpPr>
          <p:grpSp>
            <p:nvGrpSpPr>
              <p:cNvPr id="234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38" name="Straight Connector 237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6" name="Group 195"/>
            <p:cNvGrpSpPr/>
            <p:nvPr/>
          </p:nvGrpSpPr>
          <p:grpSpPr>
            <a:xfrm>
              <a:off x="7002206" y="2388520"/>
              <a:ext cx="256241" cy="102496"/>
              <a:chOff x="1828800" y="1676400"/>
              <a:chExt cx="381000" cy="152400"/>
            </a:xfrm>
          </p:grpSpPr>
          <p:grpSp>
            <p:nvGrpSpPr>
              <p:cNvPr id="228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8" name="Group 197"/>
            <p:cNvGrpSpPr/>
            <p:nvPr/>
          </p:nvGrpSpPr>
          <p:grpSpPr>
            <a:xfrm rot="5400000">
              <a:off x="7507832" y="2866056"/>
              <a:ext cx="256241" cy="102496"/>
              <a:chOff x="1828800" y="1676400"/>
              <a:chExt cx="381000" cy="152400"/>
            </a:xfrm>
          </p:grpSpPr>
          <p:grpSp>
            <p:nvGrpSpPr>
              <p:cNvPr id="206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10" name="Straight Connector 20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9" name="Group 198"/>
            <p:cNvGrpSpPr/>
            <p:nvPr/>
          </p:nvGrpSpPr>
          <p:grpSpPr>
            <a:xfrm flipH="1">
              <a:off x="7011521" y="3357605"/>
              <a:ext cx="256241" cy="102496"/>
              <a:chOff x="1828800" y="1676400"/>
              <a:chExt cx="381000" cy="152400"/>
            </a:xfrm>
          </p:grpSpPr>
          <p:grpSp>
            <p:nvGrpSpPr>
              <p:cNvPr id="200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1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9" name="Rectangle 98"/>
          <p:cNvSpPr txBox="1">
            <a:spLocks noChangeArrowheads="1"/>
          </p:cNvSpPr>
          <p:nvPr/>
        </p:nvSpPr>
        <p:spPr>
          <a:xfrm>
            <a:off x="5390175" y="4566583"/>
            <a:ext cx="192502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2200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Rectangle 98"/>
          <p:cNvSpPr txBox="1">
            <a:spLocks noChangeArrowheads="1"/>
          </p:cNvSpPr>
          <p:nvPr/>
        </p:nvSpPr>
        <p:spPr>
          <a:xfrm>
            <a:off x="354840" y="460520"/>
            <a:ext cx="8707272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Feng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He                                                                                           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Vegh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Wecht</a:t>
            </a:r>
            <a:endParaRPr lang="en-US" sz="1400" b="1" dirty="0">
              <a:solidFill>
                <a:srgbClr val="1D4F5D"/>
              </a:solidFill>
              <a:latin typeface="Calibri" pitchFamily="34" charset="0"/>
            </a:endParaRPr>
          </a:p>
          <a:p>
            <a:pPr marL="349250" lvl="1" indent="-349250" algn="r" eaLnBrk="1" fontAlgn="auto" hangingPunct="1"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1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4" grpId="0" animBg="1"/>
      <p:bldP spid="29" grpId="0" animBg="1"/>
      <p:bldP spid="124" grpId="0"/>
      <p:bldP spid="126" grpId="0" animBg="1"/>
      <p:bldP spid="127" grpId="0"/>
      <p:bldP spid="128" grpId="0"/>
      <p:bldP spid="129" grpId="0"/>
      <p:bldP spid="119" grpId="0"/>
      <p:bldP spid="1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/>
          <p:cNvSpPr/>
          <p:nvPr/>
        </p:nvSpPr>
        <p:spPr bwMode="auto">
          <a:xfrm>
            <a:off x="6553250" y="3252872"/>
            <a:ext cx="311622" cy="31162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643903" y="3100472"/>
            <a:ext cx="573206" cy="57320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Geometry and Seiberg Duality</a:t>
            </a:r>
          </a:p>
        </p:txBody>
      </p:sp>
      <p:sp>
        <p:nvSpPr>
          <p:cNvPr id="124" name="Rectangle 98"/>
          <p:cNvSpPr txBox="1">
            <a:spLocks noChangeArrowheads="1"/>
          </p:cNvSpPr>
          <p:nvPr/>
        </p:nvSpPr>
        <p:spPr>
          <a:xfrm>
            <a:off x="457200" y="1608311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example, the two previous quivers theories correspond to the following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98"/>
          <p:cNvSpPr txBox="1">
            <a:spLocks noChangeArrowheads="1"/>
          </p:cNvSpPr>
          <p:nvPr/>
        </p:nvSpPr>
        <p:spPr>
          <a:xfrm>
            <a:off x="457200" y="4593184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general,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Seiberg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duality corresponds to a local transformation of the graph: 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square move or urban renewal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5494933" y="5327432"/>
            <a:ext cx="1486664" cy="1487707"/>
            <a:chOff x="2381706" y="2457907"/>
            <a:chExt cx="1658167" cy="1659330"/>
          </a:xfrm>
        </p:grpSpPr>
        <p:grpSp>
          <p:nvGrpSpPr>
            <p:cNvPr id="113" name="Group 112"/>
            <p:cNvGrpSpPr/>
            <p:nvPr/>
          </p:nvGrpSpPr>
          <p:grpSpPr>
            <a:xfrm>
              <a:off x="2590800" y="2667000"/>
              <a:ext cx="1241518" cy="1241518"/>
              <a:chOff x="2035082" y="1196882"/>
              <a:chExt cx="1873436" cy="1873436"/>
            </a:xfrm>
          </p:grpSpPr>
          <p:cxnSp>
            <p:nvCxnSpPr>
              <p:cNvPr id="141" name="Straight Connector 140"/>
              <p:cNvCxnSpPr>
                <a:endCxn id="152" idx="0"/>
              </p:cNvCxnSpPr>
              <p:nvPr/>
            </p:nvCxnSpPr>
            <p:spPr>
              <a:xfrm>
                <a:off x="2590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Group 141"/>
              <p:cNvGrpSpPr/>
              <p:nvPr/>
            </p:nvGrpSpPr>
            <p:grpSpPr>
              <a:xfrm>
                <a:off x="3352800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9" name="Straight Connector 158"/>
                <p:cNvCxnSpPr>
                  <a:stCxn id="151" idx="7"/>
                </p:cNvCxnSpPr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Oval 159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 flipH="1" flipV="1">
                <a:off x="2035082" y="2514600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 flipV="1">
                <a:off x="3352800" y="2514036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Oval 155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 flipH="1">
                <a:off x="2035082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53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46" name="Straight Connector 145"/>
              <p:cNvCxnSpPr>
                <a:stCxn id="149" idx="6"/>
                <a:endCxn id="151" idx="2"/>
              </p:cNvCxnSpPr>
              <p:nvPr/>
            </p:nvCxnSpPr>
            <p:spPr>
              <a:xfrm>
                <a:off x="2667000" y="1752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51" idx="4"/>
                <a:endCxn id="150" idx="0"/>
              </p:cNvCxnSpPr>
              <p:nvPr/>
            </p:nvCxnSpPr>
            <p:spPr>
              <a:xfrm>
                <a:off x="3352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52" idx="6"/>
                <a:endCxn id="150" idx="2"/>
              </p:cNvCxnSpPr>
              <p:nvPr/>
            </p:nvCxnSpPr>
            <p:spPr>
              <a:xfrm>
                <a:off x="2667000" y="2514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25146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276600" y="243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276600" y="1676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514600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414016" y="2457907"/>
              <a:ext cx="227281" cy="259591"/>
              <a:chOff x="2414016" y="2457907"/>
              <a:chExt cx="227281" cy="259591"/>
            </a:xfrm>
          </p:grpSpPr>
          <p:cxnSp>
            <p:nvCxnSpPr>
              <p:cNvPr id="138" name="Straight Connector 137"/>
              <p:cNvCxnSpPr>
                <a:stCxn id="154" idx="0"/>
              </p:cNvCxnSpPr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54" idx="6"/>
              </p:cNvCxnSpPr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54" idx="7"/>
              </p:cNvCxnSpPr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 rot="5400000">
              <a:off x="3796437" y="2474061"/>
              <a:ext cx="227281" cy="259591"/>
              <a:chOff x="2414016" y="2457907"/>
              <a:chExt cx="227281" cy="259591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 rot="10800000">
              <a:off x="3780284" y="3857646"/>
              <a:ext cx="227281" cy="259591"/>
              <a:chOff x="2414016" y="2457907"/>
              <a:chExt cx="227281" cy="259591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 rot="16200000">
              <a:off x="2397861" y="3841865"/>
              <a:ext cx="227281" cy="259591"/>
              <a:chOff x="2414016" y="2457907"/>
              <a:chExt cx="227281" cy="25959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1" name="Right Arrow 170"/>
          <p:cNvSpPr/>
          <p:nvPr/>
        </p:nvSpPr>
        <p:spPr>
          <a:xfrm>
            <a:off x="4659624" y="5861962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2556291" y="5298866"/>
            <a:ext cx="1517132" cy="1518195"/>
            <a:chOff x="2283311" y="2814436"/>
            <a:chExt cx="1868792" cy="1870101"/>
          </a:xfrm>
        </p:grpSpPr>
        <p:cxnSp>
          <p:nvCxnSpPr>
            <p:cNvPr id="178" name="Straight Connector 177"/>
            <p:cNvCxnSpPr>
              <a:stCxn id="197" idx="4"/>
              <a:endCxn id="195" idx="4"/>
            </p:cNvCxnSpPr>
            <p:nvPr/>
          </p:nvCxnSpPr>
          <p:spPr>
            <a:xfrm>
              <a:off x="2575877" y="3163912"/>
              <a:ext cx="0" cy="117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7" idx="2"/>
              <a:endCxn id="194" idx="2"/>
            </p:cNvCxnSpPr>
            <p:nvPr/>
          </p:nvCxnSpPr>
          <p:spPr>
            <a:xfrm>
              <a:off x="2632789" y="3107001"/>
              <a:ext cx="1171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4" idx="4"/>
              <a:endCxn id="196" idx="4"/>
            </p:cNvCxnSpPr>
            <p:nvPr/>
          </p:nvCxnSpPr>
          <p:spPr>
            <a:xfrm>
              <a:off x="3861272" y="3163912"/>
              <a:ext cx="0" cy="117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95" idx="2"/>
              <a:endCxn id="196" idx="2"/>
            </p:cNvCxnSpPr>
            <p:nvPr/>
          </p:nvCxnSpPr>
          <p:spPr>
            <a:xfrm flipV="1">
              <a:off x="2632789" y="4391972"/>
              <a:ext cx="1171571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7" idx="0"/>
            </p:cNvCxnSpPr>
            <p:nvPr/>
          </p:nvCxnSpPr>
          <p:spPr>
            <a:xfrm flipV="1">
              <a:off x="2575877" y="2814436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97" idx="6"/>
            </p:cNvCxnSpPr>
            <p:nvPr/>
          </p:nvCxnSpPr>
          <p:spPr>
            <a:xfrm flipH="1" flipV="1">
              <a:off x="2319726" y="3107000"/>
              <a:ext cx="19923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97" idx="7"/>
            </p:cNvCxnSpPr>
            <p:nvPr/>
          </p:nvCxnSpPr>
          <p:spPr>
            <a:xfrm flipH="1" flipV="1">
              <a:off x="2341024" y="287214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V="1">
              <a:off x="4034277" y="298917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 flipH="1" flipV="1">
              <a:off x="3759919" y="2950468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 flipH="1" flipV="1">
              <a:off x="3899782" y="2872148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0800000" flipV="1">
              <a:off x="3859540" y="444888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0800000" flipH="1" flipV="1">
              <a:off x="3916451" y="4391972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0800000" flipH="1" flipV="1">
              <a:off x="3899783" y="4432216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V="1">
              <a:off x="2401138" y="4274568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6200000" flipH="1" flipV="1">
              <a:off x="2476257" y="4548925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 flipV="1">
              <a:off x="2341023" y="443263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3804360" y="3050088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 flipH="1" flipV="1">
              <a:off x="2518966" y="4335483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 flipV="1">
              <a:off x="3804360" y="4335061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2518966" y="3050088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23215" y="2479878"/>
            <a:ext cx="1836292" cy="1837138"/>
            <a:chOff x="5494015" y="1265454"/>
            <a:chExt cx="1836292" cy="1837138"/>
          </a:xfrm>
        </p:grpSpPr>
        <p:grpSp>
          <p:nvGrpSpPr>
            <p:cNvPr id="26" name="Group 25"/>
            <p:cNvGrpSpPr/>
            <p:nvPr/>
          </p:nvGrpSpPr>
          <p:grpSpPr>
            <a:xfrm>
              <a:off x="5494015" y="1265454"/>
              <a:ext cx="1836292" cy="1837138"/>
              <a:chOff x="5494015" y="1265454"/>
              <a:chExt cx="1836292" cy="183713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535272" y="1306647"/>
                <a:ext cx="1757151" cy="1753450"/>
                <a:chOff x="5535272" y="1306647"/>
                <a:chExt cx="1757151" cy="1753450"/>
              </a:xfrm>
            </p:grpSpPr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5536161" y="1891844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5545276" y="2468589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99"/>
                <p:cNvCxnSpPr/>
                <p:nvPr/>
              </p:nvCxnSpPr>
              <p:spPr bwMode="auto">
                <a:xfrm>
                  <a:off x="5544334" y="1318260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200"/>
                <p:cNvCxnSpPr/>
                <p:nvPr/>
              </p:nvCxnSpPr>
              <p:spPr bwMode="auto">
                <a:xfrm>
                  <a:off x="5535272" y="3049786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rot="5400000">
                  <a:off x="4678052" y="2180221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 rot="5400000">
                  <a:off x="5247955" y="2185484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4" name="Straight Connector 203"/>
                <p:cNvCxnSpPr/>
                <p:nvPr/>
              </p:nvCxnSpPr>
              <p:spPr bwMode="auto">
                <a:xfrm rot="5400000">
                  <a:off x="5823455" y="2185485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rot="5400000">
                  <a:off x="6403928" y="2186524"/>
                  <a:ext cx="174714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06" name="Oval 205"/>
              <p:cNvSpPr/>
              <p:nvPr/>
            </p:nvSpPr>
            <p:spPr>
              <a:xfrm flipH="1">
                <a:off x="6644222" y="18390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 flipH="1">
                <a:off x="7224695" y="1265454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 flipH="1">
                <a:off x="6068722" y="1265454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 flipH="1">
                <a:off x="5498821" y="18390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 flipH="1">
                <a:off x="6068722" y="2415783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 flipH="1">
                <a:off x="7223263" y="2415327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 flipH="1">
                <a:off x="5498821" y="2991161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 flipH="1">
                <a:off x="6644222" y="2994639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500365" y="1265454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6647233" y="1265454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6068722" y="18390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7223263" y="18390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5494015" y="2415327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6644222" y="2415327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6068722" y="2996980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7223263" y="2991161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5766925" y="1538787"/>
              <a:ext cx="1290472" cy="1290472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67863" y="2424417"/>
            <a:ext cx="1979861" cy="1948060"/>
            <a:chOff x="2602039" y="1207338"/>
            <a:chExt cx="1979861" cy="1948060"/>
          </a:xfrm>
        </p:grpSpPr>
        <p:grpSp>
          <p:nvGrpSpPr>
            <p:cNvPr id="27" name="Group 26"/>
            <p:cNvGrpSpPr/>
            <p:nvPr/>
          </p:nvGrpSpPr>
          <p:grpSpPr>
            <a:xfrm>
              <a:off x="2602039" y="1207338"/>
              <a:ext cx="1979861" cy="1948060"/>
              <a:chOff x="2602039" y="1207338"/>
              <a:chExt cx="1979861" cy="1948060"/>
            </a:xfrm>
          </p:grpSpPr>
          <p:sp>
            <p:nvSpPr>
              <p:cNvPr id="2" name="Octagon 1"/>
              <p:cNvSpPr/>
              <p:nvPr/>
            </p:nvSpPr>
            <p:spPr bwMode="auto">
              <a:xfrm>
                <a:off x="2665038" y="1260144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Octagon 70"/>
              <p:cNvSpPr/>
              <p:nvPr/>
            </p:nvSpPr>
            <p:spPr bwMode="auto">
              <a:xfrm>
                <a:off x="3767094" y="1260144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Octagon 71"/>
              <p:cNvSpPr/>
              <p:nvPr/>
            </p:nvSpPr>
            <p:spPr bwMode="auto">
              <a:xfrm>
                <a:off x="2665038" y="2340592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ctagon 72"/>
              <p:cNvSpPr/>
              <p:nvPr/>
            </p:nvSpPr>
            <p:spPr bwMode="auto">
              <a:xfrm>
                <a:off x="3767094" y="2340592"/>
                <a:ext cx="762000" cy="762000"/>
              </a:xfrm>
              <a:prstGeom prst="oc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" name="Straight Connector 5"/>
              <p:cNvCxnSpPr>
                <a:stCxn id="2" idx="3"/>
                <a:endCxn id="72" idx="6"/>
              </p:cNvCxnSpPr>
              <p:nvPr/>
            </p:nvCxnSpPr>
            <p:spPr bwMode="auto">
              <a:xfrm>
                <a:off x="2888220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" name="Straight Connector 7"/>
              <p:cNvCxnSpPr>
                <a:stCxn id="2" idx="2"/>
                <a:endCxn id="72" idx="7"/>
              </p:cNvCxnSpPr>
              <p:nvPr/>
            </p:nvCxnSpPr>
            <p:spPr bwMode="auto">
              <a:xfrm>
                <a:off x="3203856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>
                <a:stCxn id="71" idx="3"/>
                <a:endCxn id="73" idx="6"/>
              </p:cNvCxnSpPr>
              <p:nvPr/>
            </p:nvCxnSpPr>
            <p:spPr bwMode="auto">
              <a:xfrm>
                <a:off x="3990276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>
                <a:stCxn id="71" idx="2"/>
                <a:endCxn id="73" idx="7"/>
              </p:cNvCxnSpPr>
              <p:nvPr/>
            </p:nvCxnSpPr>
            <p:spPr bwMode="auto">
              <a:xfrm>
                <a:off x="4305912" y="2022144"/>
                <a:ext cx="0" cy="318448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/>
              <p:cNvCxnSpPr>
                <a:stCxn id="2" idx="0"/>
                <a:endCxn id="71" idx="5"/>
              </p:cNvCxnSpPr>
              <p:nvPr/>
            </p:nvCxnSpPr>
            <p:spPr bwMode="auto">
              <a:xfrm>
                <a:off x="3427038" y="1483326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>
                <a:stCxn id="2" idx="1"/>
                <a:endCxn id="71" idx="4"/>
              </p:cNvCxnSpPr>
              <p:nvPr/>
            </p:nvCxnSpPr>
            <p:spPr bwMode="auto">
              <a:xfrm>
                <a:off x="3427038" y="1798962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>
                <a:stCxn id="72" idx="0"/>
                <a:endCxn id="73" idx="5"/>
              </p:cNvCxnSpPr>
              <p:nvPr/>
            </p:nvCxnSpPr>
            <p:spPr bwMode="auto">
              <a:xfrm>
                <a:off x="3427038" y="2563774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>
                <a:stCxn id="72" idx="1"/>
                <a:endCxn id="73" idx="4"/>
              </p:cNvCxnSpPr>
              <p:nvPr/>
            </p:nvCxnSpPr>
            <p:spPr bwMode="auto">
              <a:xfrm>
                <a:off x="3427038" y="2879410"/>
                <a:ext cx="34005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2" name="Oval 91"/>
              <p:cNvSpPr/>
              <p:nvPr/>
            </p:nvSpPr>
            <p:spPr>
              <a:xfrm flipH="1">
                <a:off x="3700640" y="174615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 flipH="1">
                <a:off x="4253106" y="19693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 flipH="1">
                <a:off x="3950705" y="228778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 flipH="1">
                <a:off x="3374232" y="251096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 flipH="1">
                <a:off x="3151050" y="1969849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 flipH="1">
                <a:off x="3381053" y="1430520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2841885" y="12073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 flipH="1">
                <a:off x="2612232" y="174615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3937057" y="120733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 flipH="1">
                <a:off x="4476288" y="1430520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 flipH="1">
                <a:off x="2835414" y="228778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 flipH="1">
                <a:off x="3706990" y="2826604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 flipH="1">
                <a:off x="4476288" y="2510968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 flipH="1">
                <a:off x="4253106" y="3049786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 flipH="1">
                <a:off x="3167972" y="3048322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 flipH="1">
                <a:off x="2602039" y="2826604"/>
                <a:ext cx="105612" cy="10561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151050" y="12073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253106" y="12073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714288" y="1430520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374232" y="174615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2835414" y="196933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476288" y="174615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141044" y="228778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950705" y="1975183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4253106" y="228778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714288" y="251096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374703" y="2826604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2602039" y="251096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835414" y="3043967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937470" y="3049786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476288" y="2826604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607402" y="1427978"/>
                <a:ext cx="105612" cy="10561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24" name="Rectangle 223"/>
            <p:cNvSpPr/>
            <p:nvPr/>
          </p:nvSpPr>
          <p:spPr bwMode="auto">
            <a:xfrm>
              <a:off x="3045624" y="1635023"/>
              <a:ext cx="1092690" cy="109269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5" name="Rectangle 98"/>
          <p:cNvSpPr txBox="1">
            <a:spLocks noChangeArrowheads="1"/>
          </p:cNvSpPr>
          <p:nvPr/>
        </p:nvSpPr>
        <p:spPr>
          <a:xfrm>
            <a:off x="1114070" y="3210791"/>
            <a:ext cx="117825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Theory 2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6" name="Rectangle 98"/>
          <p:cNvSpPr txBox="1">
            <a:spLocks noChangeArrowheads="1"/>
          </p:cNvSpPr>
          <p:nvPr/>
        </p:nvSpPr>
        <p:spPr>
          <a:xfrm>
            <a:off x="7285127" y="3210791"/>
            <a:ext cx="117825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Theory 1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2" name="Rectangle 98"/>
          <p:cNvSpPr txBox="1">
            <a:spLocks noChangeArrowheads="1"/>
          </p:cNvSpPr>
          <p:nvPr/>
        </p:nvSpPr>
        <p:spPr>
          <a:xfrm>
            <a:off x="459472" y="566324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Seiberg duality is a fascinating property of SUSY quantum field theories. Sometimes, it allows us to trade a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strongly coupled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for a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weakly coupled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hence computable, dual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0" name="Rectangle 98"/>
          <p:cNvSpPr txBox="1">
            <a:spLocks noChangeArrowheads="1"/>
          </p:cNvSpPr>
          <p:nvPr/>
        </p:nvSpPr>
        <p:spPr>
          <a:xfrm>
            <a:off x="3394562" y="4860995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Vegh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Wecht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2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3" grpId="0" animBg="1"/>
      <p:bldP spid="214" grpId="0" animBg="1"/>
      <p:bldP spid="215" grpId="0"/>
      <p:bldP spid="124" grpId="0"/>
      <p:bldP spid="105" grpId="0"/>
      <p:bldP spid="171" grpId="0" animBg="1"/>
      <p:bldP spid="225" grpId="0"/>
      <p:bldP spid="226" grpId="0"/>
      <p:bldP spid="172" grpId="0"/>
      <p:bldP spid="17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497540" y="1064523"/>
            <a:ext cx="1624084" cy="1558122"/>
            <a:chOff x="2497540" y="1160059"/>
            <a:chExt cx="1624084" cy="1558122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V="1">
              <a:off x="3316406" y="1160059"/>
              <a:ext cx="0" cy="7642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6" name="Straight Arrow Connector 355"/>
            <p:cNvCxnSpPr/>
            <p:nvPr/>
          </p:nvCxnSpPr>
          <p:spPr bwMode="auto">
            <a:xfrm>
              <a:off x="3318681" y="1953906"/>
              <a:ext cx="0" cy="7642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2497540" y="1965278"/>
              <a:ext cx="66874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>
              <a:off x="3466535" y="1965277"/>
              <a:ext cx="65508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Geometry and Seiberg Duality</a:t>
            </a:r>
          </a:p>
        </p:txBody>
      </p:sp>
      <p:sp>
        <p:nvSpPr>
          <p:cNvPr id="105" name="Rectangle 98"/>
          <p:cNvSpPr txBox="1">
            <a:spLocks noChangeArrowheads="1"/>
          </p:cNvSpPr>
          <p:nvPr/>
        </p:nvSpPr>
        <p:spPr>
          <a:xfrm>
            <a:off x="457200" y="2897860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Seiberg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dualizing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twice, takes us back to the original theory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6" name="Rectangle 98"/>
          <p:cNvSpPr txBox="1">
            <a:spLocks noChangeArrowheads="1"/>
          </p:cNvSpPr>
          <p:nvPr/>
        </p:nvSpPr>
        <p:spPr>
          <a:xfrm>
            <a:off x="457200" y="5671577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Calabi-Yau geometry is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automatically invariant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 this transformation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065589" y="3419119"/>
            <a:ext cx="1486664" cy="1487707"/>
            <a:chOff x="2381706" y="2457907"/>
            <a:chExt cx="1658167" cy="1659330"/>
          </a:xfrm>
        </p:grpSpPr>
        <p:grpSp>
          <p:nvGrpSpPr>
            <p:cNvPr id="113" name="Group 112"/>
            <p:cNvGrpSpPr/>
            <p:nvPr/>
          </p:nvGrpSpPr>
          <p:grpSpPr>
            <a:xfrm>
              <a:off x="2590800" y="2667000"/>
              <a:ext cx="1241518" cy="1241518"/>
              <a:chOff x="2035082" y="1196882"/>
              <a:chExt cx="1873436" cy="1873436"/>
            </a:xfrm>
          </p:grpSpPr>
          <p:cxnSp>
            <p:nvCxnSpPr>
              <p:cNvPr id="141" name="Straight Connector 140"/>
              <p:cNvCxnSpPr>
                <a:endCxn id="152" idx="0"/>
              </p:cNvCxnSpPr>
              <p:nvPr/>
            </p:nvCxnSpPr>
            <p:spPr>
              <a:xfrm>
                <a:off x="2590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2" name="Group 141"/>
              <p:cNvGrpSpPr/>
              <p:nvPr/>
            </p:nvGrpSpPr>
            <p:grpSpPr>
              <a:xfrm>
                <a:off x="3352800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9" name="Straight Connector 158"/>
                <p:cNvCxnSpPr>
                  <a:stCxn id="151" idx="7"/>
                </p:cNvCxnSpPr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Oval 159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 flipH="1" flipV="1">
                <a:off x="2035082" y="2514600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7" name="Straight Connector 156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Oval 157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 flipV="1">
                <a:off x="3352800" y="2514036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6" name="Oval 155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 flipH="1">
                <a:off x="2035082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53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46" name="Straight Connector 145"/>
              <p:cNvCxnSpPr>
                <a:stCxn id="149" idx="6"/>
                <a:endCxn id="151" idx="2"/>
              </p:cNvCxnSpPr>
              <p:nvPr/>
            </p:nvCxnSpPr>
            <p:spPr>
              <a:xfrm>
                <a:off x="2667000" y="1752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>
                <a:stCxn id="151" idx="4"/>
                <a:endCxn id="150" idx="0"/>
              </p:cNvCxnSpPr>
              <p:nvPr/>
            </p:nvCxnSpPr>
            <p:spPr>
              <a:xfrm>
                <a:off x="3352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52" idx="6"/>
                <a:endCxn id="150" idx="2"/>
              </p:cNvCxnSpPr>
              <p:nvPr/>
            </p:nvCxnSpPr>
            <p:spPr>
              <a:xfrm>
                <a:off x="2667000" y="2514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25146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276600" y="243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276600" y="1676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2514600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2414016" y="2457907"/>
              <a:ext cx="227281" cy="259591"/>
              <a:chOff x="2414016" y="2457907"/>
              <a:chExt cx="227281" cy="259591"/>
            </a:xfrm>
          </p:grpSpPr>
          <p:cxnSp>
            <p:nvCxnSpPr>
              <p:cNvPr id="138" name="Straight Connector 137"/>
              <p:cNvCxnSpPr>
                <a:stCxn id="154" idx="0"/>
              </p:cNvCxnSpPr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>
                <a:stCxn id="154" idx="6"/>
              </p:cNvCxnSpPr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>
                <a:stCxn id="154" idx="7"/>
              </p:cNvCxnSpPr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 rot="5400000">
              <a:off x="3796437" y="2474061"/>
              <a:ext cx="227281" cy="259591"/>
              <a:chOff x="2414016" y="2457907"/>
              <a:chExt cx="227281" cy="259591"/>
            </a:xfrm>
          </p:grpSpPr>
          <p:cxnSp>
            <p:nvCxnSpPr>
              <p:cNvPr id="135" name="Straight Connector 134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7" name="Group 126"/>
            <p:cNvGrpSpPr/>
            <p:nvPr/>
          </p:nvGrpSpPr>
          <p:grpSpPr>
            <a:xfrm rot="10800000">
              <a:off x="3780284" y="3857646"/>
              <a:ext cx="227281" cy="259591"/>
              <a:chOff x="2414016" y="2457907"/>
              <a:chExt cx="227281" cy="259591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/>
            <p:cNvGrpSpPr/>
            <p:nvPr/>
          </p:nvGrpSpPr>
          <p:grpSpPr>
            <a:xfrm rot="16200000">
              <a:off x="2397861" y="3841865"/>
              <a:ext cx="227281" cy="259591"/>
              <a:chOff x="2414016" y="2457907"/>
              <a:chExt cx="227281" cy="25959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1" name="Right Arrow 170"/>
          <p:cNvSpPr/>
          <p:nvPr/>
        </p:nvSpPr>
        <p:spPr>
          <a:xfrm>
            <a:off x="2530536" y="4005834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809347" y="3417849"/>
            <a:ext cx="1517132" cy="1518195"/>
            <a:chOff x="2283311" y="2814436"/>
            <a:chExt cx="1868792" cy="1870101"/>
          </a:xfrm>
        </p:grpSpPr>
        <p:cxnSp>
          <p:nvCxnSpPr>
            <p:cNvPr id="178" name="Straight Connector 177"/>
            <p:cNvCxnSpPr>
              <a:stCxn id="197" idx="4"/>
              <a:endCxn id="195" idx="4"/>
            </p:cNvCxnSpPr>
            <p:nvPr/>
          </p:nvCxnSpPr>
          <p:spPr>
            <a:xfrm>
              <a:off x="2575877" y="3163912"/>
              <a:ext cx="0" cy="117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7" idx="2"/>
              <a:endCxn id="194" idx="2"/>
            </p:cNvCxnSpPr>
            <p:nvPr/>
          </p:nvCxnSpPr>
          <p:spPr>
            <a:xfrm>
              <a:off x="2632789" y="3107001"/>
              <a:ext cx="1171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94" idx="4"/>
              <a:endCxn id="196" idx="4"/>
            </p:cNvCxnSpPr>
            <p:nvPr/>
          </p:nvCxnSpPr>
          <p:spPr>
            <a:xfrm>
              <a:off x="3861272" y="3163912"/>
              <a:ext cx="0" cy="117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195" idx="2"/>
              <a:endCxn id="196" idx="2"/>
            </p:cNvCxnSpPr>
            <p:nvPr/>
          </p:nvCxnSpPr>
          <p:spPr>
            <a:xfrm flipV="1">
              <a:off x="2632789" y="4391972"/>
              <a:ext cx="1171571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97" idx="0"/>
            </p:cNvCxnSpPr>
            <p:nvPr/>
          </p:nvCxnSpPr>
          <p:spPr>
            <a:xfrm flipV="1">
              <a:off x="2575877" y="2814436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97" idx="6"/>
            </p:cNvCxnSpPr>
            <p:nvPr/>
          </p:nvCxnSpPr>
          <p:spPr>
            <a:xfrm flipH="1" flipV="1">
              <a:off x="2319726" y="3107000"/>
              <a:ext cx="19923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97" idx="7"/>
            </p:cNvCxnSpPr>
            <p:nvPr/>
          </p:nvCxnSpPr>
          <p:spPr>
            <a:xfrm flipH="1" flipV="1">
              <a:off x="2341024" y="287214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V="1">
              <a:off x="4034277" y="298917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 flipH="1" flipV="1">
              <a:off x="3759919" y="2950468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 flipH="1" flipV="1">
              <a:off x="3899782" y="2872148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0800000" flipV="1">
              <a:off x="3859540" y="444888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0800000" flipH="1" flipV="1">
              <a:off x="3916451" y="4391972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0800000" flipH="1" flipV="1">
              <a:off x="3899783" y="4432216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 flipV="1">
              <a:off x="2401138" y="4274568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6200000" flipH="1" flipV="1">
              <a:off x="2476257" y="4548925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 flipV="1">
              <a:off x="2341023" y="443263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3804360" y="3050088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 flipH="1" flipV="1">
              <a:off x="2518966" y="4335483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 flipV="1">
              <a:off x="3804360" y="4335061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 flipH="1">
              <a:off x="2518966" y="3050088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3353804" y="6167080"/>
            <a:ext cx="3008522" cy="594352"/>
            <a:chOff x="3029497" y="652139"/>
            <a:chExt cx="3008522" cy="594352"/>
          </a:xfrm>
        </p:grpSpPr>
        <p:sp>
          <p:nvSpPr>
            <p:cNvPr id="229" name="Rounded Rectangle 228"/>
            <p:cNvSpPr/>
            <p:nvPr/>
          </p:nvSpPr>
          <p:spPr>
            <a:xfrm>
              <a:off x="3581400" y="652139"/>
              <a:ext cx="1855149" cy="594352"/>
            </a:xfrm>
            <a:prstGeom prst="roundRect">
              <a:avLst/>
            </a:prstGeom>
            <a:solidFill>
              <a:srgbClr val="01AF7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230" name="Rectangle 98"/>
            <p:cNvSpPr txBox="1">
              <a:spLocks noChangeArrowheads="1"/>
            </p:cNvSpPr>
            <p:nvPr/>
          </p:nvSpPr>
          <p:spPr>
            <a:xfrm>
              <a:off x="3029497" y="756209"/>
              <a:ext cx="3008522" cy="30363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700" b="0" noProof="0" dirty="0" smtClean="0">
                  <a:latin typeface="Calibri" pitchFamily="34" charset="0"/>
                </a:rPr>
                <a:t>CY Invariance</a:t>
              </a:r>
              <a:endParaRPr kumimoji="0" lang="en-US" sz="1700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231" name="Rounded Rectangle 230"/>
          <p:cNvSpPr/>
          <p:nvPr/>
        </p:nvSpPr>
        <p:spPr>
          <a:xfrm>
            <a:off x="6604074" y="6164808"/>
            <a:ext cx="1855149" cy="59435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232" name="Rectangle 98"/>
          <p:cNvSpPr txBox="1">
            <a:spLocks noChangeArrowheads="1"/>
          </p:cNvSpPr>
          <p:nvPr/>
        </p:nvSpPr>
        <p:spPr>
          <a:xfrm>
            <a:off x="6039136" y="6148748"/>
            <a:ext cx="3008522" cy="3036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0" noProof="0" dirty="0" smtClean="0">
                <a:latin typeface="Calibri" pitchFamily="34" charset="0"/>
              </a:rPr>
              <a:t>Cluster </a:t>
            </a:r>
          </a:p>
          <a:p>
            <a:pPr marL="0" lvl="1" algn="ctr" eaLnBrk="1" fontAlgn="auto" hangingPunct="1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0" noProof="0" dirty="0" smtClean="0">
                <a:latin typeface="Calibri" pitchFamily="34" charset="0"/>
              </a:rPr>
              <a:t>Transformation</a:t>
            </a:r>
            <a:endParaRPr kumimoji="0" lang="en-US" sz="1700" b="0" i="0" strike="noStrike" kern="1200" cap="none" spc="0" normalizeH="0" baseline="3000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grpSp>
        <p:nvGrpSpPr>
          <p:cNvPr id="233" name="Group 232"/>
          <p:cNvGrpSpPr/>
          <p:nvPr/>
        </p:nvGrpSpPr>
        <p:grpSpPr>
          <a:xfrm>
            <a:off x="560696" y="6153432"/>
            <a:ext cx="3008522" cy="594352"/>
            <a:chOff x="3099893" y="647595"/>
            <a:chExt cx="3008522" cy="594352"/>
          </a:xfrm>
        </p:grpSpPr>
        <p:sp>
          <p:nvSpPr>
            <p:cNvPr id="234" name="Rounded Rectangle 233"/>
            <p:cNvSpPr/>
            <p:nvPr/>
          </p:nvSpPr>
          <p:spPr>
            <a:xfrm>
              <a:off x="3585301" y="647595"/>
              <a:ext cx="2016568" cy="594352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235" name="Rectangle 98"/>
            <p:cNvSpPr txBox="1">
              <a:spLocks noChangeArrowheads="1"/>
            </p:cNvSpPr>
            <p:nvPr/>
          </p:nvSpPr>
          <p:spPr>
            <a:xfrm>
              <a:off x="3099893" y="756209"/>
              <a:ext cx="3008522" cy="30363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700" b="0" noProof="0" dirty="0" smtClean="0">
                  <a:latin typeface="Calibri" pitchFamily="34" charset="0"/>
                </a:rPr>
                <a:t>Seiberg Duality</a:t>
              </a:r>
              <a:endParaRPr kumimoji="0" lang="en-US" sz="1700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236" name="Left-Right Arrow 235"/>
          <p:cNvSpPr/>
          <p:nvPr/>
        </p:nvSpPr>
        <p:spPr>
          <a:xfrm>
            <a:off x="3222607" y="6332792"/>
            <a:ext cx="518682" cy="262927"/>
          </a:xfrm>
          <a:prstGeom prst="leftRightArrow">
            <a:avLst/>
          </a:prstGeom>
          <a:solidFill>
            <a:srgbClr val="00B0F0"/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237" name="Left-Right Arrow 236"/>
          <p:cNvSpPr/>
          <p:nvPr/>
        </p:nvSpPr>
        <p:spPr>
          <a:xfrm>
            <a:off x="5907557" y="6332792"/>
            <a:ext cx="518682" cy="262927"/>
          </a:xfrm>
          <a:prstGeom prst="leftRightArrow">
            <a:avLst/>
          </a:prstGeom>
          <a:solidFill>
            <a:srgbClr val="00B0F0"/>
          </a:solidFill>
          <a:ln w="952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269" name="Right Arrow 268"/>
          <p:cNvSpPr/>
          <p:nvPr/>
        </p:nvSpPr>
        <p:spPr>
          <a:xfrm>
            <a:off x="4730136" y="4008106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51541" y="3421391"/>
            <a:ext cx="1486664" cy="1487707"/>
            <a:chOff x="5620037" y="1046639"/>
            <a:chExt cx="1486664" cy="1487707"/>
          </a:xfrm>
        </p:grpSpPr>
        <p:grpSp>
          <p:nvGrpSpPr>
            <p:cNvPr id="172" name="Group 171"/>
            <p:cNvGrpSpPr/>
            <p:nvPr/>
          </p:nvGrpSpPr>
          <p:grpSpPr>
            <a:xfrm>
              <a:off x="5620037" y="1046639"/>
              <a:ext cx="1486664" cy="1487707"/>
              <a:chOff x="2381706" y="2457907"/>
              <a:chExt cx="1658167" cy="1659330"/>
            </a:xfrm>
          </p:grpSpPr>
          <p:grpSp>
            <p:nvGrpSpPr>
              <p:cNvPr id="173" name="Group 172"/>
              <p:cNvGrpSpPr/>
              <p:nvPr/>
            </p:nvGrpSpPr>
            <p:grpSpPr>
              <a:xfrm>
                <a:off x="2590800" y="2667000"/>
                <a:ext cx="1241518" cy="1241518"/>
                <a:chOff x="2035082" y="1196882"/>
                <a:chExt cx="1873436" cy="1873436"/>
              </a:xfrm>
            </p:grpSpPr>
            <p:cxnSp>
              <p:nvCxnSpPr>
                <p:cNvPr id="249" name="Straight Connector 248"/>
                <p:cNvCxnSpPr>
                  <a:endCxn id="260" idx="0"/>
                </p:cNvCxnSpPr>
                <p:nvPr/>
              </p:nvCxnSpPr>
              <p:spPr>
                <a:xfrm>
                  <a:off x="2590800" y="1828800"/>
                  <a:ext cx="0" cy="609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0" name="Group 249"/>
                <p:cNvGrpSpPr/>
                <p:nvPr/>
              </p:nvGrpSpPr>
              <p:grpSpPr>
                <a:xfrm>
                  <a:off x="3352800" y="1196882"/>
                  <a:ext cx="555718" cy="555718"/>
                  <a:chOff x="3406682" y="1143000"/>
                  <a:chExt cx="555718" cy="555718"/>
                </a:xfrm>
              </p:grpSpPr>
              <p:cxnSp>
                <p:nvCxnSpPr>
                  <p:cNvPr id="267" name="Straight Connector 266"/>
                  <p:cNvCxnSpPr>
                    <a:stCxn id="259" idx="7"/>
                  </p:cNvCxnSpPr>
                  <p:nvPr/>
                </p:nvCxnSpPr>
                <p:spPr>
                  <a:xfrm flipV="1">
                    <a:off x="3406682" y="1219200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8" name="Oval 267"/>
                  <p:cNvSpPr/>
                  <p:nvPr/>
                </p:nvSpPr>
                <p:spPr>
                  <a:xfrm>
                    <a:off x="3810000" y="1143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51" name="Group 250"/>
                <p:cNvGrpSpPr/>
                <p:nvPr/>
              </p:nvGrpSpPr>
              <p:grpSpPr>
                <a:xfrm flipH="1" flipV="1">
                  <a:off x="2035082" y="2514600"/>
                  <a:ext cx="555718" cy="555718"/>
                  <a:chOff x="3406682" y="1143000"/>
                  <a:chExt cx="555718" cy="555718"/>
                </a:xfrm>
              </p:grpSpPr>
              <p:cxnSp>
                <p:nvCxnSpPr>
                  <p:cNvPr id="265" name="Straight Connector 264"/>
                  <p:cNvCxnSpPr/>
                  <p:nvPr/>
                </p:nvCxnSpPr>
                <p:spPr>
                  <a:xfrm flipV="1">
                    <a:off x="3406682" y="1219200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6" name="Oval 265"/>
                  <p:cNvSpPr/>
                  <p:nvPr/>
                </p:nvSpPr>
                <p:spPr>
                  <a:xfrm>
                    <a:off x="3810000" y="11430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 flipV="1">
                  <a:off x="3352800" y="2514036"/>
                  <a:ext cx="555718" cy="555718"/>
                  <a:chOff x="3406682" y="1143000"/>
                  <a:chExt cx="555718" cy="555718"/>
                </a:xfrm>
              </p:grpSpPr>
              <p:cxnSp>
                <p:nvCxnSpPr>
                  <p:cNvPr id="263" name="Straight Connector 262"/>
                  <p:cNvCxnSpPr/>
                  <p:nvPr/>
                </p:nvCxnSpPr>
                <p:spPr>
                  <a:xfrm flipV="1">
                    <a:off x="3406682" y="1219200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4" name="Oval 263"/>
                  <p:cNvSpPr/>
                  <p:nvPr/>
                </p:nvSpPr>
                <p:spPr>
                  <a:xfrm>
                    <a:off x="3810000" y="1143000"/>
                    <a:ext cx="152400" cy="152400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 flipH="1">
                  <a:off x="2035082" y="1196882"/>
                  <a:ext cx="555718" cy="555718"/>
                  <a:chOff x="3406682" y="1143000"/>
                  <a:chExt cx="555718" cy="555718"/>
                </a:xfrm>
              </p:grpSpPr>
              <p:cxnSp>
                <p:nvCxnSpPr>
                  <p:cNvPr id="261" name="Straight Connector 260"/>
                  <p:cNvCxnSpPr/>
                  <p:nvPr/>
                </p:nvCxnSpPr>
                <p:spPr>
                  <a:xfrm flipV="1">
                    <a:off x="3406682" y="1219200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2" name="Oval 261"/>
                  <p:cNvSpPr/>
                  <p:nvPr/>
                </p:nvSpPr>
                <p:spPr>
                  <a:xfrm>
                    <a:off x="3810000" y="1143000"/>
                    <a:ext cx="152400" cy="152400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254" name="Straight Connector 253"/>
                <p:cNvCxnSpPr>
                  <a:stCxn id="257" idx="6"/>
                  <a:endCxn id="259" idx="2"/>
                </p:cNvCxnSpPr>
                <p:nvPr/>
              </p:nvCxnSpPr>
              <p:spPr>
                <a:xfrm>
                  <a:off x="2667000" y="17526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/>
                <p:cNvCxnSpPr>
                  <a:stCxn id="259" idx="4"/>
                  <a:endCxn id="258" idx="0"/>
                </p:cNvCxnSpPr>
                <p:nvPr/>
              </p:nvCxnSpPr>
              <p:spPr>
                <a:xfrm>
                  <a:off x="3352800" y="1828800"/>
                  <a:ext cx="0" cy="609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>
                  <a:stCxn id="260" idx="6"/>
                  <a:endCxn id="258" idx="2"/>
                </p:cNvCxnSpPr>
                <p:nvPr/>
              </p:nvCxnSpPr>
              <p:spPr>
                <a:xfrm>
                  <a:off x="2667000" y="25146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7" name="Oval 256"/>
                <p:cNvSpPr/>
                <p:nvPr/>
              </p:nvSpPr>
              <p:spPr>
                <a:xfrm>
                  <a:off x="2514600" y="16764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8" name="Oval 257"/>
                <p:cNvSpPr/>
                <p:nvPr/>
              </p:nvSpPr>
              <p:spPr>
                <a:xfrm>
                  <a:off x="3276600" y="24384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59" name="Oval 258"/>
                <p:cNvSpPr/>
                <p:nvPr/>
              </p:nvSpPr>
              <p:spPr>
                <a:xfrm>
                  <a:off x="3276600" y="16764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60" name="Oval 259"/>
                <p:cNvSpPr/>
                <p:nvPr/>
              </p:nvSpPr>
              <p:spPr>
                <a:xfrm>
                  <a:off x="2514600" y="24384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>
                <a:off x="2414016" y="2457907"/>
                <a:ext cx="227281" cy="259591"/>
                <a:chOff x="2414016" y="2457907"/>
                <a:chExt cx="227281" cy="259591"/>
              </a:xfrm>
            </p:grpSpPr>
            <p:cxnSp>
              <p:nvCxnSpPr>
                <p:cNvPr id="246" name="Straight Connector 245"/>
                <p:cNvCxnSpPr>
                  <a:stCxn id="262" idx="0"/>
                </p:cNvCxnSpPr>
                <p:nvPr/>
              </p:nvCxnSpPr>
              <p:spPr>
                <a:xfrm flipV="1">
                  <a:off x="2641297" y="2457907"/>
                  <a:ext cx="0" cy="2090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>
                  <a:stCxn id="262" idx="6"/>
                </p:cNvCxnSpPr>
                <p:nvPr/>
              </p:nvCxnSpPr>
              <p:spPr>
                <a:xfrm flipH="1" flipV="1">
                  <a:off x="2414016" y="2717497"/>
                  <a:ext cx="176784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>
                  <a:stCxn id="262" idx="7"/>
                </p:cNvCxnSpPr>
                <p:nvPr/>
              </p:nvCxnSpPr>
              <p:spPr>
                <a:xfrm flipH="1" flipV="1">
                  <a:off x="2432914" y="2509114"/>
                  <a:ext cx="172676" cy="1726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 rot="5400000">
                <a:off x="3796437" y="2474061"/>
                <a:ext cx="227281" cy="259591"/>
                <a:chOff x="2414016" y="2457907"/>
                <a:chExt cx="227281" cy="259591"/>
              </a:xfrm>
            </p:grpSpPr>
            <p:cxnSp>
              <p:nvCxnSpPr>
                <p:cNvPr id="243" name="Straight Connector 242"/>
                <p:cNvCxnSpPr/>
                <p:nvPr/>
              </p:nvCxnSpPr>
              <p:spPr>
                <a:xfrm flipV="1">
                  <a:off x="2641297" y="2457907"/>
                  <a:ext cx="0" cy="2090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>
                <a:xfrm flipH="1" flipV="1">
                  <a:off x="2414016" y="2717497"/>
                  <a:ext cx="176784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/>
              </p:nvCxnSpPr>
              <p:spPr>
                <a:xfrm flipH="1" flipV="1">
                  <a:off x="2432914" y="2509114"/>
                  <a:ext cx="172676" cy="1726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Group 175"/>
              <p:cNvGrpSpPr/>
              <p:nvPr/>
            </p:nvGrpSpPr>
            <p:grpSpPr>
              <a:xfrm rot="10800000">
                <a:off x="3780284" y="3857646"/>
                <a:ext cx="227281" cy="259591"/>
                <a:chOff x="2414016" y="2457907"/>
                <a:chExt cx="227281" cy="259591"/>
              </a:xfrm>
            </p:grpSpPr>
            <p:cxnSp>
              <p:nvCxnSpPr>
                <p:cNvPr id="240" name="Straight Connector 239"/>
                <p:cNvCxnSpPr/>
                <p:nvPr/>
              </p:nvCxnSpPr>
              <p:spPr>
                <a:xfrm flipV="1">
                  <a:off x="2641297" y="2457907"/>
                  <a:ext cx="0" cy="2090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/>
              </p:nvCxnSpPr>
              <p:spPr>
                <a:xfrm flipH="1" flipV="1">
                  <a:off x="2414016" y="2717497"/>
                  <a:ext cx="176784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/>
                <p:cNvCxnSpPr/>
                <p:nvPr/>
              </p:nvCxnSpPr>
              <p:spPr>
                <a:xfrm flipH="1" flipV="1">
                  <a:off x="2432914" y="2509114"/>
                  <a:ext cx="172676" cy="1726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Group 197"/>
              <p:cNvGrpSpPr/>
              <p:nvPr/>
            </p:nvGrpSpPr>
            <p:grpSpPr>
              <a:xfrm rot="16200000">
                <a:off x="2397861" y="3841865"/>
                <a:ext cx="227281" cy="259591"/>
                <a:chOff x="2414016" y="2457907"/>
                <a:chExt cx="227281" cy="259591"/>
              </a:xfrm>
            </p:grpSpPr>
            <p:cxnSp>
              <p:nvCxnSpPr>
                <p:cNvPr id="227" name="Straight Connector 226"/>
                <p:cNvCxnSpPr/>
                <p:nvPr/>
              </p:nvCxnSpPr>
              <p:spPr>
                <a:xfrm flipV="1">
                  <a:off x="2641297" y="2457907"/>
                  <a:ext cx="0" cy="2090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Straight Connector 237"/>
                <p:cNvCxnSpPr/>
                <p:nvPr/>
              </p:nvCxnSpPr>
              <p:spPr>
                <a:xfrm flipH="1" flipV="1">
                  <a:off x="2414016" y="2717497"/>
                  <a:ext cx="176784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/>
              </p:nvCxnSpPr>
              <p:spPr>
                <a:xfrm flipH="1" flipV="1">
                  <a:off x="2432914" y="2509114"/>
                  <a:ext cx="172676" cy="1726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0" name="Oval 269"/>
            <p:cNvSpPr/>
            <p:nvPr/>
          </p:nvSpPr>
          <p:spPr>
            <a:xfrm>
              <a:off x="5942902" y="1378129"/>
              <a:ext cx="90549" cy="905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71" name="Oval 270"/>
            <p:cNvSpPr/>
            <p:nvPr/>
          </p:nvSpPr>
          <p:spPr>
            <a:xfrm>
              <a:off x="6697527" y="1378116"/>
              <a:ext cx="90549" cy="9054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72" name="Oval 271"/>
            <p:cNvSpPr/>
            <p:nvPr/>
          </p:nvSpPr>
          <p:spPr>
            <a:xfrm>
              <a:off x="6699152" y="2125722"/>
              <a:ext cx="90549" cy="9054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73" name="Oval 272"/>
            <p:cNvSpPr/>
            <p:nvPr/>
          </p:nvSpPr>
          <p:spPr>
            <a:xfrm>
              <a:off x="5944197" y="2125710"/>
              <a:ext cx="90549" cy="9054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74" name="Group 273"/>
          <p:cNvGrpSpPr/>
          <p:nvPr/>
        </p:nvGrpSpPr>
        <p:grpSpPr>
          <a:xfrm>
            <a:off x="7372519" y="3414981"/>
            <a:ext cx="1517132" cy="1518195"/>
            <a:chOff x="2283311" y="2814436"/>
            <a:chExt cx="1868792" cy="1870101"/>
          </a:xfrm>
        </p:grpSpPr>
        <p:cxnSp>
          <p:nvCxnSpPr>
            <p:cNvPr id="275" name="Straight Connector 274"/>
            <p:cNvCxnSpPr>
              <a:stCxn id="294" idx="4"/>
              <a:endCxn id="292" idx="4"/>
            </p:cNvCxnSpPr>
            <p:nvPr/>
          </p:nvCxnSpPr>
          <p:spPr>
            <a:xfrm>
              <a:off x="2575877" y="3163912"/>
              <a:ext cx="0" cy="117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94" idx="2"/>
              <a:endCxn id="291" idx="2"/>
            </p:cNvCxnSpPr>
            <p:nvPr/>
          </p:nvCxnSpPr>
          <p:spPr>
            <a:xfrm>
              <a:off x="2632789" y="3107001"/>
              <a:ext cx="1171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>
              <a:stCxn id="291" idx="4"/>
              <a:endCxn id="293" idx="4"/>
            </p:cNvCxnSpPr>
            <p:nvPr/>
          </p:nvCxnSpPr>
          <p:spPr>
            <a:xfrm>
              <a:off x="3861272" y="3163912"/>
              <a:ext cx="0" cy="117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92" idx="2"/>
              <a:endCxn id="293" idx="2"/>
            </p:cNvCxnSpPr>
            <p:nvPr/>
          </p:nvCxnSpPr>
          <p:spPr>
            <a:xfrm flipV="1">
              <a:off x="2632789" y="4391972"/>
              <a:ext cx="1171571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94" idx="0"/>
            </p:cNvCxnSpPr>
            <p:nvPr/>
          </p:nvCxnSpPr>
          <p:spPr>
            <a:xfrm flipV="1">
              <a:off x="2575877" y="2814436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>
              <a:stCxn id="294" idx="6"/>
            </p:cNvCxnSpPr>
            <p:nvPr/>
          </p:nvCxnSpPr>
          <p:spPr>
            <a:xfrm flipH="1" flipV="1">
              <a:off x="2319726" y="3107000"/>
              <a:ext cx="19923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>
              <a:stCxn id="294" idx="7"/>
            </p:cNvCxnSpPr>
            <p:nvPr/>
          </p:nvCxnSpPr>
          <p:spPr>
            <a:xfrm flipH="1" flipV="1">
              <a:off x="2341024" y="287214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5400000" flipV="1">
              <a:off x="4034277" y="298917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 flipH="1" flipV="1">
              <a:off x="3759919" y="2950468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5400000" flipH="1" flipV="1">
              <a:off x="3899782" y="2872148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10800000" flipV="1">
              <a:off x="3859540" y="444888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10800000" flipH="1" flipV="1">
              <a:off x="3916451" y="4391972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10800000" flipH="1" flipV="1">
              <a:off x="3899783" y="4432216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6200000" flipV="1">
              <a:off x="2401138" y="4274568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 flipV="1">
              <a:off x="2476257" y="4548925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 flipH="1" flipV="1">
              <a:off x="2341023" y="443263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/>
            <p:nvPr/>
          </p:nvSpPr>
          <p:spPr>
            <a:xfrm>
              <a:off x="3804360" y="3050088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92" name="Oval 291"/>
            <p:cNvSpPr/>
            <p:nvPr/>
          </p:nvSpPr>
          <p:spPr>
            <a:xfrm flipH="1" flipV="1">
              <a:off x="2518966" y="4335483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 flipV="1">
              <a:off x="3804360" y="4335061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94" name="Oval 293"/>
            <p:cNvSpPr/>
            <p:nvPr/>
          </p:nvSpPr>
          <p:spPr>
            <a:xfrm flipH="1">
              <a:off x="2518966" y="3050088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295" name="Right Arrow 294"/>
          <p:cNvSpPr/>
          <p:nvPr/>
        </p:nvSpPr>
        <p:spPr>
          <a:xfrm>
            <a:off x="6860726" y="4005238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96" name="Group 295"/>
          <p:cNvGrpSpPr/>
          <p:nvPr/>
        </p:nvGrpSpPr>
        <p:grpSpPr>
          <a:xfrm>
            <a:off x="5494933" y="1112607"/>
            <a:ext cx="1486664" cy="1487707"/>
            <a:chOff x="2381706" y="2457907"/>
            <a:chExt cx="1658167" cy="1659330"/>
          </a:xfrm>
        </p:grpSpPr>
        <p:grpSp>
          <p:nvGrpSpPr>
            <p:cNvPr id="297" name="Group 296"/>
            <p:cNvGrpSpPr/>
            <p:nvPr/>
          </p:nvGrpSpPr>
          <p:grpSpPr>
            <a:xfrm>
              <a:off x="2590800" y="2667000"/>
              <a:ext cx="1241518" cy="1241518"/>
              <a:chOff x="2035082" y="1196882"/>
              <a:chExt cx="1873436" cy="1873436"/>
            </a:xfrm>
          </p:grpSpPr>
          <p:cxnSp>
            <p:nvCxnSpPr>
              <p:cNvPr id="314" name="Straight Connector 313"/>
              <p:cNvCxnSpPr>
                <a:endCxn id="325" idx="0"/>
              </p:cNvCxnSpPr>
              <p:nvPr/>
            </p:nvCxnSpPr>
            <p:spPr>
              <a:xfrm>
                <a:off x="2590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5" name="Group 314"/>
              <p:cNvGrpSpPr/>
              <p:nvPr/>
            </p:nvGrpSpPr>
            <p:grpSpPr>
              <a:xfrm>
                <a:off x="3352800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332" name="Straight Connector 331"/>
                <p:cNvCxnSpPr>
                  <a:stCxn id="324" idx="7"/>
                </p:cNvCxnSpPr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3" name="Oval 332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 flipH="1" flipV="1">
                <a:off x="2035082" y="2514600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330" name="Straight Connector 329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1" name="Oval 330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 flipV="1">
                <a:off x="3352800" y="2514036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328" name="Straight Connector 327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Oval 328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 flipH="1">
                <a:off x="2035082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326" name="Straight Connector 325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7" name="Oval 326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319" name="Straight Connector 318"/>
              <p:cNvCxnSpPr>
                <a:stCxn id="322" idx="6"/>
                <a:endCxn id="324" idx="2"/>
              </p:cNvCxnSpPr>
              <p:nvPr/>
            </p:nvCxnSpPr>
            <p:spPr>
              <a:xfrm>
                <a:off x="2667000" y="1752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>
                <a:stCxn id="324" idx="4"/>
                <a:endCxn id="323" idx="0"/>
              </p:cNvCxnSpPr>
              <p:nvPr/>
            </p:nvCxnSpPr>
            <p:spPr>
              <a:xfrm>
                <a:off x="3352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>
                <a:stCxn id="325" idx="6"/>
                <a:endCxn id="323" idx="2"/>
              </p:cNvCxnSpPr>
              <p:nvPr/>
            </p:nvCxnSpPr>
            <p:spPr>
              <a:xfrm>
                <a:off x="2667000" y="2514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2" name="Oval 321"/>
              <p:cNvSpPr/>
              <p:nvPr/>
            </p:nvSpPr>
            <p:spPr>
              <a:xfrm>
                <a:off x="25146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3276600" y="243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3276600" y="1676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2514600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>
              <a:off x="2414016" y="2457907"/>
              <a:ext cx="227281" cy="259591"/>
              <a:chOff x="2414016" y="2457907"/>
              <a:chExt cx="227281" cy="259591"/>
            </a:xfrm>
          </p:grpSpPr>
          <p:cxnSp>
            <p:nvCxnSpPr>
              <p:cNvPr id="311" name="Straight Connector 310"/>
              <p:cNvCxnSpPr>
                <a:stCxn id="327" idx="0"/>
              </p:cNvCxnSpPr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27" idx="6"/>
              </p:cNvCxnSpPr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>
                <a:stCxn id="327" idx="7"/>
              </p:cNvCxnSpPr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 rot="5400000">
              <a:off x="3796437" y="2474061"/>
              <a:ext cx="227281" cy="259591"/>
              <a:chOff x="2414016" y="2457907"/>
              <a:chExt cx="227281" cy="259591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0" name="Group 299"/>
            <p:cNvGrpSpPr/>
            <p:nvPr/>
          </p:nvGrpSpPr>
          <p:grpSpPr>
            <a:xfrm rot="10800000">
              <a:off x="3780284" y="3857646"/>
              <a:ext cx="227281" cy="259591"/>
              <a:chOff x="2414016" y="2457907"/>
              <a:chExt cx="227281" cy="259591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1" name="Group 300"/>
            <p:cNvGrpSpPr/>
            <p:nvPr/>
          </p:nvGrpSpPr>
          <p:grpSpPr>
            <a:xfrm rot="16200000">
              <a:off x="2397861" y="3841865"/>
              <a:ext cx="227281" cy="259591"/>
              <a:chOff x="2414016" y="2457907"/>
              <a:chExt cx="227281" cy="259591"/>
            </a:xfrm>
          </p:grpSpPr>
          <p:cxnSp>
            <p:nvCxnSpPr>
              <p:cNvPr id="302" name="Straight Connector 301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4" name="Right Arrow 333"/>
          <p:cNvSpPr/>
          <p:nvPr/>
        </p:nvSpPr>
        <p:spPr>
          <a:xfrm>
            <a:off x="4642228" y="1716717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335" name="Group 334"/>
          <p:cNvGrpSpPr/>
          <p:nvPr/>
        </p:nvGrpSpPr>
        <p:grpSpPr>
          <a:xfrm>
            <a:off x="2556291" y="1111337"/>
            <a:ext cx="1517132" cy="1518195"/>
            <a:chOff x="2283311" y="2814436"/>
            <a:chExt cx="1868792" cy="1870101"/>
          </a:xfrm>
        </p:grpSpPr>
        <p:cxnSp>
          <p:nvCxnSpPr>
            <p:cNvPr id="336" name="Straight Connector 335"/>
            <p:cNvCxnSpPr>
              <a:stCxn id="355" idx="4"/>
              <a:endCxn id="353" idx="4"/>
            </p:cNvCxnSpPr>
            <p:nvPr/>
          </p:nvCxnSpPr>
          <p:spPr>
            <a:xfrm>
              <a:off x="2575877" y="3163912"/>
              <a:ext cx="0" cy="117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55" idx="2"/>
              <a:endCxn id="352" idx="2"/>
            </p:cNvCxnSpPr>
            <p:nvPr/>
          </p:nvCxnSpPr>
          <p:spPr>
            <a:xfrm>
              <a:off x="2632789" y="3107001"/>
              <a:ext cx="1171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52" idx="4"/>
              <a:endCxn id="354" idx="4"/>
            </p:cNvCxnSpPr>
            <p:nvPr/>
          </p:nvCxnSpPr>
          <p:spPr>
            <a:xfrm>
              <a:off x="3861272" y="3163912"/>
              <a:ext cx="0" cy="117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>
              <a:stCxn id="353" idx="2"/>
              <a:endCxn id="354" idx="2"/>
            </p:cNvCxnSpPr>
            <p:nvPr/>
          </p:nvCxnSpPr>
          <p:spPr>
            <a:xfrm flipV="1">
              <a:off x="2632789" y="4391972"/>
              <a:ext cx="1171571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stCxn id="355" idx="0"/>
            </p:cNvCxnSpPr>
            <p:nvPr/>
          </p:nvCxnSpPr>
          <p:spPr>
            <a:xfrm flipV="1">
              <a:off x="2575877" y="2814436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55" idx="6"/>
            </p:cNvCxnSpPr>
            <p:nvPr/>
          </p:nvCxnSpPr>
          <p:spPr>
            <a:xfrm flipH="1" flipV="1">
              <a:off x="2319726" y="3107000"/>
              <a:ext cx="19923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55" idx="7"/>
            </p:cNvCxnSpPr>
            <p:nvPr/>
          </p:nvCxnSpPr>
          <p:spPr>
            <a:xfrm flipH="1" flipV="1">
              <a:off x="2341024" y="287214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 flipV="1">
              <a:off x="4034277" y="298917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 flipH="1" flipV="1">
              <a:off x="3759919" y="2950468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 flipH="1" flipV="1">
              <a:off x="3899782" y="2872148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0800000" flipV="1">
              <a:off x="3859540" y="444888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10800000" flipH="1" flipV="1">
              <a:off x="3916451" y="4391972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10800000" flipH="1" flipV="1">
              <a:off x="3899783" y="4432216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16200000" flipV="1">
              <a:off x="2401138" y="4274568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6200000" flipH="1" flipV="1">
              <a:off x="2476257" y="4548925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16200000" flipH="1" flipV="1">
              <a:off x="2341023" y="443263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Oval 351"/>
            <p:cNvSpPr/>
            <p:nvPr/>
          </p:nvSpPr>
          <p:spPr>
            <a:xfrm>
              <a:off x="3804360" y="3050088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53" name="Oval 352"/>
            <p:cNvSpPr/>
            <p:nvPr/>
          </p:nvSpPr>
          <p:spPr>
            <a:xfrm flipH="1" flipV="1">
              <a:off x="2518966" y="4335483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54" name="Oval 353"/>
            <p:cNvSpPr/>
            <p:nvPr/>
          </p:nvSpPr>
          <p:spPr>
            <a:xfrm flipV="1">
              <a:off x="3804360" y="4335061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55" name="Oval 354"/>
            <p:cNvSpPr/>
            <p:nvPr/>
          </p:nvSpPr>
          <p:spPr>
            <a:xfrm flipH="1">
              <a:off x="2518966" y="3050088"/>
              <a:ext cx="113824" cy="11382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 bwMode="auto">
          <a:xfrm>
            <a:off x="3166280" y="1705969"/>
            <a:ext cx="300250" cy="30025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7" name="Group 356"/>
          <p:cNvGrpSpPr/>
          <p:nvPr/>
        </p:nvGrpSpPr>
        <p:grpSpPr>
          <a:xfrm>
            <a:off x="5420484" y="1078171"/>
            <a:ext cx="1624084" cy="1596789"/>
            <a:chOff x="2497540" y="1171435"/>
            <a:chExt cx="1624084" cy="1596789"/>
          </a:xfrm>
        </p:grpSpPr>
        <p:cxnSp>
          <p:nvCxnSpPr>
            <p:cNvPr id="358" name="Straight Arrow Connector 357"/>
            <p:cNvCxnSpPr/>
            <p:nvPr/>
          </p:nvCxnSpPr>
          <p:spPr bwMode="auto">
            <a:xfrm flipV="1">
              <a:off x="3316406" y="1171435"/>
              <a:ext cx="0" cy="64371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59" name="Straight Arrow Connector 358"/>
            <p:cNvCxnSpPr/>
            <p:nvPr/>
          </p:nvCxnSpPr>
          <p:spPr bwMode="auto">
            <a:xfrm>
              <a:off x="3318681" y="2104034"/>
              <a:ext cx="0" cy="66419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60" name="Straight Arrow Connector 359"/>
            <p:cNvCxnSpPr/>
            <p:nvPr/>
          </p:nvCxnSpPr>
          <p:spPr bwMode="auto">
            <a:xfrm>
              <a:off x="2497540" y="1965278"/>
              <a:ext cx="66874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361" name="Straight Arrow Connector 360"/>
            <p:cNvCxnSpPr/>
            <p:nvPr/>
          </p:nvCxnSpPr>
          <p:spPr bwMode="auto">
            <a:xfrm flipH="1">
              <a:off x="3466535" y="1965277"/>
              <a:ext cx="65508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2270C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</p:grpSp>
      <p:sp>
        <p:nvSpPr>
          <p:cNvPr id="362" name="Oval 361"/>
          <p:cNvSpPr/>
          <p:nvPr/>
        </p:nvSpPr>
        <p:spPr bwMode="auto">
          <a:xfrm>
            <a:off x="6089224" y="1708241"/>
            <a:ext cx="300250" cy="300250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 flipV="1">
            <a:off x="5445456" y="1064523"/>
            <a:ext cx="791571" cy="791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2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3" name="Straight Arrow Connector 362"/>
          <p:cNvCxnSpPr/>
          <p:nvPr/>
        </p:nvCxnSpPr>
        <p:spPr bwMode="auto">
          <a:xfrm flipH="1" flipV="1">
            <a:off x="6239301" y="1066798"/>
            <a:ext cx="791571" cy="791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2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4" name="Straight Arrow Connector 363"/>
          <p:cNvCxnSpPr/>
          <p:nvPr/>
        </p:nvCxnSpPr>
        <p:spPr bwMode="auto">
          <a:xfrm flipH="1">
            <a:off x="6241576" y="1887938"/>
            <a:ext cx="791571" cy="791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2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5" name="Straight Arrow Connector 364"/>
          <p:cNvCxnSpPr/>
          <p:nvPr/>
        </p:nvCxnSpPr>
        <p:spPr bwMode="auto">
          <a:xfrm>
            <a:off x="5452280" y="1890212"/>
            <a:ext cx="791571" cy="791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22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6" name="Rectangle 98"/>
          <p:cNvSpPr txBox="1">
            <a:spLocks noChangeArrowheads="1"/>
          </p:cNvSpPr>
          <p:nvPr/>
        </p:nvSpPr>
        <p:spPr>
          <a:xfrm>
            <a:off x="459689" y="511732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perspective of the dual quiver, this corresponds to a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quiver mutation</a:t>
            </a:r>
            <a:endParaRPr kumimoji="0" lang="en-US" b="1" dirty="0" smtClean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5527377" y="3712166"/>
            <a:ext cx="163739" cy="16373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7" name="Oval 366"/>
          <p:cNvSpPr/>
          <p:nvPr/>
        </p:nvSpPr>
        <p:spPr bwMode="auto">
          <a:xfrm>
            <a:off x="6293937" y="3714438"/>
            <a:ext cx="163739" cy="16373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" name="Oval 367"/>
          <p:cNvSpPr/>
          <p:nvPr/>
        </p:nvSpPr>
        <p:spPr bwMode="auto">
          <a:xfrm>
            <a:off x="6296209" y="4467350"/>
            <a:ext cx="163739" cy="16373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9" name="Oval 368"/>
          <p:cNvSpPr/>
          <p:nvPr/>
        </p:nvSpPr>
        <p:spPr bwMode="auto">
          <a:xfrm>
            <a:off x="5534193" y="4455767"/>
            <a:ext cx="163739" cy="16373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0" name="Rectangle 98"/>
          <p:cNvSpPr txBox="1">
            <a:spLocks noChangeArrowheads="1"/>
          </p:cNvSpPr>
          <p:nvPr/>
        </p:nvSpPr>
        <p:spPr>
          <a:xfrm>
            <a:off x="2179092" y="4278591"/>
            <a:ext cx="112366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b="1" dirty="0" smtClean="0">
                <a:latin typeface="Calibri" pitchFamily="34" charset="0"/>
                <a:cs typeface="Times New Roman" pitchFamily="18" charset="0"/>
              </a:rPr>
              <a:t>SD 1</a:t>
            </a:r>
            <a:endParaRPr kumimoji="0" lang="en-US" sz="17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1" name="Rectangle 98"/>
          <p:cNvSpPr txBox="1">
            <a:spLocks noChangeArrowheads="1"/>
          </p:cNvSpPr>
          <p:nvPr/>
        </p:nvSpPr>
        <p:spPr>
          <a:xfrm>
            <a:off x="4378692" y="4280863"/>
            <a:ext cx="112366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b="1" dirty="0" smtClean="0">
                <a:latin typeface="Calibri" pitchFamily="34" charset="0"/>
                <a:cs typeface="Times New Roman" pitchFamily="18" charset="0"/>
              </a:rPr>
              <a:t>SD 2</a:t>
            </a:r>
            <a:endParaRPr kumimoji="0" lang="en-US" sz="17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3" name="Rectangle 98"/>
          <p:cNvSpPr txBox="1">
            <a:spLocks noChangeArrowheads="1"/>
          </p:cNvSpPr>
          <p:nvPr/>
        </p:nvSpPr>
        <p:spPr>
          <a:xfrm>
            <a:off x="459472" y="5124756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have generated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massive fields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can integrate them out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05" grpId="0"/>
      <p:bldP spid="106" grpId="0"/>
      <p:bldP spid="171" grpId="0" animBg="1"/>
      <p:bldP spid="231" grpId="0" animBg="1"/>
      <p:bldP spid="232" grpId="0"/>
      <p:bldP spid="236" grpId="0" animBg="1"/>
      <p:bldP spid="237" grpId="0" animBg="1"/>
      <p:bldP spid="269" grpId="0" animBg="1"/>
      <p:bldP spid="295" grpId="0" animBg="1"/>
      <p:bldP spid="334" grpId="0" animBg="1"/>
      <p:bldP spid="5" grpId="0" animBg="1"/>
      <p:bldP spid="362" grpId="0" animBg="1"/>
      <p:bldP spid="366" grpId="0"/>
      <p:bldP spid="78" grpId="0" animBg="1"/>
      <p:bldP spid="367" grpId="0" animBg="1"/>
      <p:bldP spid="368" grpId="0" animBg="1"/>
      <p:bldP spid="369" grpId="0" animBg="1"/>
      <p:bldP spid="370" grpId="0"/>
      <p:bldP spid="371" grpId="0"/>
      <p:bldP spid="37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Dual Phases of del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Pezzo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2219" y="3072968"/>
            <a:ext cx="3302318" cy="3674197"/>
            <a:chOff x="1078750" y="870617"/>
            <a:chExt cx="3302318" cy="3674197"/>
          </a:xfrm>
        </p:grpSpPr>
        <p:grpSp>
          <p:nvGrpSpPr>
            <p:cNvPr id="13" name="Group 12"/>
            <p:cNvGrpSpPr/>
            <p:nvPr/>
          </p:nvGrpSpPr>
          <p:grpSpPr>
            <a:xfrm>
              <a:off x="1078750" y="870617"/>
              <a:ext cx="3302318" cy="3674197"/>
              <a:chOff x="1092261" y="896422"/>
              <a:chExt cx="2807491" cy="312364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1092261" y="896422"/>
                <a:ext cx="2807491" cy="3123647"/>
                <a:chOff x="1092261" y="896422"/>
                <a:chExt cx="2807491" cy="3123647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2385165" y="1807260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197" name="Straight Connector 196"/>
                  <p:cNvCxnSpPr/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/>
                <p:cNvGrpSpPr/>
                <p:nvPr/>
              </p:nvGrpSpPr>
              <p:grpSpPr>
                <a:xfrm>
                  <a:off x="2789697" y="2588177"/>
                  <a:ext cx="336961" cy="287449"/>
                  <a:chOff x="3794078" y="2954354"/>
                  <a:chExt cx="442411" cy="377405"/>
                </a:xfrm>
                <a:effectLst/>
              </p:grpSpPr>
              <p:cxnSp>
                <p:nvCxnSpPr>
                  <p:cNvPr id="195" name="Straight Connector 194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>
                    <a:off x="3794078" y="3166556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1838952" y="3136647"/>
                  <a:ext cx="336961" cy="287449"/>
                  <a:chOff x="3794078" y="2954354"/>
                  <a:chExt cx="442411" cy="377405"/>
                </a:xfrm>
                <a:effectLst/>
              </p:grpSpPr>
              <p:cxnSp>
                <p:nvCxnSpPr>
                  <p:cNvPr id="193" name="Straight Connector 192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>
                    <a:off x="3794078" y="3166556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2811769" y="1481192"/>
                  <a:ext cx="336961" cy="314745"/>
                  <a:chOff x="3794078" y="2954354"/>
                  <a:chExt cx="442411" cy="413243"/>
                </a:xfrm>
                <a:effectLst/>
              </p:grpSpPr>
              <p:cxnSp>
                <p:nvCxnSpPr>
                  <p:cNvPr id="191" name="Straight Connector 190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>
                    <a:off x="3794078" y="3202394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" name="Group 53"/>
                <p:cNvGrpSpPr/>
                <p:nvPr/>
              </p:nvGrpSpPr>
              <p:grpSpPr>
                <a:xfrm flipH="1">
                  <a:off x="1840684" y="1488079"/>
                  <a:ext cx="1309778" cy="1942904"/>
                  <a:chOff x="3947610" y="2386742"/>
                  <a:chExt cx="1719667" cy="2550927"/>
                </a:xfrm>
                <a:effectLst/>
              </p:grpSpPr>
              <p:grpSp>
                <p:nvGrpSpPr>
                  <p:cNvPr id="179" name="Group 178"/>
                  <p:cNvGrpSpPr/>
                  <p:nvPr/>
                </p:nvGrpSpPr>
                <p:grpSpPr>
                  <a:xfrm>
                    <a:off x="3953866" y="3100329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0" name="Group 179"/>
                  <p:cNvGrpSpPr/>
                  <p:nvPr/>
                </p:nvGrpSpPr>
                <p:grpSpPr>
                  <a:xfrm>
                    <a:off x="5195887" y="3840153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1" name="Group 180"/>
                  <p:cNvGrpSpPr/>
                  <p:nvPr/>
                </p:nvGrpSpPr>
                <p:grpSpPr>
                  <a:xfrm>
                    <a:off x="3947610" y="4560264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5224866" y="2386742"/>
                    <a:ext cx="442411" cy="377405"/>
                    <a:chOff x="3794078" y="2954354"/>
                    <a:chExt cx="442411" cy="377405"/>
                  </a:xfrm>
                </p:grpSpPr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>
                      <a:off x="3968645" y="2954354"/>
                      <a:ext cx="267844" cy="15051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>
                      <a:off x="3794078" y="3166556"/>
                      <a:ext cx="293985" cy="165203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1843717" y="2024693"/>
                  <a:ext cx="336961" cy="287449"/>
                  <a:chOff x="3794078" y="2954354"/>
                  <a:chExt cx="442411" cy="377405"/>
                </a:xfrm>
                <a:effectLst/>
              </p:grpSpPr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3968645" y="2954354"/>
                    <a:ext cx="267844" cy="15051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3794078" y="3166556"/>
                    <a:ext cx="293985" cy="165203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2030392" y="1997397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162" name="Dodecagon 161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4" name="Group 163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1100925" y="1437806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147" name="Dodecagon 146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156" name="Oval 155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Oval 154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2990211" y="1443436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132" name="Dodecagon 131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141" name="Oval 140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Oval 142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Oval 143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Oval 144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135" name="Oval 134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Oval 135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Oval 136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Oval 137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Oval 138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Oval 139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1092261" y="2546598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117" name="Dodecagon 116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8" name="Group 117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126" name="Oval 125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Oval 126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Oval 127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Oval 128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Oval 129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" name="Group 118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120" name="Oval 119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Oval 120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Oval 122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2981546" y="2552228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102" name="Dodecagon 101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111" name="Oval 110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Oval 111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Oval 113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Oval 114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" name="Group 103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Oval 108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2039541" y="896422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87" name="Dodecagon 86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96" name="Oval 95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Oval 96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Oval 99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90" name="Oval 89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Oval 90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Oval 92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Oval 93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026925" y="3111387"/>
                  <a:ext cx="909541" cy="908682"/>
                  <a:chOff x="4046561" y="2912091"/>
                  <a:chExt cx="1194178" cy="1193050"/>
                </a:xfrm>
                <a:effectLst/>
              </p:grpSpPr>
              <p:sp>
                <p:nvSpPr>
                  <p:cNvPr id="72" name="Dodecagon 71"/>
                  <p:cNvSpPr/>
                  <p:nvPr/>
                </p:nvSpPr>
                <p:spPr>
                  <a:xfrm>
                    <a:off x="4114800" y="2971800"/>
                    <a:ext cx="1066800" cy="1066800"/>
                  </a:xfrm>
                  <a:prstGeom prst="dodecagon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4046561" y="2912091"/>
                    <a:ext cx="1191906" cy="516908"/>
                    <a:chOff x="4046561" y="2912091"/>
                    <a:chExt cx="1191906" cy="516908"/>
                  </a:xfrm>
                </p:grpSpPr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4442347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>
                      <a:off x="4719852" y="29120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Oval 82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Oval 85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 flipH="1" flipV="1">
                    <a:off x="4048833" y="3595058"/>
                    <a:ext cx="1191906" cy="510083"/>
                    <a:chOff x="4046561" y="2918916"/>
                    <a:chExt cx="1191906" cy="510083"/>
                  </a:xfrm>
                </p:grpSpPr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4442347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4719852" y="2918916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4203512" y="305539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4963236" y="3066196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5101989" y="3292521"/>
                      <a:ext cx="136478" cy="136478"/>
                    </a:xfrm>
                    <a:prstGeom prst="ellipse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4046561" y="3286833"/>
                      <a:ext cx="136478" cy="136478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  <a:effectLst>
                      <a:outerShdw blurRad="50800" dist="38100" dir="18900000" algn="b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" name="Group 62"/>
                <p:cNvGrpSpPr/>
                <p:nvPr/>
              </p:nvGrpSpPr>
              <p:grpSpPr>
                <a:xfrm>
                  <a:off x="1445683" y="2346488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70" name="Straight Connector 69"/>
                  <p:cNvCxnSpPr>
                    <a:stCxn id="126" idx="0"/>
                    <a:endCxn id="151" idx="0"/>
                  </p:cNvCxnSpPr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>
                    <a:stCxn id="127" idx="0"/>
                    <a:endCxn id="150" idx="0"/>
                  </p:cNvCxnSpPr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3332851" y="2353817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" name="Group 64"/>
                <p:cNvGrpSpPr/>
                <p:nvPr/>
              </p:nvGrpSpPr>
              <p:grpSpPr>
                <a:xfrm>
                  <a:off x="2376880" y="2911712"/>
                  <a:ext cx="211361" cy="200110"/>
                  <a:chOff x="3278870" y="3370428"/>
                  <a:chExt cx="277506" cy="262734"/>
                </a:xfrm>
                <a:effectLst/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 flipH="1" flipV="1">
                    <a:off x="3278870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 flipH="1" flipV="1">
                    <a:off x="3556375" y="3370428"/>
                    <a:ext cx="1" cy="262734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Group 42"/>
              <p:cNvGrpSpPr/>
              <p:nvPr/>
            </p:nvGrpSpPr>
            <p:grpSpPr>
              <a:xfrm>
                <a:off x="1547671" y="1889545"/>
                <a:ext cx="1877806" cy="1114422"/>
                <a:chOff x="1547671" y="1889545"/>
                <a:chExt cx="1877806" cy="1114422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1550497" y="1889545"/>
                  <a:ext cx="1874980" cy="559591"/>
                  <a:chOff x="1550497" y="1889545"/>
                  <a:chExt cx="1874980" cy="559591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 bwMode="auto">
                  <a:xfrm flipV="1">
                    <a:off x="1550497" y="1889545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flipH="1" flipV="1">
                    <a:off x="2487346" y="1892138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5" name="Group 44"/>
                <p:cNvGrpSpPr/>
                <p:nvPr/>
              </p:nvGrpSpPr>
              <p:grpSpPr>
                <a:xfrm flipV="1">
                  <a:off x="1547671" y="2444376"/>
                  <a:ext cx="1874980" cy="559591"/>
                  <a:chOff x="1550497" y="1889545"/>
                  <a:chExt cx="1874980" cy="559591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 bwMode="auto">
                  <a:xfrm flipV="1">
                    <a:off x="1550497" y="1889545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 flipH="1" flipV="1">
                    <a:off x="2487346" y="1892138"/>
                    <a:ext cx="938131" cy="55699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rgbClr val="FF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grpSp>
          <p:nvGrpSpPr>
            <p:cNvPr id="14" name="Group 13"/>
            <p:cNvGrpSpPr/>
            <p:nvPr/>
          </p:nvGrpSpPr>
          <p:grpSpPr>
            <a:xfrm>
              <a:off x="1468512" y="1869933"/>
              <a:ext cx="2528402" cy="1646810"/>
              <a:chOff x="1468512" y="1869933"/>
              <a:chExt cx="2528402" cy="164681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56715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576138" y="187377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570301" y="317818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698434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68512" y="252089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45465" y="187377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45465" y="317289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30316" y="252056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128183" y="22017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018278" y="285229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32406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94452" y="186993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94452" y="317587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32954" y="21997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127872" y="285680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73169" y="186020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022467" y="1211833"/>
              <a:ext cx="1408074" cy="676814"/>
              <a:chOff x="2018278" y="2518548"/>
              <a:chExt cx="1408074" cy="67681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56715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018278" y="285229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127872" y="285680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036114" y="3504828"/>
              <a:ext cx="1393709" cy="657348"/>
              <a:chOff x="2032954" y="2199754"/>
              <a:chExt cx="1393709" cy="657348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567158" y="25185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128183" y="22017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032954" y="219975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473169" y="317587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95572" y="318501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95572" y="186310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15386" name="Group 15385"/>
          <p:cNvGrpSpPr/>
          <p:nvPr/>
        </p:nvGrpSpPr>
        <p:grpSpPr>
          <a:xfrm>
            <a:off x="584200" y="562138"/>
            <a:ext cx="4885101" cy="2539465"/>
            <a:chOff x="3133439" y="3928794"/>
            <a:chExt cx="4885101" cy="2539465"/>
          </a:xfrm>
        </p:grpSpPr>
        <p:grpSp>
          <p:nvGrpSpPr>
            <p:cNvPr id="15385" name="Group 15384"/>
            <p:cNvGrpSpPr/>
            <p:nvPr/>
          </p:nvGrpSpPr>
          <p:grpSpPr>
            <a:xfrm>
              <a:off x="3133439" y="3928794"/>
              <a:ext cx="4885101" cy="2485896"/>
              <a:chOff x="3133439" y="3928794"/>
              <a:chExt cx="4885101" cy="2485896"/>
            </a:xfrm>
          </p:grpSpPr>
          <p:grpSp>
            <p:nvGrpSpPr>
              <p:cNvPr id="15377" name="Group 15376"/>
              <p:cNvGrpSpPr/>
              <p:nvPr/>
            </p:nvGrpSpPr>
            <p:grpSpPr>
              <a:xfrm>
                <a:off x="3158836" y="3976254"/>
                <a:ext cx="4807523" cy="2438436"/>
                <a:chOff x="3158836" y="3976254"/>
                <a:chExt cx="4807523" cy="2438436"/>
              </a:xfrm>
            </p:grpSpPr>
            <p:cxnSp>
              <p:nvCxnSpPr>
                <p:cNvPr id="3" name="Straight Connector 2"/>
                <p:cNvCxnSpPr>
                  <a:stCxn id="269" idx="6"/>
                  <a:endCxn id="268" idx="6"/>
                </p:cNvCxnSpPr>
                <p:nvPr/>
              </p:nvCxnSpPr>
              <p:spPr bwMode="auto">
                <a:xfrm>
                  <a:off x="3863634" y="5196540"/>
                  <a:ext cx="841513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>
                  <a:off x="5153891" y="4599703"/>
                  <a:ext cx="803564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5153892" y="5805049"/>
                  <a:ext cx="803564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60" name="Straight Connector 15359"/>
                <p:cNvCxnSpPr/>
                <p:nvPr/>
              </p:nvCxnSpPr>
              <p:spPr bwMode="auto">
                <a:xfrm flipV="1">
                  <a:off x="5555673" y="3990109"/>
                  <a:ext cx="0" cy="242454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 flipH="1" flipV="1">
                  <a:off x="5555673" y="3976256"/>
                  <a:ext cx="2396836" cy="121919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 flipV="1">
                  <a:off x="3158836" y="3976254"/>
                  <a:ext cx="2396836" cy="121919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/>
                <p:cNvCxnSpPr/>
                <p:nvPr/>
              </p:nvCxnSpPr>
              <p:spPr bwMode="auto">
                <a:xfrm flipH="1">
                  <a:off x="5569523" y="5195491"/>
                  <a:ext cx="2396836" cy="121919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>
                  <a:off x="3172686" y="5195489"/>
                  <a:ext cx="2396836" cy="121919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 flipH="1">
                  <a:off x="4377988" y="4572011"/>
                  <a:ext cx="2396836" cy="121919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4364128" y="4585861"/>
                  <a:ext cx="2396836" cy="121919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 flipV="1">
                  <a:off x="4350328" y="4613564"/>
                  <a:ext cx="0" cy="120534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 flipV="1">
                  <a:off x="6774874" y="4599710"/>
                  <a:ext cx="0" cy="120534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5374" name="Group 15373"/>
                <p:cNvGrpSpPr/>
                <p:nvPr/>
              </p:nvGrpSpPr>
              <p:grpSpPr>
                <a:xfrm>
                  <a:off x="3740728" y="4294909"/>
                  <a:ext cx="3629889" cy="900546"/>
                  <a:chOff x="3740728" y="4294909"/>
                  <a:chExt cx="3629889" cy="900546"/>
                </a:xfrm>
              </p:grpSpPr>
              <p:cxnSp>
                <p:nvCxnSpPr>
                  <p:cNvPr id="15369" name="Straight Connector 15368"/>
                  <p:cNvCxnSpPr/>
                  <p:nvPr/>
                </p:nvCxnSpPr>
                <p:spPr bwMode="auto">
                  <a:xfrm flipH="1" flipV="1">
                    <a:off x="4946073" y="4294909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9" name="Straight Connector 238"/>
                  <p:cNvCxnSpPr/>
                  <p:nvPr/>
                </p:nvCxnSpPr>
                <p:spPr bwMode="auto">
                  <a:xfrm flipV="1">
                    <a:off x="5957454" y="4294909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V="1">
                    <a:off x="4743266" y="4572002"/>
                    <a:ext cx="424479" cy="62345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5" name="Straight Connector 244"/>
                  <p:cNvCxnSpPr/>
                  <p:nvPr/>
                </p:nvCxnSpPr>
                <p:spPr bwMode="auto">
                  <a:xfrm flipH="1" flipV="1">
                    <a:off x="5948612" y="4572002"/>
                    <a:ext cx="424479" cy="62345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9" name="Straight Connector 248"/>
                  <p:cNvCxnSpPr/>
                  <p:nvPr/>
                </p:nvCxnSpPr>
                <p:spPr bwMode="auto">
                  <a:xfrm flipH="1" flipV="1">
                    <a:off x="3740728" y="4918364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0" name="Straight Connector 249"/>
                  <p:cNvCxnSpPr/>
                  <p:nvPr/>
                </p:nvCxnSpPr>
                <p:spPr bwMode="auto">
                  <a:xfrm flipV="1">
                    <a:off x="7162799" y="4918363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252" name="Group 251"/>
                <p:cNvGrpSpPr/>
                <p:nvPr/>
              </p:nvGrpSpPr>
              <p:grpSpPr>
                <a:xfrm flipV="1">
                  <a:off x="3740723" y="5181624"/>
                  <a:ext cx="3629889" cy="900546"/>
                  <a:chOff x="3740728" y="4294909"/>
                  <a:chExt cx="3629889" cy="900546"/>
                </a:xfrm>
              </p:grpSpPr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4946073" y="4294909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4" name="Straight Connector 253"/>
                  <p:cNvCxnSpPr/>
                  <p:nvPr/>
                </p:nvCxnSpPr>
                <p:spPr bwMode="auto">
                  <a:xfrm flipV="1">
                    <a:off x="5957454" y="4294909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5" name="Straight Connector 254"/>
                  <p:cNvCxnSpPr/>
                  <p:nvPr/>
                </p:nvCxnSpPr>
                <p:spPr bwMode="auto">
                  <a:xfrm flipV="1">
                    <a:off x="4743266" y="4572002"/>
                    <a:ext cx="424479" cy="62345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6" name="Straight Connector 255"/>
                  <p:cNvCxnSpPr/>
                  <p:nvPr/>
                </p:nvCxnSpPr>
                <p:spPr bwMode="auto">
                  <a:xfrm flipH="1" flipV="1">
                    <a:off x="5948612" y="4572002"/>
                    <a:ext cx="424479" cy="62345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7" name="Straight Connector 256"/>
                  <p:cNvCxnSpPr/>
                  <p:nvPr/>
                </p:nvCxnSpPr>
                <p:spPr bwMode="auto">
                  <a:xfrm flipH="1" flipV="1">
                    <a:off x="3740728" y="4918364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8" name="Straight Connector 257"/>
                  <p:cNvCxnSpPr/>
                  <p:nvPr/>
                </p:nvCxnSpPr>
                <p:spPr bwMode="auto">
                  <a:xfrm flipV="1">
                    <a:off x="7162799" y="4918363"/>
                    <a:ext cx="207818" cy="277091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5381" name="Group 15380"/>
              <p:cNvGrpSpPr/>
              <p:nvPr/>
            </p:nvGrpSpPr>
            <p:grpSpPr>
              <a:xfrm>
                <a:off x="4287704" y="3928794"/>
                <a:ext cx="2548742" cy="733194"/>
                <a:chOff x="4287704" y="3928794"/>
                <a:chExt cx="2548742" cy="733194"/>
              </a:xfrm>
            </p:grpSpPr>
            <p:sp>
              <p:nvSpPr>
                <p:cNvPr id="262" name="Oval 261"/>
                <p:cNvSpPr/>
                <p:nvPr/>
              </p:nvSpPr>
              <p:spPr>
                <a:xfrm flipH="1" flipV="1">
                  <a:off x="5086809" y="4530443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Oval 262"/>
                <p:cNvSpPr/>
                <p:nvPr/>
              </p:nvSpPr>
              <p:spPr>
                <a:xfrm flipH="1" flipV="1">
                  <a:off x="5891217" y="4539719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>
                <a:xfrm flipH="1" flipV="1">
                  <a:off x="5494977" y="3928794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Oval 264"/>
                <p:cNvSpPr/>
                <p:nvPr/>
              </p:nvSpPr>
              <p:spPr>
                <a:xfrm flipH="1" flipV="1">
                  <a:off x="4287704" y="4526468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>
                <a:xfrm flipH="1" flipV="1">
                  <a:off x="6714177" y="4527794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7" name="Oval 266"/>
              <p:cNvSpPr/>
              <p:nvPr/>
            </p:nvSpPr>
            <p:spPr>
              <a:xfrm flipH="1" flipV="1">
                <a:off x="5498952" y="5125467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Oval 267"/>
              <p:cNvSpPr/>
              <p:nvPr/>
            </p:nvSpPr>
            <p:spPr>
              <a:xfrm flipH="1" flipV="1">
                <a:off x="4705147" y="5135406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Oval 268"/>
              <p:cNvSpPr/>
              <p:nvPr/>
            </p:nvSpPr>
            <p:spPr>
              <a:xfrm flipH="1" flipV="1">
                <a:off x="3863634" y="5135406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Oval 269"/>
              <p:cNvSpPr/>
              <p:nvPr/>
            </p:nvSpPr>
            <p:spPr>
              <a:xfrm flipH="1" flipV="1">
                <a:off x="3133439" y="5129442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4" name="Straight Connector 273"/>
              <p:cNvCxnSpPr/>
              <p:nvPr/>
            </p:nvCxnSpPr>
            <p:spPr bwMode="auto">
              <a:xfrm>
                <a:off x="6337815" y="5205817"/>
                <a:ext cx="841513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5" name="Oval 274"/>
              <p:cNvSpPr/>
              <p:nvPr/>
            </p:nvSpPr>
            <p:spPr>
              <a:xfrm flipH="1" flipV="1">
                <a:off x="7131620" y="5144681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6" name="Oval 275"/>
              <p:cNvSpPr/>
              <p:nvPr/>
            </p:nvSpPr>
            <p:spPr>
              <a:xfrm flipH="1" flipV="1">
                <a:off x="6290107" y="5144681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Oval 276"/>
              <p:cNvSpPr/>
              <p:nvPr/>
            </p:nvSpPr>
            <p:spPr>
              <a:xfrm flipH="1" flipV="1">
                <a:off x="7896271" y="5138056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4293761" y="5139540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82" name="Group 15381"/>
              <p:cNvGrpSpPr/>
              <p:nvPr/>
            </p:nvGrpSpPr>
            <p:grpSpPr>
              <a:xfrm>
                <a:off x="3678859" y="4223814"/>
                <a:ext cx="3757342" cy="742471"/>
                <a:chOff x="3678859" y="4223814"/>
                <a:chExt cx="3757342" cy="742471"/>
              </a:xfrm>
            </p:grpSpPr>
            <p:sp>
              <p:nvSpPr>
                <p:cNvPr id="285" name="Oval 284"/>
                <p:cNvSpPr/>
                <p:nvPr/>
              </p:nvSpPr>
              <p:spPr>
                <a:xfrm>
                  <a:off x="3678859" y="4842691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4904686" y="4223814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Oval 287"/>
                <p:cNvSpPr/>
                <p:nvPr/>
              </p:nvSpPr>
              <p:spPr>
                <a:xfrm>
                  <a:off x="4891434" y="4830764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Oval 288"/>
                <p:cNvSpPr/>
                <p:nvPr/>
              </p:nvSpPr>
              <p:spPr>
                <a:xfrm>
                  <a:off x="5497059" y="452994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Oval 289"/>
                <p:cNvSpPr/>
                <p:nvPr/>
              </p:nvSpPr>
              <p:spPr>
                <a:xfrm>
                  <a:off x="6102683" y="4229116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>
                <a:xfrm>
                  <a:off x="6104008" y="483474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Oval 291"/>
                <p:cNvSpPr/>
                <p:nvPr/>
              </p:nvSpPr>
              <p:spPr>
                <a:xfrm>
                  <a:off x="7313932" y="4844016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3" name="Oval 292"/>
              <p:cNvSpPr/>
              <p:nvPr/>
            </p:nvSpPr>
            <p:spPr>
              <a:xfrm>
                <a:off x="6718910" y="5139539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5" name="Group 294"/>
              <p:cNvGrpSpPr/>
              <p:nvPr/>
            </p:nvGrpSpPr>
            <p:grpSpPr>
              <a:xfrm flipV="1">
                <a:off x="3680190" y="5425746"/>
                <a:ext cx="3757342" cy="742471"/>
                <a:chOff x="3678859" y="4223814"/>
                <a:chExt cx="3757342" cy="742471"/>
              </a:xfrm>
            </p:grpSpPr>
            <p:sp>
              <p:nvSpPr>
                <p:cNvPr id="296" name="Oval 295"/>
                <p:cNvSpPr/>
                <p:nvPr/>
              </p:nvSpPr>
              <p:spPr>
                <a:xfrm>
                  <a:off x="3678859" y="4842691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7" name="Oval 296"/>
                <p:cNvSpPr/>
                <p:nvPr/>
              </p:nvSpPr>
              <p:spPr>
                <a:xfrm>
                  <a:off x="4904686" y="4223814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Oval 297"/>
                <p:cNvSpPr/>
                <p:nvPr/>
              </p:nvSpPr>
              <p:spPr>
                <a:xfrm>
                  <a:off x="4891434" y="4830764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Oval 298"/>
                <p:cNvSpPr/>
                <p:nvPr/>
              </p:nvSpPr>
              <p:spPr>
                <a:xfrm>
                  <a:off x="5497059" y="452994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>
                <a:xfrm>
                  <a:off x="6102683" y="4229116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>
                  <a:off x="6104008" y="483474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>
                  <a:off x="7313932" y="4844016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3" name="TextBox 302"/>
              <p:cNvSpPr txBox="1"/>
              <p:nvPr/>
            </p:nvSpPr>
            <p:spPr>
              <a:xfrm>
                <a:off x="4399542" y="526073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04" name="TextBox 303"/>
              <p:cNvSpPr txBox="1"/>
              <p:nvPr/>
            </p:nvSpPr>
            <p:spPr>
              <a:xfrm>
                <a:off x="5609465" y="585046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05" name="TextBox 304"/>
              <p:cNvSpPr txBox="1"/>
              <p:nvPr/>
            </p:nvSpPr>
            <p:spPr>
              <a:xfrm>
                <a:off x="6819389" y="525544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06" name="TextBox 305"/>
              <p:cNvSpPr txBox="1"/>
              <p:nvPr/>
            </p:nvSpPr>
            <p:spPr>
              <a:xfrm>
                <a:off x="5610791" y="464318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07" name="TextBox 306"/>
              <p:cNvSpPr txBox="1"/>
              <p:nvPr/>
            </p:nvSpPr>
            <p:spPr>
              <a:xfrm>
                <a:off x="4661920" y="565692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8" name="TextBox 307"/>
              <p:cNvSpPr txBox="1"/>
              <p:nvPr/>
            </p:nvSpPr>
            <p:spPr>
              <a:xfrm>
                <a:off x="5871843" y="504600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09" name="TextBox 308"/>
              <p:cNvSpPr txBox="1"/>
              <p:nvPr/>
            </p:nvSpPr>
            <p:spPr>
              <a:xfrm>
                <a:off x="4664568" y="444303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10" name="TextBox 309"/>
              <p:cNvSpPr txBox="1"/>
              <p:nvPr/>
            </p:nvSpPr>
            <p:spPr>
              <a:xfrm>
                <a:off x="3473289" y="504070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5617524" y="422039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12" name="TextBox 311"/>
              <p:cNvSpPr txBox="1"/>
              <p:nvPr/>
            </p:nvSpPr>
            <p:spPr>
              <a:xfrm>
                <a:off x="6835397" y="481807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13" name="TextBox 312"/>
              <p:cNvSpPr txBox="1"/>
              <p:nvPr/>
            </p:nvSpPr>
            <p:spPr>
              <a:xfrm>
                <a:off x="5620172" y="543164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4396996" y="482072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4006410" y="4824670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5216333" y="421374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6426259" y="482731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5218986" y="544089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961929" y="505031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6179805" y="565593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6181132" y="444866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7343257" y="504633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4010893" y="526398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5220816" y="465305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6438692" y="526663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26" name="TextBox 325"/>
              <p:cNvSpPr txBox="1"/>
              <p:nvPr/>
            </p:nvSpPr>
            <p:spPr>
              <a:xfrm>
                <a:off x="5223469" y="586430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cxnSp>
            <p:nvCxnSpPr>
              <p:cNvPr id="327" name="Straight Connector 326"/>
              <p:cNvCxnSpPr/>
              <p:nvPr/>
            </p:nvCxnSpPr>
            <p:spPr bwMode="auto">
              <a:xfrm flipH="1">
                <a:off x="4556097" y="4826442"/>
                <a:ext cx="1200648" cy="61225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0" name="Straight Connector 329"/>
              <p:cNvCxnSpPr/>
              <p:nvPr/>
            </p:nvCxnSpPr>
            <p:spPr bwMode="auto">
              <a:xfrm flipH="1">
                <a:off x="5766020" y="5424115"/>
                <a:ext cx="1200648" cy="61225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1" name="Straight Connector 330"/>
              <p:cNvCxnSpPr/>
              <p:nvPr/>
            </p:nvCxnSpPr>
            <p:spPr bwMode="auto">
              <a:xfrm>
                <a:off x="5767345" y="4829093"/>
                <a:ext cx="1200648" cy="61225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2" name="Straight Connector 331"/>
              <p:cNvCxnSpPr/>
              <p:nvPr/>
            </p:nvCxnSpPr>
            <p:spPr bwMode="auto">
              <a:xfrm>
                <a:off x="4583926" y="5434718"/>
                <a:ext cx="1200648" cy="61225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79" name="Group 278"/>
            <p:cNvGrpSpPr/>
            <p:nvPr/>
          </p:nvGrpSpPr>
          <p:grpSpPr>
            <a:xfrm flipV="1">
              <a:off x="4289029" y="5735065"/>
              <a:ext cx="2548742" cy="733194"/>
              <a:chOff x="4287704" y="3928794"/>
              <a:chExt cx="2548742" cy="733194"/>
            </a:xfrm>
          </p:grpSpPr>
          <p:sp>
            <p:nvSpPr>
              <p:cNvPr id="280" name="Oval 279"/>
              <p:cNvSpPr/>
              <p:nvPr/>
            </p:nvSpPr>
            <p:spPr>
              <a:xfrm flipH="1" flipV="1">
                <a:off x="5086809" y="4530443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 flipH="1" flipV="1">
                <a:off x="5891217" y="4539719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 flipH="1" flipV="1">
                <a:off x="5494977" y="3928794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Oval 282"/>
              <p:cNvSpPr/>
              <p:nvPr/>
            </p:nvSpPr>
            <p:spPr>
              <a:xfrm flipH="1" flipV="1">
                <a:off x="4287704" y="4526468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 flipH="1" flipV="1">
                <a:off x="6714177" y="4527794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6331221" y="3966220"/>
            <a:ext cx="2587176" cy="2593801"/>
            <a:chOff x="4592469" y="4049299"/>
            <a:chExt cx="2587176" cy="2593801"/>
          </a:xfrm>
        </p:grpSpPr>
        <p:grpSp>
          <p:nvGrpSpPr>
            <p:cNvPr id="336" name="Group 335"/>
            <p:cNvGrpSpPr/>
            <p:nvPr/>
          </p:nvGrpSpPr>
          <p:grpSpPr>
            <a:xfrm>
              <a:off x="4592469" y="4049299"/>
              <a:ext cx="2587176" cy="2593801"/>
              <a:chOff x="4592469" y="4049299"/>
              <a:chExt cx="2587176" cy="2593801"/>
            </a:xfrm>
          </p:grpSpPr>
          <p:grpSp>
            <p:nvGrpSpPr>
              <p:cNvPr id="341" name="Group 340"/>
              <p:cNvGrpSpPr/>
              <p:nvPr/>
            </p:nvGrpSpPr>
            <p:grpSpPr>
              <a:xfrm>
                <a:off x="4659826" y="4107954"/>
                <a:ext cx="2456589" cy="2469002"/>
                <a:chOff x="4659826" y="4107954"/>
                <a:chExt cx="2456589" cy="2469002"/>
              </a:xfrm>
            </p:grpSpPr>
            <p:grpSp>
              <p:nvGrpSpPr>
                <p:cNvPr id="414" name="Group 413"/>
                <p:cNvGrpSpPr/>
                <p:nvPr/>
              </p:nvGrpSpPr>
              <p:grpSpPr>
                <a:xfrm>
                  <a:off x="4659826" y="4107954"/>
                  <a:ext cx="2456589" cy="2465466"/>
                  <a:chOff x="4826806" y="4247542"/>
                  <a:chExt cx="2198663" cy="2206608"/>
                </a:xfrm>
                <a:noFill/>
              </p:grpSpPr>
              <p:sp>
                <p:nvSpPr>
                  <p:cNvPr id="423" name="Octagon 422"/>
                  <p:cNvSpPr/>
                  <p:nvPr/>
                </p:nvSpPr>
                <p:spPr bwMode="auto">
                  <a:xfrm>
                    <a:off x="5555673" y="4985654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4" name="Octagon 423"/>
                  <p:cNvSpPr/>
                  <p:nvPr/>
                </p:nvSpPr>
                <p:spPr bwMode="auto">
                  <a:xfrm>
                    <a:off x="6288522" y="4985654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5" name="Octagon 424"/>
                  <p:cNvSpPr/>
                  <p:nvPr/>
                </p:nvSpPr>
                <p:spPr bwMode="auto">
                  <a:xfrm>
                    <a:off x="4826806" y="4985654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6" name="Octagon 425"/>
                  <p:cNvSpPr/>
                  <p:nvPr/>
                </p:nvSpPr>
                <p:spPr bwMode="auto">
                  <a:xfrm>
                    <a:off x="5557004" y="4247542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7" name="Octagon 426"/>
                  <p:cNvSpPr/>
                  <p:nvPr/>
                </p:nvSpPr>
                <p:spPr bwMode="auto">
                  <a:xfrm>
                    <a:off x="6289853" y="4247542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8" name="Octagon 427"/>
                  <p:cNvSpPr/>
                  <p:nvPr/>
                </p:nvSpPr>
                <p:spPr bwMode="auto">
                  <a:xfrm>
                    <a:off x="4828137" y="4247542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9" name="Octagon 428"/>
                  <p:cNvSpPr/>
                  <p:nvPr/>
                </p:nvSpPr>
                <p:spPr bwMode="auto">
                  <a:xfrm>
                    <a:off x="5558329" y="5719859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0" name="Octagon 429"/>
                  <p:cNvSpPr/>
                  <p:nvPr/>
                </p:nvSpPr>
                <p:spPr bwMode="auto">
                  <a:xfrm>
                    <a:off x="6291178" y="5719859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1" name="Octagon 430"/>
                  <p:cNvSpPr/>
                  <p:nvPr/>
                </p:nvSpPr>
                <p:spPr bwMode="auto">
                  <a:xfrm>
                    <a:off x="4829462" y="5719859"/>
                    <a:ext cx="734291" cy="734291"/>
                  </a:xfrm>
                  <a:prstGeom prst="octagon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415" name="Straight Connector 414"/>
                <p:cNvCxnSpPr>
                  <a:stCxn id="426" idx="6"/>
                  <a:endCxn id="426" idx="3"/>
                </p:cNvCxnSpPr>
                <p:nvPr/>
              </p:nvCxnSpPr>
              <p:spPr bwMode="auto">
                <a:xfrm>
                  <a:off x="5715980" y="4107954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6" name="Straight Connector 415"/>
                <p:cNvCxnSpPr>
                  <a:stCxn id="426" idx="7"/>
                  <a:endCxn id="426" idx="2"/>
                </p:cNvCxnSpPr>
                <p:nvPr/>
              </p:nvCxnSpPr>
              <p:spPr bwMode="auto">
                <a:xfrm>
                  <a:off x="6055819" y="4107954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7" name="Straight Connector 416"/>
                <p:cNvCxnSpPr/>
                <p:nvPr/>
              </p:nvCxnSpPr>
              <p:spPr bwMode="auto">
                <a:xfrm>
                  <a:off x="4898321" y="4928264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8" name="Straight Connector 417"/>
                <p:cNvCxnSpPr/>
                <p:nvPr/>
              </p:nvCxnSpPr>
              <p:spPr bwMode="auto">
                <a:xfrm>
                  <a:off x="5238160" y="4928264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9" name="Straight Connector 418"/>
                <p:cNvCxnSpPr/>
                <p:nvPr/>
              </p:nvCxnSpPr>
              <p:spPr bwMode="auto">
                <a:xfrm>
                  <a:off x="5726582" y="5756525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0" name="Straight Connector 419"/>
                <p:cNvCxnSpPr/>
                <p:nvPr/>
              </p:nvCxnSpPr>
              <p:spPr bwMode="auto">
                <a:xfrm>
                  <a:off x="6066421" y="5756525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1" name="Straight Connector 420"/>
                <p:cNvCxnSpPr/>
                <p:nvPr/>
              </p:nvCxnSpPr>
              <p:spPr bwMode="auto">
                <a:xfrm>
                  <a:off x="6546892" y="4930914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2" name="Straight Connector 421"/>
                <p:cNvCxnSpPr/>
                <p:nvPr/>
              </p:nvCxnSpPr>
              <p:spPr bwMode="auto">
                <a:xfrm>
                  <a:off x="6886731" y="4930914"/>
                  <a:ext cx="0" cy="82043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2" name="Group 341"/>
              <p:cNvGrpSpPr/>
              <p:nvPr/>
            </p:nvGrpSpPr>
            <p:grpSpPr>
              <a:xfrm>
                <a:off x="4599089" y="4053269"/>
                <a:ext cx="2579225" cy="2588500"/>
                <a:chOff x="4599089" y="4053269"/>
                <a:chExt cx="2579225" cy="2588500"/>
              </a:xfrm>
            </p:grpSpPr>
            <p:sp>
              <p:nvSpPr>
                <p:cNvPr id="390" name="Oval 389"/>
                <p:cNvSpPr/>
                <p:nvPr/>
              </p:nvSpPr>
              <p:spPr>
                <a:xfrm>
                  <a:off x="5414096" y="5468601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/>
                <p:cNvSpPr/>
                <p:nvPr/>
              </p:nvSpPr>
              <p:spPr>
                <a:xfrm>
                  <a:off x="5423374" y="5907248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Oval 391"/>
                <p:cNvSpPr/>
                <p:nvPr/>
              </p:nvSpPr>
              <p:spPr>
                <a:xfrm>
                  <a:off x="4844254" y="5693887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>
                  <a:off x="5179534" y="4876228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/>
                <p:cNvSpPr/>
                <p:nvPr/>
              </p:nvSpPr>
              <p:spPr>
                <a:xfrm>
                  <a:off x="4600413" y="510019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/>
                <p:cNvSpPr/>
                <p:nvPr/>
              </p:nvSpPr>
              <p:spPr>
                <a:xfrm>
                  <a:off x="4601739" y="4624437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>
                  <a:off x="4833652" y="4053269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/>
                <p:cNvSpPr/>
                <p:nvPr/>
              </p:nvSpPr>
              <p:spPr>
                <a:xfrm>
                  <a:off x="5423374" y="427723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Oval 397"/>
                <p:cNvSpPr/>
                <p:nvPr/>
              </p:nvSpPr>
              <p:spPr>
                <a:xfrm>
                  <a:off x="5997193" y="4055919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6237058" y="4629738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/>
                <p:cNvSpPr/>
                <p:nvPr/>
              </p:nvSpPr>
              <p:spPr>
                <a:xfrm>
                  <a:off x="5657938" y="4861652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/>
                <p:cNvSpPr/>
                <p:nvPr/>
              </p:nvSpPr>
              <p:spPr>
                <a:xfrm>
                  <a:off x="6239710" y="5093567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6487526" y="4053272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/>
                <p:cNvSpPr/>
                <p:nvPr/>
              </p:nvSpPr>
              <p:spPr>
                <a:xfrm>
                  <a:off x="7053394" y="4293135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Oval 403"/>
                <p:cNvSpPr/>
                <p:nvPr/>
              </p:nvSpPr>
              <p:spPr>
                <a:xfrm>
                  <a:off x="6816180" y="4882857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Oval 404"/>
                <p:cNvSpPr/>
                <p:nvPr/>
              </p:nvSpPr>
              <p:spPr>
                <a:xfrm>
                  <a:off x="7056045" y="5440774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Oval 405"/>
                <p:cNvSpPr/>
                <p:nvPr/>
              </p:nvSpPr>
              <p:spPr>
                <a:xfrm>
                  <a:off x="6484876" y="569654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Oval 406"/>
                <p:cNvSpPr/>
                <p:nvPr/>
              </p:nvSpPr>
              <p:spPr>
                <a:xfrm>
                  <a:off x="6009122" y="5705817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Oval 407"/>
                <p:cNvSpPr/>
                <p:nvPr/>
              </p:nvSpPr>
              <p:spPr>
                <a:xfrm>
                  <a:off x="6241035" y="6279636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9" name="Oval 408"/>
                <p:cNvSpPr/>
                <p:nvPr/>
              </p:nvSpPr>
              <p:spPr>
                <a:xfrm>
                  <a:off x="5669866" y="651950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Oval 409"/>
                <p:cNvSpPr/>
                <p:nvPr/>
              </p:nvSpPr>
              <p:spPr>
                <a:xfrm>
                  <a:off x="7054718" y="594038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Oval 410"/>
                <p:cNvSpPr/>
                <p:nvPr/>
              </p:nvSpPr>
              <p:spPr>
                <a:xfrm>
                  <a:off x="6817504" y="6514199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Oval 411"/>
                <p:cNvSpPr/>
                <p:nvPr/>
              </p:nvSpPr>
              <p:spPr>
                <a:xfrm>
                  <a:off x="4599089" y="6259755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Oval 412"/>
                <p:cNvSpPr/>
                <p:nvPr/>
              </p:nvSpPr>
              <p:spPr>
                <a:xfrm>
                  <a:off x="5188811" y="6515522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3" name="Group 342"/>
              <p:cNvGrpSpPr/>
              <p:nvPr/>
            </p:nvGrpSpPr>
            <p:grpSpPr>
              <a:xfrm flipH="1">
                <a:off x="4592469" y="4049299"/>
                <a:ext cx="2587176" cy="2593801"/>
                <a:chOff x="4599089" y="4055919"/>
                <a:chExt cx="2587176" cy="2593801"/>
              </a:xfrm>
              <a:solidFill>
                <a:schemeClr val="bg1"/>
              </a:solidFill>
            </p:grpSpPr>
            <p:sp>
              <p:nvSpPr>
                <p:cNvPr id="365" name="Oval 364"/>
                <p:cNvSpPr/>
                <p:nvPr/>
              </p:nvSpPr>
              <p:spPr>
                <a:xfrm>
                  <a:off x="5414096" y="5468601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5415423" y="5915199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4828352" y="5701838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Oval 367"/>
                <p:cNvSpPr/>
                <p:nvPr/>
              </p:nvSpPr>
              <p:spPr>
                <a:xfrm>
                  <a:off x="5179534" y="4876228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/>
                <p:cNvSpPr/>
                <p:nvPr/>
              </p:nvSpPr>
              <p:spPr>
                <a:xfrm>
                  <a:off x="4600413" y="5100190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/>
                <p:cNvSpPr/>
                <p:nvPr/>
              </p:nvSpPr>
              <p:spPr>
                <a:xfrm>
                  <a:off x="4609690" y="4624437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>
                <a:xfrm>
                  <a:off x="4833652" y="4061220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/>
                <p:cNvSpPr/>
                <p:nvPr/>
              </p:nvSpPr>
              <p:spPr>
                <a:xfrm>
                  <a:off x="5415423" y="4277230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Oval 373"/>
                <p:cNvSpPr/>
                <p:nvPr/>
              </p:nvSpPr>
              <p:spPr>
                <a:xfrm>
                  <a:off x="5997193" y="4055919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Oval 374"/>
                <p:cNvSpPr/>
                <p:nvPr/>
              </p:nvSpPr>
              <p:spPr>
                <a:xfrm>
                  <a:off x="6237058" y="4629738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>
                <a:xfrm>
                  <a:off x="5657938" y="4861652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Oval 376"/>
                <p:cNvSpPr/>
                <p:nvPr/>
              </p:nvSpPr>
              <p:spPr>
                <a:xfrm>
                  <a:off x="6239710" y="5093567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/>
                <p:cNvSpPr/>
                <p:nvPr/>
              </p:nvSpPr>
              <p:spPr>
                <a:xfrm>
                  <a:off x="6487526" y="4061223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7053394" y="4293135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6816180" y="4882857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>
                <a:xfrm>
                  <a:off x="7063996" y="5440774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6500778" y="5696540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Oval 382"/>
                <p:cNvSpPr/>
                <p:nvPr/>
              </p:nvSpPr>
              <p:spPr>
                <a:xfrm>
                  <a:off x="6009122" y="5705817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6233084" y="6279636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5646013" y="6527451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/>
                <p:cNvSpPr/>
                <p:nvPr/>
              </p:nvSpPr>
              <p:spPr>
                <a:xfrm>
                  <a:off x="7062669" y="5940380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/>
                <p:cNvSpPr/>
                <p:nvPr/>
              </p:nvSpPr>
              <p:spPr>
                <a:xfrm>
                  <a:off x="6817504" y="6522150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/>
                <p:cNvSpPr/>
                <p:nvPr/>
              </p:nvSpPr>
              <p:spPr>
                <a:xfrm>
                  <a:off x="4599089" y="6259755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>
                <a:xfrm>
                  <a:off x="5188811" y="6523473"/>
                  <a:ext cx="122269" cy="122269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4" name="TextBox 343"/>
              <p:cNvSpPr txBox="1"/>
              <p:nvPr/>
            </p:nvSpPr>
            <p:spPr>
              <a:xfrm>
                <a:off x="5331279" y="475588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6151588" y="557884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3</a:t>
                </a:r>
                <a:endParaRPr lang="en-US" sz="1600" dirty="0"/>
              </a:p>
            </p:txBody>
          </p:sp>
          <p:sp>
            <p:nvSpPr>
              <p:cNvPr id="346" name="TextBox 345"/>
              <p:cNvSpPr txBox="1"/>
              <p:nvPr/>
            </p:nvSpPr>
            <p:spPr>
              <a:xfrm>
                <a:off x="5326013" y="5578841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47" name="TextBox 346"/>
              <p:cNvSpPr txBox="1"/>
              <p:nvPr/>
            </p:nvSpPr>
            <p:spPr>
              <a:xfrm>
                <a:off x="6138371" y="475588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5207057" y="51657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49" name="TextBox 348"/>
              <p:cNvSpPr txBox="1"/>
              <p:nvPr/>
            </p:nvSpPr>
            <p:spPr>
              <a:xfrm>
                <a:off x="6027367" y="434478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50" name="TextBox 349"/>
              <p:cNvSpPr txBox="1"/>
              <p:nvPr/>
            </p:nvSpPr>
            <p:spPr>
              <a:xfrm>
                <a:off x="6847677" y="51657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6030017" y="600512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352" name="TextBox 351"/>
              <p:cNvSpPr txBox="1"/>
              <p:nvPr/>
            </p:nvSpPr>
            <p:spPr>
              <a:xfrm>
                <a:off x="5741844" y="434478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53" name="TextBox 352"/>
              <p:cNvSpPr txBox="1"/>
              <p:nvPr/>
            </p:nvSpPr>
            <p:spPr>
              <a:xfrm>
                <a:off x="4908285" y="51657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54" name="TextBox 353"/>
              <p:cNvSpPr txBox="1"/>
              <p:nvPr/>
            </p:nvSpPr>
            <p:spPr>
              <a:xfrm>
                <a:off x="6563480" y="51657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55" name="TextBox 354"/>
              <p:cNvSpPr txBox="1"/>
              <p:nvPr/>
            </p:nvSpPr>
            <p:spPr>
              <a:xfrm>
                <a:off x="5753772" y="600512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6</a:t>
                </a:r>
                <a:endParaRPr lang="en-US" sz="1600" dirty="0"/>
              </a:p>
            </p:txBody>
          </p:sp>
          <p:sp>
            <p:nvSpPr>
              <p:cNvPr id="356" name="TextBox 355"/>
              <p:cNvSpPr txBox="1"/>
              <p:nvPr/>
            </p:nvSpPr>
            <p:spPr>
              <a:xfrm>
                <a:off x="5457048" y="434478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4623485" y="51657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58" name="TextBox 357"/>
              <p:cNvSpPr txBox="1"/>
              <p:nvPr/>
            </p:nvSpPr>
            <p:spPr>
              <a:xfrm>
                <a:off x="6270731" y="51657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5461024" y="600512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360" name="TextBox 359"/>
              <p:cNvSpPr txBox="1"/>
              <p:nvPr/>
            </p:nvSpPr>
            <p:spPr>
              <a:xfrm>
                <a:off x="4906272" y="434478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6561464" y="434478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62" name="TextBox 361"/>
              <p:cNvSpPr txBox="1"/>
              <p:nvPr/>
            </p:nvSpPr>
            <p:spPr>
              <a:xfrm>
                <a:off x="5735856" y="516575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4918194" y="600512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364" name="TextBox 363"/>
              <p:cNvSpPr txBox="1"/>
              <p:nvPr/>
            </p:nvSpPr>
            <p:spPr>
              <a:xfrm>
                <a:off x="6557491" y="600512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</p:grpSp>
        <p:cxnSp>
          <p:nvCxnSpPr>
            <p:cNvPr id="337" name="Straight Connector 336"/>
            <p:cNvCxnSpPr/>
            <p:nvPr/>
          </p:nvCxnSpPr>
          <p:spPr bwMode="auto">
            <a:xfrm flipH="1">
              <a:off x="5057030" y="4516341"/>
              <a:ext cx="826935" cy="8269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/>
            <p:nvPr/>
          </p:nvCxnSpPr>
          <p:spPr bwMode="auto">
            <a:xfrm>
              <a:off x="5893241" y="4517667"/>
              <a:ext cx="826935" cy="8269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flipH="1" flipV="1">
              <a:off x="5066306" y="5336651"/>
              <a:ext cx="826935" cy="8269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0" name="Straight Connector 339"/>
            <p:cNvCxnSpPr/>
            <p:nvPr/>
          </p:nvCxnSpPr>
          <p:spPr bwMode="auto">
            <a:xfrm flipV="1">
              <a:off x="5902517" y="5337977"/>
              <a:ext cx="826935" cy="8269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2" name="Group 431"/>
          <p:cNvGrpSpPr/>
          <p:nvPr/>
        </p:nvGrpSpPr>
        <p:grpSpPr>
          <a:xfrm>
            <a:off x="6331221" y="738069"/>
            <a:ext cx="2587176" cy="2593801"/>
            <a:chOff x="5756252" y="571808"/>
            <a:chExt cx="2587176" cy="2593801"/>
          </a:xfrm>
        </p:grpSpPr>
        <p:cxnSp>
          <p:nvCxnSpPr>
            <p:cNvPr id="433" name="Straight Connector 432"/>
            <p:cNvCxnSpPr/>
            <p:nvPr/>
          </p:nvCxnSpPr>
          <p:spPr bwMode="auto">
            <a:xfrm>
              <a:off x="8048296" y="620232"/>
              <a:ext cx="0" cy="24248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4" name="Straight Connector 433"/>
            <p:cNvCxnSpPr/>
            <p:nvPr/>
          </p:nvCxnSpPr>
          <p:spPr bwMode="auto">
            <a:xfrm>
              <a:off x="7226045" y="648586"/>
              <a:ext cx="0" cy="242488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35" name="Group 434"/>
            <p:cNvGrpSpPr/>
            <p:nvPr/>
          </p:nvGrpSpPr>
          <p:grpSpPr>
            <a:xfrm>
              <a:off x="5756252" y="571808"/>
              <a:ext cx="2587176" cy="2593801"/>
              <a:chOff x="4592469" y="4049299"/>
              <a:chExt cx="2587176" cy="2593801"/>
            </a:xfrm>
          </p:grpSpPr>
          <p:grpSp>
            <p:nvGrpSpPr>
              <p:cNvPr id="446" name="Group 445"/>
              <p:cNvGrpSpPr/>
              <p:nvPr/>
            </p:nvGrpSpPr>
            <p:grpSpPr>
              <a:xfrm>
                <a:off x="4592469" y="4049299"/>
                <a:ext cx="2587176" cy="2593801"/>
                <a:chOff x="4592469" y="4049299"/>
                <a:chExt cx="2587176" cy="2593801"/>
              </a:xfrm>
            </p:grpSpPr>
            <p:grpSp>
              <p:nvGrpSpPr>
                <p:cNvPr id="451" name="Group 450"/>
                <p:cNvGrpSpPr/>
                <p:nvPr/>
              </p:nvGrpSpPr>
              <p:grpSpPr>
                <a:xfrm>
                  <a:off x="4659826" y="4107954"/>
                  <a:ext cx="2456589" cy="2465466"/>
                  <a:chOff x="4659826" y="4107954"/>
                  <a:chExt cx="2456589" cy="2465466"/>
                </a:xfrm>
              </p:grpSpPr>
              <p:grpSp>
                <p:nvGrpSpPr>
                  <p:cNvPr id="514" name="Group 513"/>
                  <p:cNvGrpSpPr/>
                  <p:nvPr/>
                </p:nvGrpSpPr>
                <p:grpSpPr>
                  <a:xfrm>
                    <a:off x="4659826" y="4107954"/>
                    <a:ext cx="2456589" cy="2465466"/>
                    <a:chOff x="4826806" y="4247542"/>
                    <a:chExt cx="2198663" cy="2206608"/>
                  </a:xfrm>
                  <a:noFill/>
                </p:grpSpPr>
                <p:sp>
                  <p:nvSpPr>
                    <p:cNvPr id="516" name="Octagon 515"/>
                    <p:cNvSpPr/>
                    <p:nvPr/>
                  </p:nvSpPr>
                  <p:spPr bwMode="auto">
                    <a:xfrm>
                      <a:off x="5555673" y="4985654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17" name="Octagon 516"/>
                    <p:cNvSpPr/>
                    <p:nvPr/>
                  </p:nvSpPr>
                  <p:spPr bwMode="auto">
                    <a:xfrm>
                      <a:off x="6288522" y="4985654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18" name="Octagon 517"/>
                    <p:cNvSpPr/>
                    <p:nvPr/>
                  </p:nvSpPr>
                  <p:spPr bwMode="auto">
                    <a:xfrm>
                      <a:off x="4826806" y="4985654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19" name="Octagon 518"/>
                    <p:cNvSpPr/>
                    <p:nvPr/>
                  </p:nvSpPr>
                  <p:spPr bwMode="auto">
                    <a:xfrm>
                      <a:off x="5557004" y="4247542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20" name="Octagon 519"/>
                    <p:cNvSpPr/>
                    <p:nvPr/>
                  </p:nvSpPr>
                  <p:spPr bwMode="auto">
                    <a:xfrm>
                      <a:off x="6289853" y="4247542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21" name="Octagon 520"/>
                    <p:cNvSpPr/>
                    <p:nvPr/>
                  </p:nvSpPr>
                  <p:spPr bwMode="auto">
                    <a:xfrm>
                      <a:off x="4828137" y="4247542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22" name="Octagon 521"/>
                    <p:cNvSpPr/>
                    <p:nvPr/>
                  </p:nvSpPr>
                  <p:spPr bwMode="auto">
                    <a:xfrm>
                      <a:off x="5558329" y="5719859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23" name="Octagon 522"/>
                    <p:cNvSpPr/>
                    <p:nvPr/>
                  </p:nvSpPr>
                  <p:spPr bwMode="auto">
                    <a:xfrm>
                      <a:off x="6291178" y="5719859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524" name="Octagon 523"/>
                    <p:cNvSpPr/>
                    <p:nvPr/>
                  </p:nvSpPr>
                  <p:spPr bwMode="auto">
                    <a:xfrm>
                      <a:off x="4829462" y="5719859"/>
                      <a:ext cx="734291" cy="734291"/>
                    </a:xfrm>
                    <a:prstGeom prst="octagon">
                      <a:avLst/>
                    </a:prstGeom>
                    <a:grpFill/>
                    <a:ln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  <p:cxnSp>
                <p:nvCxnSpPr>
                  <p:cNvPr id="515" name="Straight Connector 514"/>
                  <p:cNvCxnSpPr>
                    <a:stCxn id="478" idx="4"/>
                    <a:endCxn id="513" idx="0"/>
                  </p:cNvCxnSpPr>
                  <p:nvPr/>
                </p:nvCxnSpPr>
                <p:spPr bwMode="auto">
                  <a:xfrm>
                    <a:off x="5240009" y="4176872"/>
                    <a:ext cx="1" cy="233865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452" name="Group 451"/>
                <p:cNvGrpSpPr/>
                <p:nvPr/>
              </p:nvGrpSpPr>
              <p:grpSpPr>
                <a:xfrm>
                  <a:off x="4599089" y="4053269"/>
                  <a:ext cx="2579225" cy="2588500"/>
                  <a:chOff x="4599089" y="4053269"/>
                  <a:chExt cx="2579225" cy="2588500"/>
                </a:xfrm>
              </p:grpSpPr>
              <p:sp>
                <p:nvSpPr>
                  <p:cNvPr id="490" name="Oval 489"/>
                  <p:cNvSpPr/>
                  <p:nvPr/>
                </p:nvSpPr>
                <p:spPr>
                  <a:xfrm>
                    <a:off x="5414096" y="5468601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5423374" y="5907248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4844254" y="5693887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>
                  <a:xfrm>
                    <a:off x="5179534" y="4876228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4600413" y="5100190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Oval 494"/>
                  <p:cNvSpPr/>
                  <p:nvPr/>
                </p:nvSpPr>
                <p:spPr>
                  <a:xfrm>
                    <a:off x="4601739" y="4624437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Oval 495"/>
                  <p:cNvSpPr/>
                  <p:nvPr/>
                </p:nvSpPr>
                <p:spPr>
                  <a:xfrm>
                    <a:off x="4833652" y="4053269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Oval 496"/>
                  <p:cNvSpPr/>
                  <p:nvPr/>
                </p:nvSpPr>
                <p:spPr>
                  <a:xfrm>
                    <a:off x="5423374" y="4277230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Oval 497"/>
                  <p:cNvSpPr/>
                  <p:nvPr/>
                </p:nvSpPr>
                <p:spPr>
                  <a:xfrm>
                    <a:off x="5997193" y="4055919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Oval 498"/>
                  <p:cNvSpPr/>
                  <p:nvPr/>
                </p:nvSpPr>
                <p:spPr>
                  <a:xfrm>
                    <a:off x="6237058" y="4629738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Oval 499"/>
                  <p:cNvSpPr/>
                  <p:nvPr/>
                </p:nvSpPr>
                <p:spPr>
                  <a:xfrm>
                    <a:off x="5657938" y="4861652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Oval 500"/>
                  <p:cNvSpPr/>
                  <p:nvPr/>
                </p:nvSpPr>
                <p:spPr>
                  <a:xfrm>
                    <a:off x="6239710" y="5093567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Oval 501"/>
                  <p:cNvSpPr/>
                  <p:nvPr/>
                </p:nvSpPr>
                <p:spPr>
                  <a:xfrm>
                    <a:off x="6487526" y="4053272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7053394" y="4293135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6816180" y="4882857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7056045" y="5440774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Oval 505"/>
                  <p:cNvSpPr/>
                  <p:nvPr/>
                </p:nvSpPr>
                <p:spPr>
                  <a:xfrm>
                    <a:off x="6484876" y="5696540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6009122" y="5705817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6241035" y="6279636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5669866" y="6519500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7054718" y="5940380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6817504" y="6514199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4599089" y="6259755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5178875" y="6515522"/>
                    <a:ext cx="122269" cy="122269"/>
                  </a:xfrm>
                  <a:prstGeom prst="ellipse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" name="Group 452"/>
                <p:cNvGrpSpPr/>
                <p:nvPr/>
              </p:nvGrpSpPr>
              <p:grpSpPr>
                <a:xfrm flipH="1">
                  <a:off x="4592469" y="4049299"/>
                  <a:ext cx="2587176" cy="2593801"/>
                  <a:chOff x="4599089" y="4055919"/>
                  <a:chExt cx="2587176" cy="2593801"/>
                </a:xfrm>
                <a:solidFill>
                  <a:schemeClr val="bg1"/>
                </a:solidFill>
              </p:grpSpPr>
              <p:sp>
                <p:nvSpPr>
                  <p:cNvPr id="466" name="Oval 465"/>
                  <p:cNvSpPr/>
                  <p:nvPr/>
                </p:nvSpPr>
                <p:spPr>
                  <a:xfrm>
                    <a:off x="5414096" y="5468601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Oval 466"/>
                  <p:cNvSpPr/>
                  <p:nvPr/>
                </p:nvSpPr>
                <p:spPr>
                  <a:xfrm>
                    <a:off x="5415423" y="5915199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Oval 467"/>
                  <p:cNvSpPr/>
                  <p:nvPr/>
                </p:nvSpPr>
                <p:spPr>
                  <a:xfrm>
                    <a:off x="4828352" y="5701838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Oval 468"/>
                  <p:cNvSpPr/>
                  <p:nvPr/>
                </p:nvSpPr>
                <p:spPr>
                  <a:xfrm>
                    <a:off x="5179534" y="4876228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Oval 469"/>
                  <p:cNvSpPr/>
                  <p:nvPr/>
                </p:nvSpPr>
                <p:spPr>
                  <a:xfrm>
                    <a:off x="4600413" y="5100190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Oval 470"/>
                  <p:cNvSpPr/>
                  <p:nvPr/>
                </p:nvSpPr>
                <p:spPr>
                  <a:xfrm>
                    <a:off x="4609690" y="4624437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Oval 471"/>
                  <p:cNvSpPr/>
                  <p:nvPr/>
                </p:nvSpPr>
                <p:spPr>
                  <a:xfrm>
                    <a:off x="4833652" y="4061220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Oval 472"/>
                  <p:cNvSpPr/>
                  <p:nvPr/>
                </p:nvSpPr>
                <p:spPr>
                  <a:xfrm>
                    <a:off x="5415423" y="4277230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Oval 473"/>
                  <p:cNvSpPr/>
                  <p:nvPr/>
                </p:nvSpPr>
                <p:spPr>
                  <a:xfrm>
                    <a:off x="5997193" y="4055919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Oval 474"/>
                  <p:cNvSpPr/>
                  <p:nvPr/>
                </p:nvSpPr>
                <p:spPr>
                  <a:xfrm>
                    <a:off x="6237058" y="4629738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Oval 475"/>
                  <p:cNvSpPr/>
                  <p:nvPr/>
                </p:nvSpPr>
                <p:spPr>
                  <a:xfrm>
                    <a:off x="5657938" y="4861652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" name="Oval 476"/>
                  <p:cNvSpPr/>
                  <p:nvPr/>
                </p:nvSpPr>
                <p:spPr>
                  <a:xfrm>
                    <a:off x="6239710" y="5093567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6477590" y="4061223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7053394" y="4293135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6816180" y="4882857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7063996" y="5440774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6500778" y="5696540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6009122" y="5705817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6233084" y="6279636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5646013" y="6527451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Oval 485"/>
                  <p:cNvSpPr/>
                  <p:nvPr/>
                </p:nvSpPr>
                <p:spPr>
                  <a:xfrm>
                    <a:off x="7062669" y="5940380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6817504" y="6522150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4599089" y="6259755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5188811" y="6523473"/>
                    <a:ext cx="122269" cy="122269"/>
                  </a:xfrm>
                  <a:prstGeom prst="ellips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4" name="TextBox 453"/>
                <p:cNvSpPr txBox="1"/>
                <p:nvPr/>
              </p:nvSpPr>
              <p:spPr>
                <a:xfrm>
                  <a:off x="5331279" y="4755882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5</a:t>
                  </a:r>
                </a:p>
              </p:txBody>
            </p:sp>
            <p:sp>
              <p:nvSpPr>
                <p:cNvPr id="455" name="TextBox 454"/>
                <p:cNvSpPr txBox="1"/>
                <p:nvPr/>
              </p:nvSpPr>
              <p:spPr>
                <a:xfrm>
                  <a:off x="6151588" y="5578841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5</a:t>
                  </a:r>
                  <a:endParaRPr lang="en-US" sz="1600" dirty="0"/>
                </a:p>
              </p:txBody>
            </p:sp>
            <p:sp>
              <p:nvSpPr>
                <p:cNvPr id="456" name="TextBox 455"/>
                <p:cNvSpPr txBox="1"/>
                <p:nvPr/>
              </p:nvSpPr>
              <p:spPr>
                <a:xfrm>
                  <a:off x="5326013" y="5578841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6</a:t>
                  </a:r>
                </a:p>
              </p:txBody>
            </p:sp>
            <p:sp>
              <p:nvSpPr>
                <p:cNvPr id="457" name="TextBox 456"/>
                <p:cNvSpPr txBox="1"/>
                <p:nvPr/>
              </p:nvSpPr>
              <p:spPr>
                <a:xfrm>
                  <a:off x="6138371" y="4755882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6</a:t>
                  </a:r>
                </a:p>
              </p:txBody>
            </p:sp>
            <p:sp>
              <p:nvSpPr>
                <p:cNvPr id="458" name="TextBox 457"/>
                <p:cNvSpPr txBox="1"/>
                <p:nvPr/>
              </p:nvSpPr>
              <p:spPr>
                <a:xfrm>
                  <a:off x="5207057" y="5165755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2</a:t>
                  </a:r>
                </a:p>
              </p:txBody>
            </p:sp>
            <p:sp>
              <p:nvSpPr>
                <p:cNvPr id="459" name="TextBox 458"/>
                <p:cNvSpPr txBox="1"/>
                <p:nvPr/>
              </p:nvSpPr>
              <p:spPr>
                <a:xfrm>
                  <a:off x="6027367" y="4344784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2</a:t>
                  </a:r>
                </a:p>
              </p:txBody>
            </p:sp>
            <p:sp>
              <p:nvSpPr>
                <p:cNvPr id="460" name="TextBox 459"/>
                <p:cNvSpPr txBox="1"/>
                <p:nvPr/>
              </p:nvSpPr>
              <p:spPr>
                <a:xfrm>
                  <a:off x="6847677" y="5165755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2</a:t>
                  </a:r>
                </a:p>
              </p:txBody>
            </p:sp>
            <p:sp>
              <p:nvSpPr>
                <p:cNvPr id="461" name="TextBox 460"/>
                <p:cNvSpPr txBox="1"/>
                <p:nvPr/>
              </p:nvSpPr>
              <p:spPr>
                <a:xfrm>
                  <a:off x="6030017" y="6005129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2</a:t>
                  </a:r>
                  <a:endParaRPr lang="en-US" sz="1600" dirty="0"/>
                </a:p>
              </p:txBody>
            </p:sp>
            <p:sp>
              <p:nvSpPr>
                <p:cNvPr id="462" name="TextBox 461"/>
                <p:cNvSpPr txBox="1"/>
                <p:nvPr/>
              </p:nvSpPr>
              <p:spPr>
                <a:xfrm>
                  <a:off x="5741844" y="4344784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3</a:t>
                  </a:r>
                </a:p>
              </p:txBody>
            </p:sp>
            <p:sp>
              <p:nvSpPr>
                <p:cNvPr id="463" name="TextBox 462"/>
                <p:cNvSpPr txBox="1"/>
                <p:nvPr/>
              </p:nvSpPr>
              <p:spPr>
                <a:xfrm>
                  <a:off x="4908285" y="5165755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3</a:t>
                  </a:r>
                  <a:endParaRPr lang="en-US" sz="1600" dirty="0"/>
                </a:p>
              </p:txBody>
            </p:sp>
            <p:sp>
              <p:nvSpPr>
                <p:cNvPr id="464" name="TextBox 463"/>
                <p:cNvSpPr txBox="1"/>
                <p:nvPr/>
              </p:nvSpPr>
              <p:spPr>
                <a:xfrm>
                  <a:off x="6563480" y="5165755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3</a:t>
                  </a:r>
                </a:p>
              </p:txBody>
            </p:sp>
            <p:sp>
              <p:nvSpPr>
                <p:cNvPr id="465" name="TextBox 464"/>
                <p:cNvSpPr txBox="1"/>
                <p:nvPr/>
              </p:nvSpPr>
              <p:spPr>
                <a:xfrm>
                  <a:off x="5753772" y="6005129"/>
                  <a:ext cx="2984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3</a:t>
                  </a:r>
                </a:p>
              </p:txBody>
            </p:sp>
          </p:grpSp>
          <p:cxnSp>
            <p:nvCxnSpPr>
              <p:cNvPr id="447" name="Straight Connector 446"/>
              <p:cNvCxnSpPr/>
              <p:nvPr/>
            </p:nvCxnSpPr>
            <p:spPr bwMode="auto">
              <a:xfrm flipH="1">
                <a:off x="5057030" y="4516341"/>
                <a:ext cx="826935" cy="8269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8" name="Straight Connector 447"/>
              <p:cNvCxnSpPr/>
              <p:nvPr/>
            </p:nvCxnSpPr>
            <p:spPr bwMode="auto">
              <a:xfrm>
                <a:off x="5893241" y="4517667"/>
                <a:ext cx="826935" cy="8269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9" name="Straight Connector 448"/>
              <p:cNvCxnSpPr/>
              <p:nvPr/>
            </p:nvCxnSpPr>
            <p:spPr bwMode="auto">
              <a:xfrm flipH="1" flipV="1">
                <a:off x="5066306" y="5336651"/>
                <a:ext cx="826935" cy="8269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0" name="Straight Connector 449"/>
              <p:cNvCxnSpPr/>
              <p:nvPr/>
            </p:nvCxnSpPr>
            <p:spPr bwMode="auto">
              <a:xfrm flipV="1">
                <a:off x="5902517" y="5337977"/>
                <a:ext cx="826935" cy="82693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6" name="TextBox 435"/>
            <p:cNvSpPr txBox="1"/>
            <p:nvPr/>
          </p:nvSpPr>
          <p:spPr>
            <a:xfrm>
              <a:off x="7192310" y="168826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437" name="TextBox 436"/>
            <p:cNvSpPr txBox="1"/>
            <p:nvPr/>
          </p:nvSpPr>
          <p:spPr>
            <a:xfrm>
              <a:off x="6908113" y="168826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6372000" y="8672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6086477" y="8672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8010300" y="8672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7724777" y="86729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6372000" y="2524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6086477" y="2524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8010300" y="2524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7724777" y="2524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4465616" y="2854673"/>
            <a:ext cx="1197658" cy="1191753"/>
            <a:chOff x="3356085" y="4291350"/>
            <a:chExt cx="1197658" cy="1191753"/>
          </a:xfrm>
        </p:grpSpPr>
        <p:grpSp>
          <p:nvGrpSpPr>
            <p:cNvPr id="202" name="Group 201"/>
            <p:cNvGrpSpPr/>
            <p:nvPr/>
          </p:nvGrpSpPr>
          <p:grpSpPr>
            <a:xfrm>
              <a:off x="3361990" y="4291350"/>
              <a:ext cx="1191753" cy="1191753"/>
              <a:chOff x="2514600" y="1371600"/>
              <a:chExt cx="1371600" cy="1371600"/>
            </a:xfrm>
          </p:grpSpPr>
          <p:sp>
            <p:nvSpPr>
              <p:cNvPr id="206" name="Oval 205"/>
              <p:cNvSpPr/>
              <p:nvPr/>
            </p:nvSpPr>
            <p:spPr bwMode="auto">
              <a:xfrm>
                <a:off x="3124200" y="1981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>
                <a:off x="2514600" y="1981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3733800" y="1981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3124200" y="25908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3124200" y="13716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3733800" y="13716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12" name="Straight Connector 211"/>
              <p:cNvCxnSpPr>
                <a:stCxn id="207" idx="7"/>
                <a:endCxn id="210" idx="3"/>
              </p:cNvCxnSpPr>
              <p:nvPr/>
            </p:nvCxnSpPr>
            <p:spPr bwMode="auto">
              <a:xfrm flipV="1">
                <a:off x="2644682" y="1501682"/>
                <a:ext cx="501836" cy="50183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Straight Connector 212"/>
              <p:cNvCxnSpPr>
                <a:stCxn id="210" idx="6"/>
                <a:endCxn id="211" idx="2"/>
              </p:cNvCxnSpPr>
              <p:nvPr/>
            </p:nvCxnSpPr>
            <p:spPr bwMode="auto">
              <a:xfrm>
                <a:off x="3276600" y="1447800"/>
                <a:ext cx="4572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>
                <a:stCxn id="211" idx="4"/>
                <a:endCxn id="208" idx="0"/>
              </p:cNvCxnSpPr>
              <p:nvPr/>
            </p:nvCxnSpPr>
            <p:spPr bwMode="auto">
              <a:xfrm>
                <a:off x="3810000" y="1524000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>
                <a:stCxn id="209" idx="7"/>
                <a:endCxn id="208" idx="3"/>
              </p:cNvCxnSpPr>
              <p:nvPr/>
            </p:nvCxnSpPr>
            <p:spPr bwMode="auto">
              <a:xfrm flipV="1">
                <a:off x="3254282" y="2111282"/>
                <a:ext cx="501836" cy="50183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3" name="Oval 202"/>
            <p:cNvSpPr/>
            <p:nvPr/>
          </p:nvSpPr>
          <p:spPr bwMode="auto">
            <a:xfrm>
              <a:off x="3356085" y="5350686"/>
              <a:ext cx="132417" cy="1324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4" name="Straight Connector 203"/>
            <p:cNvCxnSpPr/>
            <p:nvPr/>
          </p:nvCxnSpPr>
          <p:spPr bwMode="auto">
            <a:xfrm>
              <a:off x="3425330" y="4944687"/>
              <a:ext cx="0" cy="47220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3475015" y="5416894"/>
              <a:ext cx="48614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25" name="Left-Right Arrow 524"/>
          <p:cNvSpPr/>
          <p:nvPr/>
        </p:nvSpPr>
        <p:spPr bwMode="auto">
          <a:xfrm rot="1800000">
            <a:off x="5522180" y="3740723"/>
            <a:ext cx="573821" cy="314311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7" name="Left-Right Arrow 526"/>
          <p:cNvSpPr/>
          <p:nvPr/>
        </p:nvSpPr>
        <p:spPr bwMode="auto">
          <a:xfrm rot="1800000">
            <a:off x="4067451" y="2791687"/>
            <a:ext cx="573821" cy="314311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8" name="Left-Right Arrow 527"/>
          <p:cNvSpPr/>
          <p:nvPr/>
        </p:nvSpPr>
        <p:spPr bwMode="auto">
          <a:xfrm rot="19800000" flipV="1">
            <a:off x="5674578" y="2791687"/>
            <a:ext cx="573821" cy="314311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9" name="Left-Right Arrow 528"/>
          <p:cNvSpPr/>
          <p:nvPr/>
        </p:nvSpPr>
        <p:spPr bwMode="auto">
          <a:xfrm rot="19800000" flipV="1">
            <a:off x="3901196" y="3740723"/>
            <a:ext cx="573821" cy="314311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525" grpId="0" animBg="1"/>
      <p:bldP spid="527" grpId="0" animBg="1"/>
      <p:bldP spid="528" grpId="0" animBg="1"/>
      <p:bldP spid="5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  <a:endParaRPr lang="en-US" b="1" i="1" dirty="0" smtClean="0">
              <a:solidFill>
                <a:srgbClr val="6699FF"/>
              </a:solidFill>
              <a:latin typeface="+mj-lt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Charting the Space of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Seiberg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Dual Theories</a:t>
            </a: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1218" y="1455278"/>
            <a:ext cx="4402493" cy="4369178"/>
            <a:chOff x="2379307" y="736222"/>
            <a:chExt cx="4402493" cy="4369178"/>
          </a:xfrm>
        </p:grpSpPr>
        <p:grpSp>
          <p:nvGrpSpPr>
            <p:cNvPr id="12" name="Group 11"/>
            <p:cNvGrpSpPr/>
            <p:nvPr/>
          </p:nvGrpSpPr>
          <p:grpSpPr>
            <a:xfrm>
              <a:off x="2441183" y="798098"/>
              <a:ext cx="4278741" cy="4245426"/>
              <a:chOff x="2441183" y="798098"/>
              <a:chExt cx="4278741" cy="4245426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4328709" y="2490458"/>
                <a:ext cx="323686" cy="5135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4147952" y="2661747"/>
                <a:ext cx="323688" cy="18439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>
                <a:off x="4161669" y="3004047"/>
                <a:ext cx="296255" cy="18439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4342424" y="2846150"/>
                <a:ext cx="296257" cy="5135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4517227" y="2502505"/>
                <a:ext cx="330383" cy="49618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4693250" y="2662360"/>
                <a:ext cx="323686" cy="18317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3750991" y="2576947"/>
                <a:ext cx="45243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>
                <a:stCxn id="25" idx="4"/>
                <a:endCxn id="42" idx="0"/>
              </p:cNvCxnSpPr>
              <p:nvPr/>
            </p:nvCxnSpPr>
            <p:spPr>
              <a:xfrm rot="5400000">
                <a:off x="4047665" y="2335910"/>
                <a:ext cx="343629" cy="37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>
                <a:off x="4047934" y="1800910"/>
                <a:ext cx="456725" cy="109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6200000" flipH="1">
                <a:off x="3935300" y="1820674"/>
                <a:ext cx="349120" cy="1910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3866720" y="1774954"/>
                <a:ext cx="215266" cy="4486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3425685" y="2254032"/>
                <a:ext cx="389151" cy="2272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16200000" flipH="1">
                <a:off x="3471405" y="2322613"/>
                <a:ext cx="140996" cy="3705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3459525" y="2413074"/>
                <a:ext cx="92872" cy="4558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16200000" flipH="1">
                <a:off x="4035522" y="1308915"/>
                <a:ext cx="348174" cy="210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4114539" y="1365071"/>
                <a:ext cx="385211" cy="478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>
                <a:off x="4165230" y="1330416"/>
                <a:ext cx="462735" cy="1310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>
                <a:off x="3826715" y="1434456"/>
                <a:ext cx="449084" cy="7379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3757637" y="1462036"/>
                <a:ext cx="416024" cy="650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3703237" y="1430495"/>
                <a:ext cx="367329" cy="2091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3460287" y="1601882"/>
                <a:ext cx="460695" cy="11881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3440407" y="1582002"/>
                <a:ext cx="361305" cy="2579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3429708" y="1580773"/>
                <a:ext cx="255219" cy="353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6200000" flipH="1">
                <a:off x="3184771" y="1828335"/>
                <a:ext cx="391686" cy="2197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H="1">
                <a:off x="3191245" y="1857668"/>
                <a:ext cx="267181" cy="2989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3205656" y="1894939"/>
                <a:ext cx="136247" cy="387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H="1">
                <a:off x="3007928" y="2088692"/>
                <a:ext cx="384402" cy="2483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 flipH="1">
                <a:off x="3039734" y="2120497"/>
                <a:ext cx="229351" cy="3397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3079987" y="2183610"/>
                <a:ext cx="78539" cy="39669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 flipH="1">
                <a:off x="2971342" y="2403575"/>
                <a:ext cx="200355" cy="3807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2852069" y="2640602"/>
                <a:ext cx="409815" cy="535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 flipH="1" flipV="1">
                <a:off x="2978877" y="2532785"/>
                <a:ext cx="121673" cy="444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16200000" flipH="1">
                <a:off x="3346306" y="1146016"/>
                <a:ext cx="296851" cy="2729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3229024" y="1267274"/>
                <a:ext cx="392265" cy="13384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642842" y="2287843"/>
                <a:ext cx="9532" cy="3890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6200000" flipH="1">
                <a:off x="2552991" y="2387242"/>
                <a:ext cx="141551" cy="3651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5108480" y="1432876"/>
                <a:ext cx="384402" cy="2483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4710375" y="2334125"/>
                <a:ext cx="45243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53" idx="4"/>
              </p:cNvCxnSpPr>
              <p:nvPr/>
            </p:nvCxnSpPr>
            <p:spPr>
              <a:xfrm rot="10800000">
                <a:off x="5003934" y="2574512"/>
                <a:ext cx="343629" cy="37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5429500" y="2578443"/>
                <a:ext cx="456725" cy="109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5422805" y="2371273"/>
                <a:ext cx="349120" cy="1910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>
                <a:off x="5406640" y="2106954"/>
                <a:ext cx="215266" cy="4486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>
                <a:off x="4951320" y="1863562"/>
                <a:ext cx="389151" cy="2272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>
                <a:off x="4935154" y="1713542"/>
                <a:ext cx="140996" cy="3705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 flipH="1" flipV="1">
                <a:off x="4826118" y="1634963"/>
                <a:ext cx="92872" cy="4558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>
                <a:off x="5925250" y="2461235"/>
                <a:ext cx="348174" cy="210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5931945" y="2640140"/>
                <a:ext cx="385211" cy="478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5886225" y="2687980"/>
                <a:ext cx="462735" cy="1310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0800000">
                <a:off x="5817644" y="2371273"/>
                <a:ext cx="449084" cy="7379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5810950" y="2290021"/>
                <a:ext cx="416024" cy="650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5794785" y="2139220"/>
                <a:ext cx="367329" cy="2091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5621907" y="1988145"/>
                <a:ext cx="460695" cy="11881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5621907" y="1848995"/>
                <a:ext cx="361305" cy="2579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5628602" y="1737676"/>
                <a:ext cx="255219" cy="353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5379494" y="1627660"/>
                <a:ext cx="391686" cy="2197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>
                <a:off x="5372800" y="1532268"/>
                <a:ext cx="267181" cy="2989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5356635" y="1436851"/>
                <a:ext cx="136247" cy="387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5108480" y="1341436"/>
                <a:ext cx="229351" cy="3397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5092315" y="1277825"/>
                <a:ext cx="78539" cy="39669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4819424" y="1238070"/>
                <a:ext cx="200355" cy="3807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>
                <a:off x="4641274" y="1387134"/>
                <a:ext cx="409815" cy="535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0800000" flipH="1" flipV="1">
                <a:off x="4697750" y="1174459"/>
                <a:ext cx="121673" cy="444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6082602" y="1715149"/>
                <a:ext cx="296851" cy="2729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5983212" y="1715149"/>
                <a:ext cx="392265" cy="13384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0800000" flipH="1" flipV="1">
                <a:off x="5026410" y="810001"/>
                <a:ext cx="9532" cy="3890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4872940" y="798098"/>
                <a:ext cx="141551" cy="3651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4885308" y="4331027"/>
                <a:ext cx="449084" cy="7379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0800000">
                <a:off x="4957678" y="3262334"/>
                <a:ext cx="45243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84" idx="4"/>
              </p:cNvCxnSpPr>
              <p:nvPr/>
            </p:nvCxnSpPr>
            <p:spPr>
              <a:xfrm rot="16200000">
                <a:off x="4769813" y="3499606"/>
                <a:ext cx="343629" cy="37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16200000">
                <a:off x="4656448" y="3928834"/>
                <a:ext cx="456725" cy="109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5400000" flipH="1">
                <a:off x="4876687" y="3827603"/>
                <a:ext cx="349120" cy="1910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5400000" flipH="1">
                <a:off x="5079121" y="3615699"/>
                <a:ext cx="215266" cy="4486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5400000" flipH="1">
                <a:off x="5346271" y="3358022"/>
                <a:ext cx="389151" cy="2272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400000" flipH="1">
                <a:off x="5548706" y="3146116"/>
                <a:ext cx="140996" cy="3705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6200000" flipH="1" flipV="1">
                <a:off x="5608710" y="2970381"/>
                <a:ext cx="92872" cy="4558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 flipH="1">
                <a:off x="4777411" y="4319787"/>
                <a:ext cx="348174" cy="210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>
                <a:off x="4661357" y="4426370"/>
                <a:ext cx="385211" cy="478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>
                <a:off x="4533142" y="4377800"/>
                <a:ext cx="462735" cy="1310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5400000" flipH="1">
                <a:off x="4987446" y="4312158"/>
                <a:ext cx="416024" cy="650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>
                <a:off x="5090541" y="4199592"/>
                <a:ext cx="367329" cy="2091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>
                <a:off x="5240125" y="4118589"/>
                <a:ext cx="460695" cy="11881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5400000" flipH="1">
                <a:off x="5359395" y="3999319"/>
                <a:ext cx="361305" cy="2579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>
                <a:off x="5476180" y="3905395"/>
                <a:ext cx="255219" cy="353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5400000" flipH="1">
                <a:off x="5584650" y="3791208"/>
                <a:ext cx="391686" cy="2197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rot="5400000" flipH="1">
                <a:off x="5702681" y="3682647"/>
                <a:ext cx="267181" cy="2989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5400000" flipH="1">
                <a:off x="5819204" y="3556655"/>
                <a:ext cx="136247" cy="387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>
                <a:off x="5768777" y="3502252"/>
                <a:ext cx="384402" cy="2483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5400000" flipH="1">
                <a:off x="5892022" y="3379007"/>
                <a:ext cx="229351" cy="3397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>
                <a:off x="6002581" y="3258978"/>
                <a:ext cx="78539" cy="39669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5400000" flipH="1">
                <a:off x="5989410" y="3054976"/>
                <a:ext cx="200355" cy="3807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5899223" y="3145163"/>
                <a:ext cx="409815" cy="535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 flipV="1">
                <a:off x="6060557" y="2862156"/>
                <a:ext cx="121673" cy="444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5400000" flipH="1">
                <a:off x="5517950" y="4420269"/>
                <a:ext cx="296851" cy="2729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>
                <a:off x="5539818" y="4438161"/>
                <a:ext cx="392265" cy="13384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 flipV="1">
                <a:off x="6508733" y="3162394"/>
                <a:ext cx="9532" cy="3890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5400000" flipH="1">
                <a:off x="6466565" y="3086872"/>
                <a:ext cx="141551" cy="3651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2890260" y="3396551"/>
                <a:ext cx="449084" cy="7379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6200000">
                <a:off x="3994175" y="3507497"/>
                <a:ext cx="452438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113" idx="4"/>
              </p:cNvCxnSpPr>
              <p:nvPr/>
            </p:nvCxnSpPr>
            <p:spPr>
              <a:xfrm>
                <a:off x="3809425" y="3263345"/>
                <a:ext cx="343629" cy="37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3270763" y="3153642"/>
                <a:ext cx="456725" cy="109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rot="10800000" flipH="1">
                <a:off x="3385063" y="3279345"/>
                <a:ext cx="349120" cy="19100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0800000" flipH="1">
                <a:off x="3535082" y="3286040"/>
                <a:ext cx="215266" cy="44862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10800000" flipH="1">
                <a:off x="3816517" y="3750833"/>
                <a:ext cx="389151" cy="22722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 flipH="1">
                <a:off x="4080838" y="3757528"/>
                <a:ext cx="140996" cy="370552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H="1" flipV="1">
                <a:off x="4237998" y="3750833"/>
                <a:ext cx="92872" cy="4558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0800000" flipH="1">
                <a:off x="2883565" y="3169808"/>
                <a:ext cx="348174" cy="21057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0800000" flipH="1">
                <a:off x="2839833" y="3153642"/>
                <a:ext cx="385211" cy="478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2808028" y="3022577"/>
                <a:ext cx="462735" cy="13106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 flipH="1">
                <a:off x="2930015" y="3486514"/>
                <a:ext cx="416024" cy="650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10800000" flipH="1">
                <a:off x="2994875" y="3493208"/>
                <a:ext cx="367329" cy="2091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0800000" flipH="1">
                <a:off x="3074387" y="3734667"/>
                <a:ext cx="460695" cy="11881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0800000" flipH="1">
                <a:off x="3173777" y="3734667"/>
                <a:ext cx="361305" cy="2579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0800000" flipH="1">
                <a:off x="3273167" y="3750833"/>
                <a:ext cx="255219" cy="35311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rot="10800000" flipH="1">
                <a:off x="3385808" y="3994224"/>
                <a:ext cx="391686" cy="2197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rot="10800000" flipH="1">
                <a:off x="3517008" y="4010388"/>
                <a:ext cx="267181" cy="29896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rot="10800000" flipH="1">
                <a:off x="3664106" y="4017084"/>
                <a:ext cx="136247" cy="38768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rot="10800000" flipH="1">
                <a:off x="3664107" y="4160410"/>
                <a:ext cx="384402" cy="2483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rot="10800000" flipH="1">
                <a:off x="3819157" y="4160409"/>
                <a:ext cx="229351" cy="33977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10800000" flipH="1">
                <a:off x="3986134" y="4167104"/>
                <a:ext cx="78539" cy="39669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0800000" flipH="1">
                <a:off x="4137210" y="4222823"/>
                <a:ext cx="200355" cy="3807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16200000">
                <a:off x="4105900" y="4400973"/>
                <a:ext cx="409815" cy="5351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 flipV="1">
                <a:off x="4337566" y="4222824"/>
                <a:ext cx="121673" cy="444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 flipH="1">
                <a:off x="2777536" y="3853478"/>
                <a:ext cx="296851" cy="27299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0800000" flipH="1">
                <a:off x="2781512" y="3992628"/>
                <a:ext cx="392265" cy="13384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flipH="1" flipV="1">
                <a:off x="4121046" y="4642577"/>
                <a:ext cx="9532" cy="38904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0800000" flipH="1">
                <a:off x="4142497" y="4678357"/>
                <a:ext cx="141551" cy="36516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 rot="16200000" flipH="1">
              <a:off x="4526209" y="2846764"/>
              <a:ext cx="296255" cy="51235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706965" y="3004660"/>
              <a:ext cx="296257" cy="18317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379307" y="736222"/>
              <a:ext cx="4402493" cy="4369178"/>
              <a:chOff x="2379307" y="736222"/>
              <a:chExt cx="4402493" cy="436917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359184" y="2872983"/>
                <a:ext cx="119270" cy="11927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686506" y="2872983"/>
                <a:ext cx="119270" cy="11927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271718" y="1544449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954992" y="1657093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431531" y="2095740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281781" y="2359458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06244" y="2625825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692600" y="1824070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72004" y="1369522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161726" y="2046708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692600" y="2515836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1322" y="2110318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05529" y="1809492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220035" y="1119055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878128" y="1214472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810003" y="2428370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71573" y="2580770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432856" y="1468913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398941" y="1099177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49761" y="2269344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08894" y="1682274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19103" y="1286032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45068" y="2745097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18888" y="1569628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9307" y="2427044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87084" y="1060747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157961" y="2509607"/>
                <a:ext cx="119270" cy="119270"/>
              </a:xfrm>
              <a:prstGeom prst="ellipse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034505" y="1164112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010114" y="1952617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18" idx="6"/>
                <a:endCxn id="18" idx="6"/>
              </p:cNvCxnSpPr>
              <p:nvPr/>
            </p:nvCxnSpPr>
            <p:spPr>
              <a:xfrm>
                <a:off x="4390988" y="1604084"/>
                <a:ext cx="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 rot="5400000">
                <a:off x="5849822" y="2628633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5400000">
                <a:off x="5737178" y="2311907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5400000">
                <a:off x="5298531" y="1788446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5400000">
                <a:off x="5034813" y="1638696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5400000">
                <a:off x="4768446" y="1563159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5400000">
                <a:off x="5570201" y="2049515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5400000">
                <a:off x="6024749" y="1928919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5400000">
                <a:off x="5347563" y="2518641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5400000">
                <a:off x="4878435" y="2049515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5400000">
                <a:off x="5283953" y="1278237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5400000">
                <a:off x="5584779" y="1462444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5400000">
                <a:off x="6275216" y="2576950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5400000">
                <a:off x="6179799" y="2235043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5400000">
                <a:off x="4965901" y="1166918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5400000">
                <a:off x="4813501" y="1128488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5400000">
                <a:off x="5925358" y="1789771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5400000">
                <a:off x="6295094" y="2755856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 rot="5400000">
                <a:off x="5124927" y="1206676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 rot="5400000">
                <a:off x="5711997" y="1565809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 rot="5400000">
                <a:off x="6108239" y="2076018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 rot="5400000">
                <a:off x="4649174" y="1101983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 rot="5400000">
                <a:off x="5824643" y="1675803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 rot="5400000">
                <a:off x="4967227" y="736222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 rot="5400000">
                <a:off x="6333524" y="1643999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 rot="5400000">
                <a:off x="6230159" y="2391420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5400000">
                <a:off x="5441654" y="1367029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46" idx="6"/>
                <a:endCxn id="46" idx="6"/>
              </p:cNvCxnSpPr>
              <p:nvPr/>
            </p:nvCxnSpPr>
            <p:spPr>
              <a:xfrm rot="5400000">
                <a:off x="5909457" y="2747903"/>
                <a:ext cx="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 rot="10800000">
                <a:off x="4770119" y="4175562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 rot="10800000">
                <a:off x="5086845" y="4062918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 rot="10800000">
                <a:off x="5610306" y="3624271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10800000">
                <a:off x="5760056" y="3360553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 rot="10800000">
                <a:off x="5835593" y="3094186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 rot="10800000">
                <a:off x="5349237" y="3895941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 rot="10800000">
                <a:off x="5469833" y="4350489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 rot="10800000">
                <a:off x="4880111" y="3673303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 rot="10800000">
                <a:off x="5349237" y="3204175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 rot="10800000">
                <a:off x="6120515" y="3609693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rot="10800000">
                <a:off x="5936308" y="3910519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 rot="10800000">
                <a:off x="4821802" y="4600956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 rot="10800000">
                <a:off x="5163709" y="4505539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 rot="10800000">
                <a:off x="6231834" y="3291641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10800000">
                <a:off x="6270264" y="3139241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10800000">
                <a:off x="5608981" y="4251098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10800000">
                <a:off x="4642896" y="4620834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10800000">
                <a:off x="6192076" y="3450667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rot="10800000">
                <a:off x="5832943" y="4037737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rot="10800000">
                <a:off x="5322734" y="4433979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rot="10800000">
                <a:off x="6296769" y="2974914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rot="10800000">
                <a:off x="5722949" y="4150383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rot="10800000">
                <a:off x="6662530" y="3292967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rot="10800000">
                <a:off x="5754753" y="4659264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10800000">
                <a:off x="5007332" y="4555899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10800000">
                <a:off x="6031723" y="3767394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/>
              <p:cNvCxnSpPr>
                <a:stCxn id="77" idx="6"/>
                <a:endCxn id="77" idx="6"/>
              </p:cNvCxnSpPr>
              <p:nvPr/>
            </p:nvCxnSpPr>
            <p:spPr>
              <a:xfrm rot="10800000">
                <a:off x="4770119" y="4235197"/>
                <a:ext cx="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4887042" y="2509607"/>
                <a:ext cx="119270" cy="119270"/>
              </a:xfrm>
              <a:prstGeom prst="ellipse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887042" y="3207598"/>
                <a:ext cx="119270" cy="119270"/>
              </a:xfrm>
              <a:prstGeom prst="ellipse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16200000">
                <a:off x="3187896" y="3093719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16200000">
                <a:off x="3300540" y="3410445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16200000">
                <a:off x="3739187" y="3933906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16200000">
                <a:off x="4002905" y="4083656"/>
                <a:ext cx="119270" cy="119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16200000">
                <a:off x="4269272" y="4159193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16200000">
                <a:off x="3467517" y="3672837"/>
                <a:ext cx="119270" cy="119270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 rot="16200000">
                <a:off x="3012969" y="3793433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rot="16200000">
                <a:off x="3690155" y="3203711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 rot="16200000">
                <a:off x="4159283" y="3672837"/>
                <a:ext cx="119270" cy="119270"/>
              </a:xfrm>
              <a:prstGeom prst="ellipse">
                <a:avLst/>
              </a:prstGeom>
              <a:solidFill>
                <a:srgbClr val="FF33CC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rot="16200000">
                <a:off x="3753765" y="4444115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rot="16200000">
                <a:off x="3452939" y="4259908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rot="16200000">
                <a:off x="2762502" y="3145402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rot="16200000">
                <a:off x="2857919" y="3487309"/>
                <a:ext cx="119270" cy="119270"/>
              </a:xfrm>
              <a:prstGeom prst="ellipse">
                <a:avLst/>
              </a:prstGeom>
              <a:solidFill>
                <a:srgbClr val="69BBF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 rot="16200000">
                <a:off x="4071817" y="4555434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rot="16200000">
                <a:off x="4224217" y="4593864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rot="16200000">
                <a:off x="3112360" y="3932581"/>
                <a:ext cx="119270" cy="119270"/>
              </a:xfrm>
              <a:prstGeom prst="ellipse">
                <a:avLst/>
              </a:prstGeom>
              <a:solidFill>
                <a:srgbClr val="E07487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rot="16200000">
                <a:off x="2742624" y="2966496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rot="16200000">
                <a:off x="3912791" y="4515676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rot="16200000">
                <a:off x="3325721" y="4156543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 rot="16200000">
                <a:off x="2929479" y="3646334"/>
                <a:ext cx="119270" cy="11927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 rot="16200000">
                <a:off x="4388544" y="4620369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 rot="16200000">
                <a:off x="3213075" y="4046549"/>
                <a:ext cx="119270" cy="119270"/>
              </a:xfrm>
              <a:prstGeom prst="ellipse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 rot="16200000">
                <a:off x="4070491" y="4986130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 rot="16200000">
                <a:off x="2704194" y="4078353"/>
                <a:ext cx="119270" cy="119270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 rot="16200000">
                <a:off x="2807559" y="3330932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 rot="16200000">
                <a:off x="3596064" y="4355323"/>
                <a:ext cx="119270" cy="11927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31"/>
              <p:cNvCxnSpPr>
                <a:stCxn id="106" idx="6"/>
                <a:endCxn id="106" idx="6"/>
              </p:cNvCxnSpPr>
              <p:nvPr/>
            </p:nvCxnSpPr>
            <p:spPr>
              <a:xfrm rot="16200000">
                <a:off x="3247531" y="3093719"/>
                <a:ext cx="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/>
              <p:cNvSpPr/>
              <p:nvPr/>
            </p:nvSpPr>
            <p:spPr>
              <a:xfrm>
                <a:off x="4157961" y="3207598"/>
                <a:ext cx="119270" cy="119270"/>
              </a:xfrm>
              <a:prstGeom prst="ellipse">
                <a:avLst/>
              </a:prstGeom>
              <a:solidFill>
                <a:srgbClr val="009999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192" y="1719342"/>
            <a:ext cx="3744091" cy="3925357"/>
          </a:xfrm>
          <a:prstGeom prst="rect">
            <a:avLst/>
          </a:prstGeom>
          <a:ln w="28575" cmpd="sng">
            <a:solidFill>
              <a:srgbClr val="2270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64" name="Rectangle 98"/>
          <p:cNvSpPr txBox="1">
            <a:spLocks noChangeArrowheads="1"/>
          </p:cNvSpPr>
          <p:nvPr/>
        </p:nvSpPr>
        <p:spPr>
          <a:xfrm>
            <a:off x="459689" y="496242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Dual theories can be organized into </a:t>
            </a:r>
            <a:r>
              <a:rPr lang="en-US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duality trees</a:t>
            </a:r>
            <a:endParaRPr kumimoji="0" lang="en-US" b="1" dirty="0" smtClean="0">
              <a:solidFill>
                <a:srgbClr val="22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5" name="Rounded Rectangle 264"/>
          <p:cNvSpPr/>
          <p:nvPr/>
        </p:nvSpPr>
        <p:spPr>
          <a:xfrm>
            <a:off x="3029809" y="929200"/>
            <a:ext cx="2979714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724322" y="930300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Example: F</a:t>
            </a:r>
            <a:r>
              <a:rPr lang="en-US" sz="2000" baseline="-25000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US" sz="2000" baseline="-25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7" name="Rectangle 98"/>
          <p:cNvSpPr txBox="1">
            <a:spLocks noChangeArrowheads="1"/>
          </p:cNvSpPr>
          <p:nvPr/>
        </p:nvSpPr>
        <p:spPr>
          <a:xfrm>
            <a:off x="459689" y="5884109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Trajectories in this tree are called </a:t>
            </a:r>
            <a:r>
              <a:rPr lang="en-US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duality cascades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correspond to evolution under the </a:t>
            </a:r>
            <a:r>
              <a:rPr lang="en-US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renormalization group</a:t>
            </a:r>
            <a:endParaRPr kumimoji="0" lang="en-US" b="1" dirty="0" smtClean="0">
              <a:solidFill>
                <a:srgbClr val="22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68" name="Rectangle 98"/>
          <p:cNvSpPr txBox="1">
            <a:spLocks noChangeArrowheads="1"/>
          </p:cNvSpPr>
          <p:nvPr/>
        </p:nvSpPr>
        <p:spPr>
          <a:xfrm>
            <a:off x="459689" y="6493740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Periodic cascades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of particular importance</a:t>
            </a:r>
            <a:endParaRPr kumimoji="0" lang="en-US" b="1" dirty="0" smtClean="0">
              <a:solidFill>
                <a:srgbClr val="22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27490" y="3189429"/>
            <a:ext cx="917861" cy="887719"/>
          </a:xfrm>
          <a:custGeom>
            <a:avLst/>
            <a:gdLst>
              <a:gd name="connsiteX0" fmla="*/ 111678 w 799644"/>
              <a:gd name="connsiteY0" fmla="*/ 684103 h 918178"/>
              <a:gd name="connsiteX1" fmla="*/ 44290 w 799644"/>
              <a:gd name="connsiteY1" fmla="*/ 10226 h 918178"/>
              <a:gd name="connsiteX2" fmla="*/ 697433 w 799644"/>
              <a:gd name="connsiteY2" fmla="*/ 321246 h 918178"/>
              <a:gd name="connsiteX3" fmla="*/ 749270 w 799644"/>
              <a:gd name="connsiteY3" fmla="*/ 912185 h 918178"/>
              <a:gd name="connsiteX4" fmla="*/ 215352 w 799644"/>
              <a:gd name="connsiteY4" fmla="*/ 642634 h 918178"/>
              <a:gd name="connsiteX0" fmla="*/ 162117 w 782695"/>
              <a:gd name="connsiteY0" fmla="*/ 570707 h 913639"/>
              <a:gd name="connsiteX1" fmla="*/ 27341 w 782695"/>
              <a:gd name="connsiteY1" fmla="*/ 5687 h 913639"/>
              <a:gd name="connsiteX2" fmla="*/ 680484 w 782695"/>
              <a:gd name="connsiteY2" fmla="*/ 316707 h 913639"/>
              <a:gd name="connsiteX3" fmla="*/ 732321 w 782695"/>
              <a:gd name="connsiteY3" fmla="*/ 907646 h 913639"/>
              <a:gd name="connsiteX4" fmla="*/ 198403 w 782695"/>
              <a:gd name="connsiteY4" fmla="*/ 638095 h 913639"/>
              <a:gd name="connsiteX0" fmla="*/ 177311 w 797889"/>
              <a:gd name="connsiteY0" fmla="*/ 570707 h 913639"/>
              <a:gd name="connsiteX1" fmla="*/ 42535 w 797889"/>
              <a:gd name="connsiteY1" fmla="*/ 5687 h 913639"/>
              <a:gd name="connsiteX2" fmla="*/ 695678 w 797889"/>
              <a:gd name="connsiteY2" fmla="*/ 316707 h 913639"/>
              <a:gd name="connsiteX3" fmla="*/ 747515 w 797889"/>
              <a:gd name="connsiteY3" fmla="*/ 907646 h 913639"/>
              <a:gd name="connsiteX4" fmla="*/ 213597 w 797889"/>
              <a:gd name="connsiteY4" fmla="*/ 638095 h 913639"/>
              <a:gd name="connsiteX0" fmla="*/ 188046 w 793073"/>
              <a:gd name="connsiteY0" fmla="*/ 543840 h 912690"/>
              <a:gd name="connsiteX1" fmla="*/ 37719 w 793073"/>
              <a:gd name="connsiteY1" fmla="*/ 4738 h 912690"/>
              <a:gd name="connsiteX2" fmla="*/ 690862 w 793073"/>
              <a:gd name="connsiteY2" fmla="*/ 315758 h 912690"/>
              <a:gd name="connsiteX3" fmla="*/ 742699 w 793073"/>
              <a:gd name="connsiteY3" fmla="*/ 906697 h 912690"/>
              <a:gd name="connsiteX4" fmla="*/ 208781 w 793073"/>
              <a:gd name="connsiteY4" fmla="*/ 637146 h 912690"/>
              <a:gd name="connsiteX0" fmla="*/ 226328 w 833754"/>
              <a:gd name="connsiteY0" fmla="*/ 518406 h 887256"/>
              <a:gd name="connsiteX1" fmla="*/ 29348 w 833754"/>
              <a:gd name="connsiteY1" fmla="*/ 5223 h 887256"/>
              <a:gd name="connsiteX2" fmla="*/ 729144 w 833754"/>
              <a:gd name="connsiteY2" fmla="*/ 290324 h 887256"/>
              <a:gd name="connsiteX3" fmla="*/ 780981 w 833754"/>
              <a:gd name="connsiteY3" fmla="*/ 881263 h 887256"/>
              <a:gd name="connsiteX4" fmla="*/ 247063 w 833754"/>
              <a:gd name="connsiteY4" fmla="*/ 611712 h 887256"/>
              <a:gd name="connsiteX0" fmla="*/ 230660 w 838086"/>
              <a:gd name="connsiteY0" fmla="*/ 530090 h 898940"/>
              <a:gd name="connsiteX1" fmla="*/ 33680 w 838086"/>
              <a:gd name="connsiteY1" fmla="*/ 16907 h 898940"/>
              <a:gd name="connsiteX2" fmla="*/ 733476 w 838086"/>
              <a:gd name="connsiteY2" fmla="*/ 302008 h 898940"/>
              <a:gd name="connsiteX3" fmla="*/ 785313 w 838086"/>
              <a:gd name="connsiteY3" fmla="*/ 892947 h 898940"/>
              <a:gd name="connsiteX4" fmla="*/ 251395 w 838086"/>
              <a:gd name="connsiteY4" fmla="*/ 623396 h 898940"/>
              <a:gd name="connsiteX0" fmla="*/ 223109 w 812348"/>
              <a:gd name="connsiteY0" fmla="*/ 515845 h 883094"/>
              <a:gd name="connsiteX1" fmla="*/ 26129 w 812348"/>
              <a:gd name="connsiteY1" fmla="*/ 2662 h 883094"/>
              <a:gd name="connsiteX2" fmla="*/ 679271 w 812348"/>
              <a:gd name="connsiteY2" fmla="*/ 339599 h 883094"/>
              <a:gd name="connsiteX3" fmla="*/ 777762 w 812348"/>
              <a:gd name="connsiteY3" fmla="*/ 878702 h 883094"/>
              <a:gd name="connsiteX4" fmla="*/ 243844 w 812348"/>
              <a:gd name="connsiteY4" fmla="*/ 609151 h 883094"/>
              <a:gd name="connsiteX0" fmla="*/ 223109 w 833416"/>
              <a:gd name="connsiteY0" fmla="*/ 516289 h 883538"/>
              <a:gd name="connsiteX1" fmla="*/ 26129 w 833416"/>
              <a:gd name="connsiteY1" fmla="*/ 3106 h 883538"/>
              <a:gd name="connsiteX2" fmla="*/ 679271 w 833416"/>
              <a:gd name="connsiteY2" fmla="*/ 340043 h 883538"/>
              <a:gd name="connsiteX3" fmla="*/ 777762 w 833416"/>
              <a:gd name="connsiteY3" fmla="*/ 879146 h 883538"/>
              <a:gd name="connsiteX4" fmla="*/ 243844 w 833416"/>
              <a:gd name="connsiteY4" fmla="*/ 609595 h 883538"/>
              <a:gd name="connsiteX0" fmla="*/ 223109 w 925908"/>
              <a:gd name="connsiteY0" fmla="*/ 515783 h 847264"/>
              <a:gd name="connsiteX1" fmla="*/ 26129 w 925908"/>
              <a:gd name="connsiteY1" fmla="*/ 2600 h 847264"/>
              <a:gd name="connsiteX2" fmla="*/ 679271 w 925908"/>
              <a:gd name="connsiteY2" fmla="*/ 339537 h 847264"/>
              <a:gd name="connsiteX3" fmla="*/ 907354 w 925908"/>
              <a:gd name="connsiteY3" fmla="*/ 842355 h 847264"/>
              <a:gd name="connsiteX4" fmla="*/ 243844 w 925908"/>
              <a:gd name="connsiteY4" fmla="*/ 609089 h 847264"/>
              <a:gd name="connsiteX0" fmla="*/ 223109 w 931621"/>
              <a:gd name="connsiteY0" fmla="*/ 515783 h 871456"/>
              <a:gd name="connsiteX1" fmla="*/ 26129 w 931621"/>
              <a:gd name="connsiteY1" fmla="*/ 2600 h 871456"/>
              <a:gd name="connsiteX2" fmla="*/ 679271 w 931621"/>
              <a:gd name="connsiteY2" fmla="*/ 339537 h 871456"/>
              <a:gd name="connsiteX3" fmla="*/ 907354 w 931621"/>
              <a:gd name="connsiteY3" fmla="*/ 842355 h 871456"/>
              <a:gd name="connsiteX4" fmla="*/ 243844 w 931621"/>
              <a:gd name="connsiteY4" fmla="*/ 609089 h 871456"/>
              <a:gd name="connsiteX0" fmla="*/ 223109 w 907981"/>
              <a:gd name="connsiteY0" fmla="*/ 515799 h 881195"/>
              <a:gd name="connsiteX1" fmla="*/ 26129 w 907981"/>
              <a:gd name="connsiteY1" fmla="*/ 2616 h 881195"/>
              <a:gd name="connsiteX2" fmla="*/ 679271 w 907981"/>
              <a:gd name="connsiteY2" fmla="*/ 339553 h 881195"/>
              <a:gd name="connsiteX3" fmla="*/ 881436 w 907981"/>
              <a:gd name="connsiteY3" fmla="*/ 852739 h 881195"/>
              <a:gd name="connsiteX4" fmla="*/ 243844 w 907981"/>
              <a:gd name="connsiteY4" fmla="*/ 609105 h 881195"/>
              <a:gd name="connsiteX0" fmla="*/ 223109 w 899056"/>
              <a:gd name="connsiteY0" fmla="*/ 515799 h 856026"/>
              <a:gd name="connsiteX1" fmla="*/ 26129 w 899056"/>
              <a:gd name="connsiteY1" fmla="*/ 2616 h 856026"/>
              <a:gd name="connsiteX2" fmla="*/ 679271 w 899056"/>
              <a:gd name="connsiteY2" fmla="*/ 339553 h 856026"/>
              <a:gd name="connsiteX3" fmla="*/ 881436 w 899056"/>
              <a:gd name="connsiteY3" fmla="*/ 852739 h 856026"/>
              <a:gd name="connsiteX4" fmla="*/ 290497 w 899056"/>
              <a:gd name="connsiteY4" fmla="*/ 572819 h 856026"/>
              <a:gd name="connsiteX0" fmla="*/ 223109 w 899377"/>
              <a:gd name="connsiteY0" fmla="*/ 515799 h 857254"/>
              <a:gd name="connsiteX1" fmla="*/ 26129 w 899377"/>
              <a:gd name="connsiteY1" fmla="*/ 2616 h 857254"/>
              <a:gd name="connsiteX2" fmla="*/ 679271 w 899377"/>
              <a:gd name="connsiteY2" fmla="*/ 339553 h 857254"/>
              <a:gd name="connsiteX3" fmla="*/ 881436 w 899377"/>
              <a:gd name="connsiteY3" fmla="*/ 852739 h 857254"/>
              <a:gd name="connsiteX4" fmla="*/ 285313 w 899377"/>
              <a:gd name="connsiteY4" fmla="*/ 603921 h 857254"/>
              <a:gd name="connsiteX0" fmla="*/ 223109 w 911397"/>
              <a:gd name="connsiteY0" fmla="*/ 515799 h 871070"/>
              <a:gd name="connsiteX1" fmla="*/ 26129 w 911397"/>
              <a:gd name="connsiteY1" fmla="*/ 2616 h 871070"/>
              <a:gd name="connsiteX2" fmla="*/ 679271 w 911397"/>
              <a:gd name="connsiteY2" fmla="*/ 339553 h 871070"/>
              <a:gd name="connsiteX3" fmla="*/ 881436 w 911397"/>
              <a:gd name="connsiteY3" fmla="*/ 852739 h 871070"/>
              <a:gd name="connsiteX4" fmla="*/ 285313 w 911397"/>
              <a:gd name="connsiteY4" fmla="*/ 603921 h 871070"/>
              <a:gd name="connsiteX0" fmla="*/ 229573 w 917861"/>
              <a:gd name="connsiteY0" fmla="*/ 532448 h 887719"/>
              <a:gd name="connsiteX1" fmla="*/ 32593 w 917861"/>
              <a:gd name="connsiteY1" fmla="*/ 19265 h 887719"/>
              <a:gd name="connsiteX2" fmla="*/ 685735 w 917861"/>
              <a:gd name="connsiteY2" fmla="*/ 356202 h 887719"/>
              <a:gd name="connsiteX3" fmla="*/ 887900 w 917861"/>
              <a:gd name="connsiteY3" fmla="*/ 869388 h 887719"/>
              <a:gd name="connsiteX4" fmla="*/ 291777 w 917861"/>
              <a:gd name="connsiteY4" fmla="*/ 620570 h 88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61" h="887719">
                <a:moveTo>
                  <a:pt x="229573" y="532448"/>
                </a:moveTo>
                <a:cubicBezTo>
                  <a:pt x="53760" y="241298"/>
                  <a:pt x="-58985" y="116027"/>
                  <a:pt x="32593" y="19265"/>
                </a:cubicBezTo>
                <a:cubicBezTo>
                  <a:pt x="124171" y="-77497"/>
                  <a:pt x="543184" y="214515"/>
                  <a:pt x="685735" y="356202"/>
                </a:cubicBezTo>
                <a:cubicBezTo>
                  <a:pt x="828286" y="497889"/>
                  <a:pt x="984662" y="768307"/>
                  <a:pt x="887900" y="869388"/>
                </a:cubicBezTo>
                <a:cubicBezTo>
                  <a:pt x="791138" y="970469"/>
                  <a:pt x="291777" y="620570"/>
                  <a:pt x="291777" y="620570"/>
                </a:cubicBezTo>
              </a:path>
            </a:pathLst>
          </a:custGeom>
          <a:ln w="38100" cmpd="sng">
            <a:solidFill>
              <a:srgbClr val="1D67B3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9" name="Freeform 268"/>
          <p:cNvSpPr/>
          <p:nvPr/>
        </p:nvSpPr>
        <p:spPr>
          <a:xfrm>
            <a:off x="1073405" y="2629746"/>
            <a:ext cx="877366" cy="760868"/>
          </a:xfrm>
          <a:custGeom>
            <a:avLst/>
            <a:gdLst>
              <a:gd name="connsiteX0" fmla="*/ 111678 w 799644"/>
              <a:gd name="connsiteY0" fmla="*/ 684103 h 918178"/>
              <a:gd name="connsiteX1" fmla="*/ 44290 w 799644"/>
              <a:gd name="connsiteY1" fmla="*/ 10226 h 918178"/>
              <a:gd name="connsiteX2" fmla="*/ 697433 w 799644"/>
              <a:gd name="connsiteY2" fmla="*/ 321246 h 918178"/>
              <a:gd name="connsiteX3" fmla="*/ 749270 w 799644"/>
              <a:gd name="connsiteY3" fmla="*/ 912185 h 918178"/>
              <a:gd name="connsiteX4" fmla="*/ 215352 w 799644"/>
              <a:gd name="connsiteY4" fmla="*/ 642634 h 918178"/>
              <a:gd name="connsiteX0" fmla="*/ 162117 w 782695"/>
              <a:gd name="connsiteY0" fmla="*/ 570707 h 913639"/>
              <a:gd name="connsiteX1" fmla="*/ 27341 w 782695"/>
              <a:gd name="connsiteY1" fmla="*/ 5687 h 913639"/>
              <a:gd name="connsiteX2" fmla="*/ 680484 w 782695"/>
              <a:gd name="connsiteY2" fmla="*/ 316707 h 913639"/>
              <a:gd name="connsiteX3" fmla="*/ 732321 w 782695"/>
              <a:gd name="connsiteY3" fmla="*/ 907646 h 913639"/>
              <a:gd name="connsiteX4" fmla="*/ 198403 w 782695"/>
              <a:gd name="connsiteY4" fmla="*/ 638095 h 913639"/>
              <a:gd name="connsiteX0" fmla="*/ 177311 w 797889"/>
              <a:gd name="connsiteY0" fmla="*/ 570707 h 913639"/>
              <a:gd name="connsiteX1" fmla="*/ 42535 w 797889"/>
              <a:gd name="connsiteY1" fmla="*/ 5687 h 913639"/>
              <a:gd name="connsiteX2" fmla="*/ 695678 w 797889"/>
              <a:gd name="connsiteY2" fmla="*/ 316707 h 913639"/>
              <a:gd name="connsiteX3" fmla="*/ 747515 w 797889"/>
              <a:gd name="connsiteY3" fmla="*/ 907646 h 913639"/>
              <a:gd name="connsiteX4" fmla="*/ 213597 w 797889"/>
              <a:gd name="connsiteY4" fmla="*/ 638095 h 913639"/>
              <a:gd name="connsiteX0" fmla="*/ 188046 w 793073"/>
              <a:gd name="connsiteY0" fmla="*/ 543840 h 912690"/>
              <a:gd name="connsiteX1" fmla="*/ 37719 w 793073"/>
              <a:gd name="connsiteY1" fmla="*/ 4738 h 912690"/>
              <a:gd name="connsiteX2" fmla="*/ 690862 w 793073"/>
              <a:gd name="connsiteY2" fmla="*/ 315758 h 912690"/>
              <a:gd name="connsiteX3" fmla="*/ 742699 w 793073"/>
              <a:gd name="connsiteY3" fmla="*/ 906697 h 912690"/>
              <a:gd name="connsiteX4" fmla="*/ 208781 w 793073"/>
              <a:gd name="connsiteY4" fmla="*/ 637146 h 912690"/>
              <a:gd name="connsiteX0" fmla="*/ 226328 w 833754"/>
              <a:gd name="connsiteY0" fmla="*/ 518406 h 887256"/>
              <a:gd name="connsiteX1" fmla="*/ 29348 w 833754"/>
              <a:gd name="connsiteY1" fmla="*/ 5223 h 887256"/>
              <a:gd name="connsiteX2" fmla="*/ 729144 w 833754"/>
              <a:gd name="connsiteY2" fmla="*/ 290324 h 887256"/>
              <a:gd name="connsiteX3" fmla="*/ 780981 w 833754"/>
              <a:gd name="connsiteY3" fmla="*/ 881263 h 887256"/>
              <a:gd name="connsiteX4" fmla="*/ 247063 w 833754"/>
              <a:gd name="connsiteY4" fmla="*/ 611712 h 887256"/>
              <a:gd name="connsiteX0" fmla="*/ 230660 w 838086"/>
              <a:gd name="connsiteY0" fmla="*/ 530090 h 898940"/>
              <a:gd name="connsiteX1" fmla="*/ 33680 w 838086"/>
              <a:gd name="connsiteY1" fmla="*/ 16907 h 898940"/>
              <a:gd name="connsiteX2" fmla="*/ 733476 w 838086"/>
              <a:gd name="connsiteY2" fmla="*/ 302008 h 898940"/>
              <a:gd name="connsiteX3" fmla="*/ 785313 w 838086"/>
              <a:gd name="connsiteY3" fmla="*/ 892947 h 898940"/>
              <a:gd name="connsiteX4" fmla="*/ 251395 w 838086"/>
              <a:gd name="connsiteY4" fmla="*/ 623396 h 898940"/>
              <a:gd name="connsiteX0" fmla="*/ 223109 w 812348"/>
              <a:gd name="connsiteY0" fmla="*/ 515845 h 883094"/>
              <a:gd name="connsiteX1" fmla="*/ 26129 w 812348"/>
              <a:gd name="connsiteY1" fmla="*/ 2662 h 883094"/>
              <a:gd name="connsiteX2" fmla="*/ 679271 w 812348"/>
              <a:gd name="connsiteY2" fmla="*/ 339599 h 883094"/>
              <a:gd name="connsiteX3" fmla="*/ 777762 w 812348"/>
              <a:gd name="connsiteY3" fmla="*/ 878702 h 883094"/>
              <a:gd name="connsiteX4" fmla="*/ 243844 w 812348"/>
              <a:gd name="connsiteY4" fmla="*/ 609151 h 883094"/>
              <a:gd name="connsiteX0" fmla="*/ 223109 w 833416"/>
              <a:gd name="connsiteY0" fmla="*/ 516289 h 883538"/>
              <a:gd name="connsiteX1" fmla="*/ 26129 w 833416"/>
              <a:gd name="connsiteY1" fmla="*/ 3106 h 883538"/>
              <a:gd name="connsiteX2" fmla="*/ 679271 w 833416"/>
              <a:gd name="connsiteY2" fmla="*/ 340043 h 883538"/>
              <a:gd name="connsiteX3" fmla="*/ 777762 w 833416"/>
              <a:gd name="connsiteY3" fmla="*/ 879146 h 883538"/>
              <a:gd name="connsiteX4" fmla="*/ 243844 w 833416"/>
              <a:gd name="connsiteY4" fmla="*/ 609595 h 883538"/>
              <a:gd name="connsiteX0" fmla="*/ 223109 w 925908"/>
              <a:gd name="connsiteY0" fmla="*/ 515783 h 847264"/>
              <a:gd name="connsiteX1" fmla="*/ 26129 w 925908"/>
              <a:gd name="connsiteY1" fmla="*/ 2600 h 847264"/>
              <a:gd name="connsiteX2" fmla="*/ 679271 w 925908"/>
              <a:gd name="connsiteY2" fmla="*/ 339537 h 847264"/>
              <a:gd name="connsiteX3" fmla="*/ 907354 w 925908"/>
              <a:gd name="connsiteY3" fmla="*/ 842355 h 847264"/>
              <a:gd name="connsiteX4" fmla="*/ 243844 w 925908"/>
              <a:gd name="connsiteY4" fmla="*/ 609089 h 847264"/>
              <a:gd name="connsiteX0" fmla="*/ 223109 w 931621"/>
              <a:gd name="connsiteY0" fmla="*/ 515783 h 871456"/>
              <a:gd name="connsiteX1" fmla="*/ 26129 w 931621"/>
              <a:gd name="connsiteY1" fmla="*/ 2600 h 871456"/>
              <a:gd name="connsiteX2" fmla="*/ 679271 w 931621"/>
              <a:gd name="connsiteY2" fmla="*/ 339537 h 871456"/>
              <a:gd name="connsiteX3" fmla="*/ 907354 w 931621"/>
              <a:gd name="connsiteY3" fmla="*/ 842355 h 871456"/>
              <a:gd name="connsiteX4" fmla="*/ 243844 w 931621"/>
              <a:gd name="connsiteY4" fmla="*/ 609089 h 871456"/>
              <a:gd name="connsiteX0" fmla="*/ 223109 w 907981"/>
              <a:gd name="connsiteY0" fmla="*/ 515799 h 881195"/>
              <a:gd name="connsiteX1" fmla="*/ 26129 w 907981"/>
              <a:gd name="connsiteY1" fmla="*/ 2616 h 881195"/>
              <a:gd name="connsiteX2" fmla="*/ 679271 w 907981"/>
              <a:gd name="connsiteY2" fmla="*/ 339553 h 881195"/>
              <a:gd name="connsiteX3" fmla="*/ 881436 w 907981"/>
              <a:gd name="connsiteY3" fmla="*/ 852739 h 881195"/>
              <a:gd name="connsiteX4" fmla="*/ 243844 w 907981"/>
              <a:gd name="connsiteY4" fmla="*/ 609105 h 881195"/>
              <a:gd name="connsiteX0" fmla="*/ 223109 w 899056"/>
              <a:gd name="connsiteY0" fmla="*/ 515799 h 856026"/>
              <a:gd name="connsiteX1" fmla="*/ 26129 w 899056"/>
              <a:gd name="connsiteY1" fmla="*/ 2616 h 856026"/>
              <a:gd name="connsiteX2" fmla="*/ 679271 w 899056"/>
              <a:gd name="connsiteY2" fmla="*/ 339553 h 856026"/>
              <a:gd name="connsiteX3" fmla="*/ 881436 w 899056"/>
              <a:gd name="connsiteY3" fmla="*/ 852739 h 856026"/>
              <a:gd name="connsiteX4" fmla="*/ 290497 w 899056"/>
              <a:gd name="connsiteY4" fmla="*/ 572819 h 856026"/>
              <a:gd name="connsiteX0" fmla="*/ 223109 w 899377"/>
              <a:gd name="connsiteY0" fmla="*/ 515799 h 857254"/>
              <a:gd name="connsiteX1" fmla="*/ 26129 w 899377"/>
              <a:gd name="connsiteY1" fmla="*/ 2616 h 857254"/>
              <a:gd name="connsiteX2" fmla="*/ 679271 w 899377"/>
              <a:gd name="connsiteY2" fmla="*/ 339553 h 857254"/>
              <a:gd name="connsiteX3" fmla="*/ 881436 w 899377"/>
              <a:gd name="connsiteY3" fmla="*/ 852739 h 857254"/>
              <a:gd name="connsiteX4" fmla="*/ 285313 w 899377"/>
              <a:gd name="connsiteY4" fmla="*/ 603921 h 857254"/>
              <a:gd name="connsiteX0" fmla="*/ 223109 w 911397"/>
              <a:gd name="connsiteY0" fmla="*/ 515799 h 871070"/>
              <a:gd name="connsiteX1" fmla="*/ 26129 w 911397"/>
              <a:gd name="connsiteY1" fmla="*/ 2616 h 871070"/>
              <a:gd name="connsiteX2" fmla="*/ 679271 w 911397"/>
              <a:gd name="connsiteY2" fmla="*/ 339553 h 871070"/>
              <a:gd name="connsiteX3" fmla="*/ 881436 w 911397"/>
              <a:gd name="connsiteY3" fmla="*/ 852739 h 871070"/>
              <a:gd name="connsiteX4" fmla="*/ 285313 w 911397"/>
              <a:gd name="connsiteY4" fmla="*/ 603921 h 871070"/>
              <a:gd name="connsiteX0" fmla="*/ 229573 w 917861"/>
              <a:gd name="connsiteY0" fmla="*/ 532448 h 887719"/>
              <a:gd name="connsiteX1" fmla="*/ 32593 w 917861"/>
              <a:gd name="connsiteY1" fmla="*/ 19265 h 887719"/>
              <a:gd name="connsiteX2" fmla="*/ 685735 w 917861"/>
              <a:gd name="connsiteY2" fmla="*/ 356202 h 887719"/>
              <a:gd name="connsiteX3" fmla="*/ 887900 w 917861"/>
              <a:gd name="connsiteY3" fmla="*/ 869388 h 887719"/>
              <a:gd name="connsiteX4" fmla="*/ 291777 w 917861"/>
              <a:gd name="connsiteY4" fmla="*/ 620570 h 887719"/>
              <a:gd name="connsiteX0" fmla="*/ 221280 w 893832"/>
              <a:gd name="connsiteY0" fmla="*/ 519657 h 863471"/>
              <a:gd name="connsiteX1" fmla="*/ 24300 w 893832"/>
              <a:gd name="connsiteY1" fmla="*/ 6474 h 863471"/>
              <a:gd name="connsiteX2" fmla="*/ 650742 w 893832"/>
              <a:gd name="connsiteY2" fmla="*/ 271587 h 863471"/>
              <a:gd name="connsiteX3" fmla="*/ 879607 w 893832"/>
              <a:gd name="connsiteY3" fmla="*/ 856597 h 863471"/>
              <a:gd name="connsiteX4" fmla="*/ 283484 w 893832"/>
              <a:gd name="connsiteY4" fmla="*/ 607779 h 863471"/>
              <a:gd name="connsiteX0" fmla="*/ 221280 w 893832"/>
              <a:gd name="connsiteY0" fmla="*/ 519657 h 866574"/>
              <a:gd name="connsiteX1" fmla="*/ 24300 w 893832"/>
              <a:gd name="connsiteY1" fmla="*/ 6474 h 866574"/>
              <a:gd name="connsiteX2" fmla="*/ 650742 w 893832"/>
              <a:gd name="connsiteY2" fmla="*/ 271587 h 866574"/>
              <a:gd name="connsiteX3" fmla="*/ 879607 w 893832"/>
              <a:gd name="connsiteY3" fmla="*/ 856597 h 866574"/>
              <a:gd name="connsiteX4" fmla="*/ 283484 w 893832"/>
              <a:gd name="connsiteY4" fmla="*/ 655662 h 866574"/>
              <a:gd name="connsiteX0" fmla="*/ 221280 w 894437"/>
              <a:gd name="connsiteY0" fmla="*/ 519657 h 867034"/>
              <a:gd name="connsiteX1" fmla="*/ 24300 w 894437"/>
              <a:gd name="connsiteY1" fmla="*/ 6474 h 867034"/>
              <a:gd name="connsiteX2" fmla="*/ 650742 w 894437"/>
              <a:gd name="connsiteY2" fmla="*/ 271587 h 867034"/>
              <a:gd name="connsiteX3" fmla="*/ 879607 w 894437"/>
              <a:gd name="connsiteY3" fmla="*/ 856597 h 867034"/>
              <a:gd name="connsiteX4" fmla="*/ 272803 w 894437"/>
              <a:gd name="connsiteY4" fmla="*/ 661648 h 867034"/>
              <a:gd name="connsiteX0" fmla="*/ 221280 w 904007"/>
              <a:gd name="connsiteY0" fmla="*/ 519657 h 881480"/>
              <a:gd name="connsiteX1" fmla="*/ 24300 w 904007"/>
              <a:gd name="connsiteY1" fmla="*/ 6474 h 881480"/>
              <a:gd name="connsiteX2" fmla="*/ 650742 w 904007"/>
              <a:gd name="connsiteY2" fmla="*/ 271587 h 881480"/>
              <a:gd name="connsiteX3" fmla="*/ 879607 w 904007"/>
              <a:gd name="connsiteY3" fmla="*/ 856597 h 881480"/>
              <a:gd name="connsiteX4" fmla="*/ 272803 w 904007"/>
              <a:gd name="connsiteY4" fmla="*/ 661648 h 881480"/>
              <a:gd name="connsiteX0" fmla="*/ 219100 w 901827"/>
              <a:gd name="connsiteY0" fmla="*/ 540717 h 902540"/>
              <a:gd name="connsiteX1" fmla="*/ 22120 w 901827"/>
              <a:gd name="connsiteY1" fmla="*/ 27534 h 902540"/>
              <a:gd name="connsiteX2" fmla="*/ 648562 w 901827"/>
              <a:gd name="connsiteY2" fmla="*/ 292647 h 902540"/>
              <a:gd name="connsiteX3" fmla="*/ 877427 w 901827"/>
              <a:gd name="connsiteY3" fmla="*/ 877657 h 902540"/>
              <a:gd name="connsiteX4" fmla="*/ 270623 w 901827"/>
              <a:gd name="connsiteY4" fmla="*/ 682708 h 902540"/>
              <a:gd name="connsiteX0" fmla="*/ 219100 w 901827"/>
              <a:gd name="connsiteY0" fmla="*/ 513103 h 874926"/>
              <a:gd name="connsiteX1" fmla="*/ 22120 w 901827"/>
              <a:gd name="connsiteY1" fmla="*/ 29846 h 874926"/>
              <a:gd name="connsiteX2" fmla="*/ 648562 w 901827"/>
              <a:gd name="connsiteY2" fmla="*/ 265033 h 874926"/>
              <a:gd name="connsiteX3" fmla="*/ 877427 w 901827"/>
              <a:gd name="connsiteY3" fmla="*/ 850043 h 874926"/>
              <a:gd name="connsiteX4" fmla="*/ 270623 w 901827"/>
              <a:gd name="connsiteY4" fmla="*/ 655094 h 874926"/>
              <a:gd name="connsiteX0" fmla="*/ 219100 w 903808"/>
              <a:gd name="connsiteY0" fmla="*/ 516710 h 878533"/>
              <a:gd name="connsiteX1" fmla="*/ 22120 w 903808"/>
              <a:gd name="connsiteY1" fmla="*/ 33453 h 878533"/>
              <a:gd name="connsiteX2" fmla="*/ 648562 w 903808"/>
              <a:gd name="connsiteY2" fmla="*/ 268640 h 878533"/>
              <a:gd name="connsiteX3" fmla="*/ 877427 w 903808"/>
              <a:gd name="connsiteY3" fmla="*/ 853650 h 878533"/>
              <a:gd name="connsiteX4" fmla="*/ 270623 w 903808"/>
              <a:gd name="connsiteY4" fmla="*/ 658701 h 87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808" h="878533">
                <a:moveTo>
                  <a:pt x="219100" y="516710"/>
                </a:moveTo>
                <a:cubicBezTo>
                  <a:pt x="43287" y="225560"/>
                  <a:pt x="-44117" y="140635"/>
                  <a:pt x="22120" y="33453"/>
                </a:cubicBezTo>
                <a:cubicBezTo>
                  <a:pt x="88357" y="-73729"/>
                  <a:pt x="484652" y="96029"/>
                  <a:pt x="648562" y="268640"/>
                </a:cubicBezTo>
                <a:cubicBezTo>
                  <a:pt x="812472" y="441251"/>
                  <a:pt x="967116" y="740758"/>
                  <a:pt x="877427" y="853650"/>
                </a:cubicBezTo>
                <a:cubicBezTo>
                  <a:pt x="787738" y="966542"/>
                  <a:pt x="270623" y="658701"/>
                  <a:pt x="270623" y="658701"/>
                </a:cubicBezTo>
              </a:path>
            </a:pathLst>
          </a:custGeom>
          <a:ln w="38100" cmpd="sng">
            <a:solidFill>
              <a:srgbClr val="FF3693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0" name="Rectangle 98"/>
          <p:cNvSpPr txBox="1">
            <a:spLocks noChangeArrowheads="1"/>
          </p:cNvSpPr>
          <p:nvPr/>
        </p:nvSpPr>
        <p:spPr>
          <a:xfrm>
            <a:off x="3352800" y="485198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He,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Kazakopoulos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71" name="Rectangle 98"/>
          <p:cNvSpPr txBox="1">
            <a:spLocks noChangeArrowheads="1"/>
          </p:cNvSpPr>
          <p:nvPr/>
        </p:nvSpPr>
        <p:spPr>
          <a:xfrm>
            <a:off x="3352800" y="714005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Franco, He, Herzog,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Walcher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64" grpId="0"/>
      <p:bldP spid="265" grpId="0" animBg="1"/>
      <p:bldP spid="266" grpId="0"/>
      <p:bldP spid="267" grpId="0"/>
      <p:bldP spid="268" grpId="0"/>
      <p:bldP spid="10" grpId="0" animBg="1"/>
      <p:bldP spid="269" grpId="0" animBg="1"/>
      <p:bldP spid="270" grpId="0"/>
      <p:bldP spid="27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Orbifolds</a:t>
            </a:r>
          </a:p>
        </p:txBody>
      </p:sp>
      <p:sp>
        <p:nvSpPr>
          <p:cNvPr id="172" name="Rectangle 98"/>
          <p:cNvSpPr txBox="1">
            <a:spLocks noChangeArrowheads="1"/>
          </p:cNvSpPr>
          <p:nvPr/>
        </p:nvSpPr>
        <p:spPr>
          <a:xfrm>
            <a:off x="2126801" y="948468"/>
            <a:ext cx="652588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new geometries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gauge theories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known ones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1622" y="1451152"/>
            <a:ext cx="7695356" cy="414858"/>
            <a:chOff x="793662" y="2078960"/>
            <a:chExt cx="7695356" cy="414858"/>
          </a:xfrm>
        </p:grpSpPr>
        <p:sp>
          <p:nvSpPr>
            <p:cNvPr id="103" name="Rounded Rectangle 102"/>
            <p:cNvSpPr/>
            <p:nvPr/>
          </p:nvSpPr>
          <p:spPr>
            <a:xfrm>
              <a:off x="3411926" y="2078960"/>
              <a:ext cx="2374727" cy="41485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3662" y="2080060"/>
              <a:ext cx="7695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itchFamily="34" charset="0"/>
                </a:rPr>
                <a:t>Geometry</a:t>
              </a:r>
              <a:endParaRPr 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1622" y="3644443"/>
            <a:ext cx="7695356" cy="414858"/>
            <a:chOff x="809582" y="3541568"/>
            <a:chExt cx="7695356" cy="414858"/>
          </a:xfrm>
        </p:grpSpPr>
        <p:sp>
          <p:nvSpPr>
            <p:cNvPr id="110" name="Rounded Rectangle 109"/>
            <p:cNvSpPr/>
            <p:nvPr/>
          </p:nvSpPr>
          <p:spPr>
            <a:xfrm>
              <a:off x="3427846" y="3541568"/>
              <a:ext cx="2374727" cy="41485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09582" y="3542668"/>
              <a:ext cx="7695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cs typeface="Arial" pitchFamily="34" charset="0"/>
                </a:rPr>
                <a:t>Gauge Theory</a:t>
              </a:r>
              <a:endParaRPr 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98"/>
          <p:cNvSpPr txBox="1">
            <a:spLocks noChangeArrowheads="1"/>
          </p:cNvSpPr>
          <p:nvPr/>
        </p:nvSpPr>
        <p:spPr>
          <a:xfrm>
            <a:off x="448096" y="4128783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level of the quiver, it basically amounts to adding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gauge groups and fields and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superpotential onto invariant terms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6248749" y="4719811"/>
            <a:ext cx="1597388" cy="1545072"/>
            <a:chOff x="6248749" y="5008119"/>
            <a:chExt cx="1597388" cy="1545072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7107452" y="5102816"/>
              <a:ext cx="626848" cy="4502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7059827" y="5169491"/>
              <a:ext cx="626848" cy="45025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7505702" y="5667375"/>
              <a:ext cx="314323" cy="762000"/>
              <a:chOff x="7505702" y="5667375"/>
              <a:chExt cx="314323" cy="762000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 flipH="1">
                <a:off x="7591427" y="5705475"/>
                <a:ext cx="228598" cy="7239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 flipH="1">
                <a:off x="7505702" y="5667375"/>
                <a:ext cx="228598" cy="7239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38" name="Group 37"/>
            <p:cNvGrpSpPr/>
            <p:nvPr/>
          </p:nvGrpSpPr>
          <p:grpSpPr>
            <a:xfrm flipV="1">
              <a:off x="6315077" y="5676900"/>
              <a:ext cx="323848" cy="762000"/>
              <a:chOff x="7610477" y="5695950"/>
              <a:chExt cx="323848" cy="762000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H="1">
                <a:off x="7610477" y="5695950"/>
                <a:ext cx="228598" cy="7239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 flipH="1">
                <a:off x="7705727" y="5734050"/>
                <a:ext cx="228598" cy="72390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6335927" y="5093291"/>
              <a:ext cx="683998" cy="535984"/>
              <a:chOff x="7259852" y="5169491"/>
              <a:chExt cx="683998" cy="535984"/>
            </a:xfrm>
          </p:grpSpPr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7259852" y="5255216"/>
                <a:ext cx="626848" cy="4502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7317002" y="5169491"/>
                <a:ext cx="626848" cy="45025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30" name="Straight Arrow Connector 29"/>
            <p:cNvCxnSpPr/>
            <p:nvPr/>
          </p:nvCxnSpPr>
          <p:spPr bwMode="auto">
            <a:xfrm flipH="1">
              <a:off x="6705600" y="6429375"/>
              <a:ext cx="7715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>
              <a:off x="6705600" y="6524625"/>
              <a:ext cx="7715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>
              <a:stCxn id="15" idx="4"/>
              <a:endCxn id="17" idx="7"/>
            </p:cNvCxnSpPr>
            <p:nvPr/>
          </p:nvCxnSpPr>
          <p:spPr bwMode="auto">
            <a:xfrm flipH="1">
              <a:off x="6685636" y="5197513"/>
              <a:ext cx="365219" cy="119402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>
              <a:stCxn id="19" idx="2"/>
              <a:endCxn id="16" idx="6"/>
            </p:cNvCxnSpPr>
            <p:nvPr/>
          </p:nvCxnSpPr>
          <p:spPr bwMode="auto">
            <a:xfrm flipH="1">
              <a:off x="6438143" y="5618019"/>
              <a:ext cx="12186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>
              <a:stCxn id="18" idx="1"/>
              <a:endCxn id="15" idx="4"/>
            </p:cNvCxnSpPr>
            <p:nvPr/>
          </p:nvCxnSpPr>
          <p:spPr bwMode="auto">
            <a:xfrm flipH="1" flipV="1">
              <a:off x="7050855" y="5197513"/>
              <a:ext cx="374316" cy="119402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5" name="Straight Arrow Connector 44"/>
            <p:cNvCxnSpPr>
              <a:stCxn id="17" idx="7"/>
              <a:endCxn id="19" idx="3"/>
            </p:cNvCxnSpPr>
            <p:nvPr/>
          </p:nvCxnSpPr>
          <p:spPr bwMode="auto">
            <a:xfrm flipV="1">
              <a:off x="6685636" y="5684980"/>
              <a:ext cx="998843" cy="70655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9" name="Straight Arrow Connector 48"/>
            <p:cNvCxnSpPr>
              <a:stCxn id="16" idx="6"/>
              <a:endCxn id="18" idx="1"/>
            </p:cNvCxnSpPr>
            <p:nvPr/>
          </p:nvCxnSpPr>
          <p:spPr bwMode="auto">
            <a:xfrm>
              <a:off x="6438143" y="5618019"/>
              <a:ext cx="987028" cy="7735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Oval 14"/>
            <p:cNvSpPr/>
            <p:nvPr/>
          </p:nvSpPr>
          <p:spPr>
            <a:xfrm>
              <a:off x="6956158" y="5008119"/>
              <a:ext cx="189394" cy="18939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48749" y="5523322"/>
              <a:ext cx="189394" cy="18939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23978" y="6363797"/>
              <a:ext cx="189394" cy="18939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397435" y="6363797"/>
              <a:ext cx="189394" cy="18939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656743" y="5523322"/>
              <a:ext cx="189394" cy="18939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37696" y="4926700"/>
            <a:ext cx="1448570" cy="1263261"/>
            <a:chOff x="1746915" y="3577987"/>
            <a:chExt cx="1448570" cy="1263261"/>
          </a:xfrm>
        </p:grpSpPr>
        <p:grpSp>
          <p:nvGrpSpPr>
            <p:cNvPr id="73" name="Group 72"/>
            <p:cNvGrpSpPr/>
            <p:nvPr/>
          </p:nvGrpSpPr>
          <p:grpSpPr>
            <a:xfrm>
              <a:off x="2074286" y="3919193"/>
              <a:ext cx="813777" cy="775261"/>
              <a:chOff x="1637550" y="4069321"/>
              <a:chExt cx="813777" cy="775261"/>
            </a:xfrm>
          </p:grpSpPr>
          <p:sp>
            <p:nvSpPr>
              <p:cNvPr id="77" name="Freeform 76"/>
              <p:cNvSpPr/>
              <p:nvPr/>
            </p:nvSpPr>
            <p:spPr bwMode="auto">
              <a:xfrm>
                <a:off x="1880221" y="4069321"/>
                <a:ext cx="328431" cy="370953"/>
              </a:xfrm>
              <a:custGeom>
                <a:avLst/>
                <a:gdLst>
                  <a:gd name="connsiteX0" fmla="*/ 129486 w 328445"/>
                  <a:gd name="connsiteY0" fmla="*/ 431331 h 431331"/>
                  <a:gd name="connsiteX1" fmla="*/ 90 w 328445"/>
                  <a:gd name="connsiteY1" fmla="*/ 224297 h 431331"/>
                  <a:gd name="connsiteX2" fmla="*/ 146739 w 328445"/>
                  <a:gd name="connsiteY2" fmla="*/ 10 h 431331"/>
                  <a:gd name="connsiteX3" fmla="*/ 327893 w 328445"/>
                  <a:gd name="connsiteY3" fmla="*/ 215670 h 431331"/>
                  <a:gd name="connsiteX4" fmla="*/ 207124 w 328445"/>
                  <a:gd name="connsiteY4" fmla="*/ 431331 h 431331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733 w 328431"/>
                  <a:gd name="connsiteY0" fmla="*/ 370953 h 370953"/>
                  <a:gd name="connsiteX1" fmla="*/ 337 w 328431"/>
                  <a:gd name="connsiteY1" fmla="*/ 163919 h 370953"/>
                  <a:gd name="connsiteX2" fmla="*/ 164239 w 328431"/>
                  <a:gd name="connsiteY2" fmla="*/ 17 h 370953"/>
                  <a:gd name="connsiteX3" fmla="*/ 328140 w 328431"/>
                  <a:gd name="connsiteY3" fmla="*/ 155292 h 370953"/>
                  <a:gd name="connsiteX4" fmla="*/ 207371 w 328431"/>
                  <a:gd name="connsiteY4" fmla="*/ 370953 h 37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31" h="370953">
                    <a:moveTo>
                      <a:pt x="129733" y="370953"/>
                    </a:moveTo>
                    <a:cubicBezTo>
                      <a:pt x="63597" y="303379"/>
                      <a:pt x="-5414" y="225742"/>
                      <a:pt x="337" y="163919"/>
                    </a:cubicBezTo>
                    <a:cubicBezTo>
                      <a:pt x="6088" y="102096"/>
                      <a:pt x="23340" y="1455"/>
                      <a:pt x="164239" y="17"/>
                    </a:cubicBezTo>
                    <a:cubicBezTo>
                      <a:pt x="305138" y="-1421"/>
                      <a:pt x="320951" y="93469"/>
                      <a:pt x="328140" y="155292"/>
                    </a:cubicBezTo>
                    <a:cubicBezTo>
                      <a:pt x="335329" y="217115"/>
                      <a:pt x="207371" y="370953"/>
                      <a:pt x="207371" y="3709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 rot="7790098">
                <a:off x="2101635" y="4489138"/>
                <a:ext cx="328431" cy="370953"/>
              </a:xfrm>
              <a:custGeom>
                <a:avLst/>
                <a:gdLst>
                  <a:gd name="connsiteX0" fmla="*/ 129486 w 328445"/>
                  <a:gd name="connsiteY0" fmla="*/ 431331 h 431331"/>
                  <a:gd name="connsiteX1" fmla="*/ 90 w 328445"/>
                  <a:gd name="connsiteY1" fmla="*/ 224297 h 431331"/>
                  <a:gd name="connsiteX2" fmla="*/ 146739 w 328445"/>
                  <a:gd name="connsiteY2" fmla="*/ 10 h 431331"/>
                  <a:gd name="connsiteX3" fmla="*/ 327893 w 328445"/>
                  <a:gd name="connsiteY3" fmla="*/ 215670 h 431331"/>
                  <a:gd name="connsiteX4" fmla="*/ 207124 w 328445"/>
                  <a:gd name="connsiteY4" fmla="*/ 431331 h 431331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733 w 328431"/>
                  <a:gd name="connsiteY0" fmla="*/ 370953 h 370953"/>
                  <a:gd name="connsiteX1" fmla="*/ 337 w 328431"/>
                  <a:gd name="connsiteY1" fmla="*/ 163919 h 370953"/>
                  <a:gd name="connsiteX2" fmla="*/ 164239 w 328431"/>
                  <a:gd name="connsiteY2" fmla="*/ 17 h 370953"/>
                  <a:gd name="connsiteX3" fmla="*/ 328140 w 328431"/>
                  <a:gd name="connsiteY3" fmla="*/ 155292 h 370953"/>
                  <a:gd name="connsiteX4" fmla="*/ 207371 w 328431"/>
                  <a:gd name="connsiteY4" fmla="*/ 370953 h 37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31" h="370953">
                    <a:moveTo>
                      <a:pt x="129733" y="370953"/>
                    </a:moveTo>
                    <a:cubicBezTo>
                      <a:pt x="63597" y="303379"/>
                      <a:pt x="-5414" y="225742"/>
                      <a:pt x="337" y="163919"/>
                    </a:cubicBezTo>
                    <a:cubicBezTo>
                      <a:pt x="6088" y="102096"/>
                      <a:pt x="23340" y="1455"/>
                      <a:pt x="164239" y="17"/>
                    </a:cubicBezTo>
                    <a:cubicBezTo>
                      <a:pt x="305138" y="-1421"/>
                      <a:pt x="320951" y="93469"/>
                      <a:pt x="328140" y="155292"/>
                    </a:cubicBezTo>
                    <a:cubicBezTo>
                      <a:pt x="335329" y="217115"/>
                      <a:pt x="207371" y="370953"/>
                      <a:pt x="207371" y="3709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 rot="14264028">
                <a:off x="1658811" y="4494890"/>
                <a:ext cx="328431" cy="370953"/>
              </a:xfrm>
              <a:custGeom>
                <a:avLst/>
                <a:gdLst>
                  <a:gd name="connsiteX0" fmla="*/ 129486 w 328445"/>
                  <a:gd name="connsiteY0" fmla="*/ 431331 h 431331"/>
                  <a:gd name="connsiteX1" fmla="*/ 90 w 328445"/>
                  <a:gd name="connsiteY1" fmla="*/ 224297 h 431331"/>
                  <a:gd name="connsiteX2" fmla="*/ 146739 w 328445"/>
                  <a:gd name="connsiteY2" fmla="*/ 10 h 431331"/>
                  <a:gd name="connsiteX3" fmla="*/ 327893 w 328445"/>
                  <a:gd name="connsiteY3" fmla="*/ 215670 h 431331"/>
                  <a:gd name="connsiteX4" fmla="*/ 207124 w 328445"/>
                  <a:gd name="connsiteY4" fmla="*/ 431331 h 431331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733 w 328431"/>
                  <a:gd name="connsiteY0" fmla="*/ 370953 h 370953"/>
                  <a:gd name="connsiteX1" fmla="*/ 337 w 328431"/>
                  <a:gd name="connsiteY1" fmla="*/ 163919 h 370953"/>
                  <a:gd name="connsiteX2" fmla="*/ 164239 w 328431"/>
                  <a:gd name="connsiteY2" fmla="*/ 17 h 370953"/>
                  <a:gd name="connsiteX3" fmla="*/ 328140 w 328431"/>
                  <a:gd name="connsiteY3" fmla="*/ 155292 h 370953"/>
                  <a:gd name="connsiteX4" fmla="*/ 207371 w 328431"/>
                  <a:gd name="connsiteY4" fmla="*/ 370953 h 37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31" h="370953">
                    <a:moveTo>
                      <a:pt x="129733" y="370953"/>
                    </a:moveTo>
                    <a:cubicBezTo>
                      <a:pt x="63597" y="303379"/>
                      <a:pt x="-5414" y="225742"/>
                      <a:pt x="337" y="163919"/>
                    </a:cubicBezTo>
                    <a:cubicBezTo>
                      <a:pt x="6088" y="102096"/>
                      <a:pt x="23340" y="1455"/>
                      <a:pt x="164239" y="17"/>
                    </a:cubicBezTo>
                    <a:cubicBezTo>
                      <a:pt x="305138" y="-1421"/>
                      <a:pt x="320951" y="93469"/>
                      <a:pt x="328140" y="155292"/>
                    </a:cubicBezTo>
                    <a:cubicBezTo>
                      <a:pt x="335329" y="217115"/>
                      <a:pt x="207371" y="370953"/>
                      <a:pt x="207371" y="3709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947421" y="4434914"/>
                <a:ext cx="189394" cy="18939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746915" y="447191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22394" y="357798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856931" y="447191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Right Arrow 86"/>
          <p:cNvSpPr/>
          <p:nvPr/>
        </p:nvSpPr>
        <p:spPr>
          <a:xfrm>
            <a:off x="4154657" y="5509889"/>
            <a:ext cx="417343" cy="388787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693930" y="2637004"/>
            <a:ext cx="2235419" cy="800020"/>
            <a:chOff x="5693930" y="2379908"/>
            <a:chExt cx="1189860" cy="1417040"/>
          </a:xfrm>
        </p:grpSpPr>
        <p:sp>
          <p:nvSpPr>
            <p:cNvPr id="89" name="Isosceles Triangle 88"/>
            <p:cNvSpPr/>
            <p:nvPr/>
          </p:nvSpPr>
          <p:spPr>
            <a:xfrm flipV="1">
              <a:off x="5693930" y="2505224"/>
              <a:ext cx="1189860" cy="1291724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696877" y="2379908"/>
              <a:ext cx="1182031" cy="265092"/>
            </a:xfrm>
            <a:prstGeom prst="ellipse">
              <a:avLst/>
            </a:prstGeom>
            <a:solidFill>
              <a:srgbClr val="0078D2">
                <a:alpha val="84000"/>
              </a:srgbClr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8"/>
              <p:cNvSpPr txBox="1">
                <a:spLocks noChangeArrowheads="1"/>
              </p:cNvSpPr>
              <p:nvPr/>
            </p:nvSpPr>
            <p:spPr>
              <a:xfrm>
                <a:off x="7846814" y="2620004"/>
                <a:ext cx="814608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14:m>
                  <m:oMath xmlns:m="http://schemas.openxmlformats.org/officeDocument/2006/math" xmlns=""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ℂ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/</m:t>
                    </m:r>
                    <m:r>
                      <a:rPr lang="en-US" sz="2000" b="0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sz="2000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814" y="2620004"/>
                <a:ext cx="814608" cy="457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8"/>
              <p:cNvSpPr txBox="1">
                <a:spLocks noChangeArrowheads="1"/>
              </p:cNvSpPr>
              <p:nvPr/>
            </p:nvSpPr>
            <p:spPr>
              <a:xfrm>
                <a:off x="2126801" y="527652"/>
                <a:ext cx="5679748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349250" lvl="1" indent="-349250" algn="just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ß"/>
                  <a:defRPr/>
                </a:pP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Quotienting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by a 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discrete group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such as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or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×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b="1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3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01" y="527652"/>
                <a:ext cx="5679748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 bwMode="auto">
          <a:xfrm>
            <a:off x="2306472" y="2618155"/>
            <a:ext cx="1760561" cy="85980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 flipV="1">
            <a:off x="6820620" y="2779094"/>
            <a:ext cx="503206" cy="65273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6" name="Group 95"/>
          <p:cNvGrpSpPr/>
          <p:nvPr/>
        </p:nvGrpSpPr>
        <p:grpSpPr>
          <a:xfrm>
            <a:off x="2536166" y="2615193"/>
            <a:ext cx="1535502" cy="489135"/>
            <a:chOff x="2536166" y="2631057"/>
            <a:chExt cx="1535502" cy="489135"/>
          </a:xfrm>
        </p:grpSpPr>
        <p:sp>
          <p:nvSpPr>
            <p:cNvPr id="63" name="Freeform 62"/>
            <p:cNvSpPr/>
            <p:nvPr/>
          </p:nvSpPr>
          <p:spPr bwMode="auto">
            <a:xfrm>
              <a:off x="2536166" y="2631057"/>
              <a:ext cx="1535502" cy="439947"/>
            </a:xfrm>
            <a:custGeom>
              <a:avLst/>
              <a:gdLst>
                <a:gd name="connsiteX0" fmla="*/ 1518249 w 1518249"/>
                <a:gd name="connsiteY0" fmla="*/ 431320 h 439947"/>
                <a:gd name="connsiteX1" fmla="*/ 638355 w 1518249"/>
                <a:gd name="connsiteY1" fmla="*/ 439947 h 439947"/>
                <a:gd name="connsiteX2" fmla="*/ 0 w 1518249"/>
                <a:gd name="connsiteY2" fmla="*/ 8626 h 439947"/>
                <a:gd name="connsiteX3" fmla="*/ 1509623 w 1518249"/>
                <a:gd name="connsiteY3" fmla="*/ 0 h 439947"/>
                <a:gd name="connsiteX0" fmla="*/ 1535502 w 1535502"/>
                <a:gd name="connsiteY0" fmla="*/ 431320 h 439947"/>
                <a:gd name="connsiteX1" fmla="*/ 655608 w 1535502"/>
                <a:gd name="connsiteY1" fmla="*/ 439947 h 439947"/>
                <a:gd name="connsiteX2" fmla="*/ 0 w 1535502"/>
                <a:gd name="connsiteY2" fmla="*/ 0 h 439947"/>
                <a:gd name="connsiteX3" fmla="*/ 1526876 w 1535502"/>
                <a:gd name="connsiteY3" fmla="*/ 0 h 43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502" h="439947">
                  <a:moveTo>
                    <a:pt x="1535502" y="431320"/>
                  </a:moveTo>
                  <a:lnTo>
                    <a:pt x="655608" y="439947"/>
                  </a:lnTo>
                  <a:lnTo>
                    <a:pt x="0" y="0"/>
                  </a:lnTo>
                  <a:lnTo>
                    <a:pt x="1526876" y="0"/>
                  </a:lnTo>
                </a:path>
              </a:pathLst>
            </a:custGeom>
            <a:solidFill>
              <a:srgbClr val="FF99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1" name="Straight Connector 90"/>
            <p:cNvCxnSpPr>
              <a:stCxn id="63" idx="1"/>
              <a:endCxn id="63" idx="2"/>
            </p:cNvCxnSpPr>
            <p:nvPr/>
          </p:nvCxnSpPr>
          <p:spPr bwMode="auto">
            <a:xfrm flipH="1" flipV="1">
              <a:off x="2536166" y="2631057"/>
              <a:ext cx="655608" cy="43994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5" name="Freeform 94"/>
            <p:cNvSpPr/>
            <p:nvPr/>
          </p:nvSpPr>
          <p:spPr bwMode="auto">
            <a:xfrm>
              <a:off x="2932981" y="2873788"/>
              <a:ext cx="474453" cy="197215"/>
            </a:xfrm>
            <a:custGeom>
              <a:avLst/>
              <a:gdLst>
                <a:gd name="connsiteX0" fmla="*/ 0 w 474453"/>
                <a:gd name="connsiteY0" fmla="*/ 0 h 172529"/>
                <a:gd name="connsiteX1" fmla="*/ 327804 w 474453"/>
                <a:gd name="connsiteY1" fmla="*/ 17253 h 172529"/>
                <a:gd name="connsiteX2" fmla="*/ 474453 w 474453"/>
                <a:gd name="connsiteY2" fmla="*/ 172529 h 172529"/>
                <a:gd name="connsiteX0" fmla="*/ 0 w 474453"/>
                <a:gd name="connsiteY0" fmla="*/ 34505 h 207034"/>
                <a:gd name="connsiteX1" fmla="*/ 293298 w 474453"/>
                <a:gd name="connsiteY1" fmla="*/ 0 h 207034"/>
                <a:gd name="connsiteX2" fmla="*/ 474453 w 474453"/>
                <a:gd name="connsiteY2" fmla="*/ 207034 h 207034"/>
                <a:gd name="connsiteX0" fmla="*/ 0 w 474453"/>
                <a:gd name="connsiteY0" fmla="*/ 39782 h 212311"/>
                <a:gd name="connsiteX1" fmla="*/ 293298 w 474453"/>
                <a:gd name="connsiteY1" fmla="*/ 5277 h 212311"/>
                <a:gd name="connsiteX2" fmla="*/ 474453 w 474453"/>
                <a:gd name="connsiteY2" fmla="*/ 212311 h 212311"/>
                <a:gd name="connsiteX0" fmla="*/ 0 w 474453"/>
                <a:gd name="connsiteY0" fmla="*/ 24686 h 197215"/>
                <a:gd name="connsiteX1" fmla="*/ 276045 w 474453"/>
                <a:gd name="connsiteY1" fmla="*/ 7434 h 197215"/>
                <a:gd name="connsiteX2" fmla="*/ 474453 w 474453"/>
                <a:gd name="connsiteY2" fmla="*/ 197215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4453" h="197215">
                  <a:moveTo>
                    <a:pt x="0" y="24686"/>
                  </a:moveTo>
                  <a:cubicBezTo>
                    <a:pt x="97766" y="13184"/>
                    <a:pt x="153838" y="-12695"/>
                    <a:pt x="276045" y="7434"/>
                  </a:cubicBezTo>
                  <a:cubicBezTo>
                    <a:pt x="398252" y="27563"/>
                    <a:pt x="440666" y="133954"/>
                    <a:pt x="474453" y="19721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98"/>
            <p:cNvSpPr txBox="1">
              <a:spLocks noChangeArrowheads="1"/>
            </p:cNvSpPr>
            <p:nvPr/>
          </p:nvSpPr>
          <p:spPr>
            <a:xfrm>
              <a:off x="3124434" y="2662992"/>
              <a:ext cx="766081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500" dirty="0" smtClean="0">
                  <a:latin typeface="Symbol" pitchFamily="18" charset="2"/>
                  <a:cs typeface="Times New Roman" pitchFamily="18" charset="0"/>
                </a:rPr>
                <a:t>p</a:t>
              </a:r>
              <a:r>
                <a:rPr lang="en-US" sz="1500" dirty="0" smtClean="0">
                  <a:latin typeface="Times New Roman" pitchFamily="18" charset="0"/>
                  <a:cs typeface="Times New Roman" pitchFamily="18" charset="0"/>
                </a:rPr>
                <a:t>/3</a:t>
              </a:r>
              <a:endParaRPr kumimoji="0" lang="en-US" sz="1500" b="1" dirty="0" smtClean="0">
                <a:latin typeface="Calibri" pitchFamily="34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98"/>
              <p:cNvSpPr txBox="1">
                <a:spLocks noChangeArrowheads="1"/>
              </p:cNvSpPr>
              <p:nvPr/>
            </p:nvSpPr>
            <p:spPr>
              <a:xfrm>
                <a:off x="1676356" y="2617136"/>
                <a:ext cx="814608" cy="300001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ℂ</m:t>
                      </m:r>
                    </m:oMath>
                  </m:oMathPara>
                </a14:m>
                <a:endParaRPr kumimoji="0" lang="en-US" sz="2000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7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356" y="2617136"/>
                <a:ext cx="814608" cy="300001"/>
              </a:xfrm>
              <a:prstGeom prst="rect">
                <a:avLst/>
              </a:prstGeom>
              <a:blipFill rotWithShape="1"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>
            <a:stCxn id="57" idx="2"/>
            <a:endCxn id="57" idx="0"/>
          </p:cNvCxnSpPr>
          <p:nvPr/>
        </p:nvCxnSpPr>
        <p:spPr bwMode="auto">
          <a:xfrm flipV="1">
            <a:off x="3186753" y="2618155"/>
            <a:ext cx="0" cy="8598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>
            <a:stCxn id="57" idx="1"/>
            <a:endCxn id="57" idx="3"/>
          </p:cNvCxnSpPr>
          <p:nvPr/>
        </p:nvCxnSpPr>
        <p:spPr bwMode="auto">
          <a:xfrm>
            <a:off x="2306472" y="3048060"/>
            <a:ext cx="176056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1" name="Right Arrow 110"/>
          <p:cNvSpPr/>
          <p:nvPr/>
        </p:nvSpPr>
        <p:spPr>
          <a:xfrm>
            <a:off x="4798377" y="2804847"/>
            <a:ext cx="417343" cy="388787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80243" y="714879"/>
            <a:ext cx="2241210" cy="404227"/>
            <a:chOff x="480499" y="1178914"/>
            <a:chExt cx="2241210" cy="404227"/>
          </a:xfrm>
        </p:grpSpPr>
        <p:sp>
          <p:nvSpPr>
            <p:cNvPr id="113" name="Rounded Rectangle 112"/>
            <p:cNvSpPr/>
            <p:nvPr/>
          </p:nvSpPr>
          <p:spPr>
            <a:xfrm>
              <a:off x="887101" y="1178914"/>
              <a:ext cx="1419376" cy="40422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4" name="Rectangle 98"/>
            <p:cNvSpPr txBox="1">
              <a:spLocks noChangeArrowheads="1"/>
            </p:cNvSpPr>
            <p:nvPr/>
          </p:nvSpPr>
          <p:spPr>
            <a:xfrm>
              <a:off x="480499" y="1198767"/>
              <a:ext cx="2241210" cy="35708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Calibri" pitchFamily="34" charset="0"/>
                </a:rPr>
                <a:t>Orbifolds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62650" y="4419600"/>
            <a:ext cx="2174905" cy="1943516"/>
            <a:chOff x="5962650" y="4457700"/>
            <a:chExt cx="2174905" cy="1943516"/>
          </a:xfrm>
        </p:grpSpPr>
        <p:sp>
          <p:nvSpPr>
            <p:cNvPr id="3" name="TextBox 2"/>
            <p:cNvSpPr txBox="1"/>
            <p:nvPr/>
          </p:nvSpPr>
          <p:spPr>
            <a:xfrm>
              <a:off x="6229350" y="60626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886575" y="445770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839075" y="51863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591425" y="60626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962650" y="51863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5</a:t>
              </a:r>
              <a:endParaRPr lang="en-US" sz="1600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941" y="1970748"/>
            <a:ext cx="172909" cy="188251"/>
          </a:xfrm>
          <a:prstGeom prst="rect">
            <a:avLst/>
          </a:prstGeom>
        </p:spPr>
      </p:pic>
      <p:sp>
        <p:nvSpPr>
          <p:cNvPr id="98" name="Rectangle 98"/>
          <p:cNvSpPr txBox="1">
            <a:spLocks noChangeArrowheads="1"/>
          </p:cNvSpPr>
          <p:nvPr/>
        </p:nvSpPr>
        <p:spPr>
          <a:xfrm>
            <a:off x="461744" y="1868183"/>
            <a:ext cx="868225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dirty="0" smtClean="0">
                <a:latin typeface="Calibri"/>
                <a:cs typeface="Calibri"/>
              </a:rPr>
              <a:t>Example: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orbifolds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correspond to identifications under rotations by multiples of 2π/N on each plane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507310"/>
              </p:ext>
            </p:extLst>
          </p:nvPr>
        </p:nvGraphicFramePr>
        <p:xfrm>
          <a:off x="2438400" y="6345767"/>
          <a:ext cx="1422400" cy="33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8" imgW="800100" imgH="190500" progId="Equation.3">
                  <p:embed/>
                </p:oleObj>
              </mc:Choice>
              <mc:Fallback>
                <p:oleObj name="Equation" r:id="rId8" imgW="800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38400" y="6345767"/>
                        <a:ext cx="1422400" cy="338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90761"/>
              </p:ext>
            </p:extLst>
          </p:nvPr>
        </p:nvGraphicFramePr>
        <p:xfrm>
          <a:off x="5067300" y="6261100"/>
          <a:ext cx="369088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name="Equation" r:id="rId10" imgW="2184400" imgH="368300" progId="Equation.3">
                  <p:embed/>
                </p:oleObj>
              </mc:Choice>
              <mc:Fallback>
                <p:oleObj name="Equation" r:id="rId10" imgW="2184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7300" y="6261100"/>
                        <a:ext cx="369088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98"/>
          <p:cNvSpPr txBox="1">
            <a:spLocks noChangeArrowheads="1"/>
          </p:cNvSpPr>
          <p:nvPr/>
        </p:nvSpPr>
        <p:spPr>
          <a:xfrm>
            <a:off x="727496" y="5030483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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N=4 SYM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98"/>
              <p:cNvSpPr txBox="1">
                <a:spLocks noChangeArrowheads="1"/>
              </p:cNvSpPr>
              <p:nvPr/>
            </p:nvSpPr>
            <p:spPr>
              <a:xfrm>
                <a:off x="761956" y="5030136"/>
                <a:ext cx="814608" cy="300001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ℂ</m:t>
                      </m:r>
                    </m:oMath>
                  </m:oMathPara>
                </a14:m>
                <a:endParaRPr kumimoji="0" lang="en-US" sz="2000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1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56" y="5030136"/>
                <a:ext cx="814608" cy="300001"/>
              </a:xfrm>
              <a:prstGeom prst="rect">
                <a:avLst/>
              </a:prstGeom>
              <a:blipFill rotWithShape="1"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98"/>
              <p:cNvSpPr txBox="1">
                <a:spLocks noChangeArrowheads="1"/>
              </p:cNvSpPr>
              <p:nvPr/>
            </p:nvSpPr>
            <p:spPr>
              <a:xfrm>
                <a:off x="3009856" y="1867836"/>
                <a:ext cx="814608" cy="300001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ℂ</m:t>
                      </m:r>
                    </m:oMath>
                  </m:oMathPara>
                </a14:m>
                <a:endParaRPr kumimoji="0" lang="en-US" sz="2000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8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56" y="1867836"/>
                <a:ext cx="814608" cy="300001"/>
              </a:xfrm>
              <a:prstGeom prst="rect">
                <a:avLst/>
              </a:prstGeom>
              <a:blipFill rotWithShape="1"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Rectangle 98"/>
          <p:cNvSpPr txBox="1">
            <a:spLocks noChangeArrowheads="1"/>
          </p:cNvSpPr>
          <p:nvPr/>
        </p:nvSpPr>
        <p:spPr>
          <a:xfrm>
            <a:off x="4783037" y="5030483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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 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b="1" baseline="-25000" dirty="0" smtClean="0">
              <a:latin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98"/>
              <p:cNvSpPr txBox="1">
                <a:spLocks noChangeArrowheads="1"/>
              </p:cNvSpPr>
              <p:nvPr/>
            </p:nvSpPr>
            <p:spPr>
              <a:xfrm>
                <a:off x="4817497" y="5030136"/>
                <a:ext cx="814608" cy="300001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ℂ</m:t>
                      </m:r>
                    </m:oMath>
                  </m:oMathPara>
                </a14:m>
                <a:endParaRPr kumimoji="0" lang="en-US" sz="2000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497" y="5030136"/>
                <a:ext cx="814608" cy="300001"/>
              </a:xfrm>
              <a:prstGeom prst="rect">
                <a:avLst/>
              </a:prstGeom>
              <a:blipFill rotWithShape="1"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" name="Picture 1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4052" y="5147869"/>
            <a:ext cx="166619" cy="1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72" grpId="0"/>
      <p:bldP spid="87" grpId="0" animBg="1"/>
      <p:bldP spid="92" grpId="0"/>
      <p:bldP spid="93" grpId="0"/>
      <p:bldP spid="57" grpId="0" animBg="1"/>
      <p:bldP spid="107" grpId="0"/>
      <p:bldP spid="111" grpId="0" animBg="1"/>
      <p:bldP spid="100" grpId="0"/>
      <p:bldP spid="101" grpId="0"/>
      <p:bldP spid="108" grpId="0"/>
      <p:bldP spid="1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Orbifolds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Tilings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98"/>
              <p:cNvSpPr txBox="1">
                <a:spLocks noChangeArrowheads="1"/>
              </p:cNvSpPr>
              <p:nvPr/>
            </p:nvSpPr>
            <p:spPr>
              <a:xfrm>
                <a:off x="459472" y="498084"/>
                <a:ext cx="8507107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349250" lvl="1" indent="-349250" algn="just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"/>
                  <a:defRPr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From a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brane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tiling perspective,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×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orbifold corresponds to </a:t>
                </a:r>
                <a:r>
                  <a:rPr lang="en-US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enlarging the 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unit cell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to include M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×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N copies of the original one</a:t>
                </a:r>
                <a:endParaRPr kumimoji="0" lang="en-US" b="1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2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72" y="498084"/>
                <a:ext cx="8507107" cy="457200"/>
              </a:xfrm>
              <a:prstGeom prst="rect">
                <a:avLst/>
              </a:prstGeom>
              <a:blipFill rotWithShape="1">
                <a:blip r:embed="rId4"/>
                <a:stretch>
                  <a:fillRect l="-215" t="-6667" r="-573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51932" y="1450020"/>
            <a:ext cx="3205227" cy="2303490"/>
            <a:chOff x="1307587" y="1666857"/>
            <a:chExt cx="3606157" cy="2591625"/>
          </a:xfrm>
        </p:grpSpPr>
        <p:grpSp>
          <p:nvGrpSpPr>
            <p:cNvPr id="8" name="Group 7"/>
            <p:cNvGrpSpPr/>
            <p:nvPr/>
          </p:nvGrpSpPr>
          <p:grpSpPr>
            <a:xfrm>
              <a:off x="1307587" y="1666857"/>
              <a:ext cx="3606157" cy="2591625"/>
              <a:chOff x="1307587" y="1666857"/>
              <a:chExt cx="3606157" cy="2591625"/>
            </a:xfrm>
          </p:grpSpPr>
          <p:sp>
            <p:nvSpPr>
              <p:cNvPr id="56" name="Hexagon 55"/>
              <p:cNvSpPr/>
              <p:nvPr/>
            </p:nvSpPr>
            <p:spPr bwMode="auto">
              <a:xfrm rot="16200000">
                <a:off x="3222310" y="2347621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Hexagon 53"/>
              <p:cNvSpPr/>
              <p:nvPr/>
            </p:nvSpPr>
            <p:spPr bwMode="auto">
              <a:xfrm rot="16200000">
                <a:off x="1948819" y="2347621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Hexagon 54"/>
              <p:cNvSpPr/>
              <p:nvPr/>
            </p:nvSpPr>
            <p:spPr bwMode="auto">
              <a:xfrm rot="16200000">
                <a:off x="2586230" y="2347621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Hexagon 56"/>
              <p:cNvSpPr/>
              <p:nvPr/>
            </p:nvSpPr>
            <p:spPr bwMode="auto">
              <a:xfrm rot="16200000">
                <a:off x="3851770" y="2347621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Hexagon 80"/>
              <p:cNvSpPr/>
              <p:nvPr/>
            </p:nvSpPr>
            <p:spPr bwMode="auto">
              <a:xfrm rot="16200000">
                <a:off x="1632110" y="2929375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Hexagon 81"/>
              <p:cNvSpPr/>
              <p:nvPr/>
            </p:nvSpPr>
            <p:spPr bwMode="auto">
              <a:xfrm rot="16200000">
                <a:off x="2269521" y="2929375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Hexagon 82"/>
              <p:cNvSpPr/>
              <p:nvPr/>
            </p:nvSpPr>
            <p:spPr bwMode="auto">
              <a:xfrm rot="16200000">
                <a:off x="2905601" y="2929375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Hexagon 83"/>
              <p:cNvSpPr/>
              <p:nvPr/>
            </p:nvSpPr>
            <p:spPr bwMode="auto">
              <a:xfrm rot="16200000">
                <a:off x="3535061" y="2929375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Hexagon 110"/>
              <p:cNvSpPr/>
              <p:nvPr/>
            </p:nvSpPr>
            <p:spPr bwMode="auto">
              <a:xfrm rot="16200000">
                <a:off x="1315401" y="3511129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Hexagon 111"/>
              <p:cNvSpPr/>
              <p:nvPr/>
            </p:nvSpPr>
            <p:spPr bwMode="auto">
              <a:xfrm rot="16200000">
                <a:off x="1952812" y="3511129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Hexagon 112"/>
              <p:cNvSpPr/>
              <p:nvPr/>
            </p:nvSpPr>
            <p:spPr bwMode="auto">
              <a:xfrm rot="16200000">
                <a:off x="2588892" y="3511129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Hexagon 113"/>
              <p:cNvSpPr/>
              <p:nvPr/>
            </p:nvSpPr>
            <p:spPr bwMode="auto">
              <a:xfrm rot="16200000">
                <a:off x="3218352" y="3511129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Hexagon 2"/>
              <p:cNvSpPr/>
              <p:nvPr/>
            </p:nvSpPr>
            <p:spPr bwMode="auto">
              <a:xfrm rot="16200000">
                <a:off x="2265528" y="1773818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Hexagon 24"/>
              <p:cNvSpPr/>
              <p:nvPr/>
            </p:nvSpPr>
            <p:spPr bwMode="auto">
              <a:xfrm rot="16200000">
                <a:off x="2902939" y="1773818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Hexagon 32"/>
              <p:cNvSpPr/>
              <p:nvPr/>
            </p:nvSpPr>
            <p:spPr bwMode="auto">
              <a:xfrm rot="16200000">
                <a:off x="3539019" y="1773818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Hexagon 40"/>
              <p:cNvSpPr/>
              <p:nvPr/>
            </p:nvSpPr>
            <p:spPr bwMode="auto">
              <a:xfrm rot="16200000">
                <a:off x="4168479" y="1773818"/>
                <a:ext cx="736979" cy="635327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257714" y="1817132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flipH="1">
                <a:off x="2564697" y="1666857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887193" y="1826408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259045" y="2231915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88524" y="2241191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577092" y="2398902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>
                <a:off x="3202108" y="1666857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24604" y="1826408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525935" y="2241191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214503" y="2398902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 flipH="1">
                <a:off x="3838188" y="1666857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160684" y="1826408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162015" y="2241191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850583" y="2398902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 flipH="1">
                <a:off x="4467648" y="1666857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90144" y="1826408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791475" y="2241191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480043" y="2398902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480807" y="191891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118235" y="191891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8</a:t>
                </a:r>
                <a:endParaRPr 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755665" y="191891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9</a:t>
                </a:r>
                <a:endParaRPr lang="en-US" sz="16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385146" y="1918912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41005" y="2390935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942336" y="2805718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571815" y="2814994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260383" y="2972705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209226" y="2814994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897794" y="2972705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845306" y="2814994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533874" y="2972705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474766" y="2814994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163334" y="2972705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164098" y="249271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801526" y="249271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438956" y="249271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068437" y="249271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1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624296" y="2972689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625627" y="3387472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255106" y="3396748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943674" y="3554459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892517" y="3396748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581085" y="3554459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528597" y="3396748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217165" y="3554459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158057" y="3396748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846625" y="3554459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1847389" y="307446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484817" y="307446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5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3122247" y="307446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</a:t>
                </a: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3751728" y="3074469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307587" y="3554443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308918" y="3969226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938397" y="3978502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626965" y="4136213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575808" y="3978502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264376" y="4136213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211888" y="3978502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900456" y="4136213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841348" y="3978502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529916" y="4136213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530680" y="365622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168108" y="365622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8</a:t>
                </a:r>
                <a:endParaRPr lang="en-US" sz="1600" dirty="0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805538" y="365622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9</a:t>
                </a:r>
                <a:endParaRPr lang="en-US" sz="1600" dirty="0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3435019" y="3656223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670649" y="2087592"/>
              <a:ext cx="2866845" cy="1765541"/>
              <a:chOff x="1670649" y="2087592"/>
              <a:chExt cx="2866845" cy="1765541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>
                <a:off x="2622430" y="2096219"/>
                <a:ext cx="1915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flipH="1">
                <a:off x="1673525" y="2087592"/>
                <a:ext cx="948905" cy="175116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>
                <a:off x="1670649" y="3844506"/>
                <a:ext cx="1915064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 flipH="1">
                <a:off x="3568460" y="2101970"/>
                <a:ext cx="948905" cy="175116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40" name="Group 339"/>
          <p:cNvGrpSpPr/>
          <p:nvPr/>
        </p:nvGrpSpPr>
        <p:grpSpPr>
          <a:xfrm>
            <a:off x="1787554" y="1741000"/>
            <a:ext cx="1522084" cy="1291247"/>
            <a:chOff x="4653582" y="4923396"/>
            <a:chExt cx="1712476" cy="1452764"/>
          </a:xfrm>
        </p:grpSpPr>
        <p:sp>
          <p:nvSpPr>
            <p:cNvPr id="262" name="Hexagon 261"/>
            <p:cNvSpPr/>
            <p:nvPr/>
          </p:nvSpPr>
          <p:spPr bwMode="auto">
            <a:xfrm rot="16200000">
              <a:off x="4978105" y="5047053"/>
              <a:ext cx="736979" cy="635327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Hexagon 262"/>
            <p:cNvSpPr/>
            <p:nvPr/>
          </p:nvSpPr>
          <p:spPr bwMode="auto">
            <a:xfrm rot="16200000">
              <a:off x="5615516" y="5047053"/>
              <a:ext cx="736979" cy="635327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Hexagon 265"/>
            <p:cNvSpPr/>
            <p:nvPr/>
          </p:nvSpPr>
          <p:spPr bwMode="auto">
            <a:xfrm rot="16200000">
              <a:off x="4661396" y="5628807"/>
              <a:ext cx="736979" cy="635327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Hexagon 266"/>
            <p:cNvSpPr/>
            <p:nvPr/>
          </p:nvSpPr>
          <p:spPr bwMode="auto">
            <a:xfrm rot="16200000">
              <a:off x="5298807" y="5628807"/>
              <a:ext cx="736979" cy="635327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5288331" y="4923396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5917810" y="4932672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5606378" y="5090383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6243789" y="5090383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4970291" y="5090367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4971622" y="5505150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5601101" y="5514426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5289669" y="5672137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6238512" y="5514426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5927080" y="5672137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5193384" y="51921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321" name="TextBox 320"/>
            <p:cNvSpPr txBox="1"/>
            <p:nvPr/>
          </p:nvSpPr>
          <p:spPr>
            <a:xfrm>
              <a:off x="5830812" y="519214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24" name="Oval 323"/>
            <p:cNvSpPr/>
            <p:nvPr/>
          </p:nvSpPr>
          <p:spPr>
            <a:xfrm>
              <a:off x="4653582" y="5672121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4654913" y="6086904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5284392" y="6096180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4972960" y="6253891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5921803" y="6096180"/>
              <a:ext cx="122269" cy="1222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5610371" y="6253891"/>
              <a:ext cx="122269" cy="12226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876675" y="577390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5514103" y="577390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cxnSp>
          <p:nvCxnSpPr>
            <p:cNvPr id="255" name="Straight Connector 254"/>
            <p:cNvCxnSpPr/>
            <p:nvPr/>
          </p:nvCxnSpPr>
          <p:spPr bwMode="auto">
            <a:xfrm flipH="1">
              <a:off x="5019521" y="5369357"/>
              <a:ext cx="318119" cy="5870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>
              <a:off x="5016644" y="5962184"/>
              <a:ext cx="6526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/>
            <p:nvPr/>
          </p:nvCxnSpPr>
          <p:spPr bwMode="auto">
            <a:xfrm>
              <a:off x="5322664" y="5375748"/>
              <a:ext cx="65263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 bwMode="auto">
            <a:xfrm flipH="1">
              <a:off x="5647409" y="5382768"/>
              <a:ext cx="318119" cy="5870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5" name="Group 424"/>
          <p:cNvGrpSpPr/>
          <p:nvPr/>
        </p:nvGrpSpPr>
        <p:grpSpPr>
          <a:xfrm>
            <a:off x="6012441" y="4029279"/>
            <a:ext cx="1708302" cy="1719593"/>
            <a:chOff x="3819525" y="3109870"/>
            <a:chExt cx="1708302" cy="1719593"/>
          </a:xfrm>
        </p:grpSpPr>
        <p:sp>
          <p:nvSpPr>
            <p:cNvPr id="426" name="Oval 425"/>
            <p:cNvSpPr/>
            <p:nvPr/>
          </p:nvSpPr>
          <p:spPr bwMode="auto">
            <a:xfrm>
              <a:off x="4059541" y="4015109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Oval 426"/>
            <p:cNvSpPr/>
            <p:nvPr/>
          </p:nvSpPr>
          <p:spPr bwMode="auto">
            <a:xfrm>
              <a:off x="4510391" y="4015109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8" name="Oval 427"/>
            <p:cNvSpPr/>
            <p:nvPr/>
          </p:nvSpPr>
          <p:spPr bwMode="auto">
            <a:xfrm>
              <a:off x="4059541" y="4465595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9" name="Oval 428"/>
            <p:cNvSpPr/>
            <p:nvPr/>
          </p:nvSpPr>
          <p:spPr bwMode="auto">
            <a:xfrm>
              <a:off x="4059541" y="3561387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0" name="Straight Connector 429"/>
            <p:cNvCxnSpPr>
              <a:stCxn id="433" idx="4"/>
              <a:endCxn id="428" idx="0"/>
            </p:cNvCxnSpPr>
            <p:nvPr/>
          </p:nvCxnSpPr>
          <p:spPr bwMode="auto">
            <a:xfrm>
              <a:off x="4115822" y="3222431"/>
              <a:ext cx="0" cy="12431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33" idx="5"/>
              <a:endCxn id="436" idx="1"/>
            </p:cNvCxnSpPr>
            <p:nvPr/>
          </p:nvCxnSpPr>
          <p:spPr bwMode="auto">
            <a:xfrm>
              <a:off x="4155618" y="3205947"/>
              <a:ext cx="1276132" cy="12761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2" name="Straight Connector 431"/>
            <p:cNvCxnSpPr>
              <a:stCxn id="428" idx="6"/>
              <a:endCxn id="436" idx="2"/>
            </p:cNvCxnSpPr>
            <p:nvPr/>
          </p:nvCxnSpPr>
          <p:spPr bwMode="auto">
            <a:xfrm>
              <a:off x="4172102" y="4521876"/>
              <a:ext cx="124316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3" name="Oval 432"/>
            <p:cNvSpPr/>
            <p:nvPr/>
          </p:nvSpPr>
          <p:spPr bwMode="auto">
            <a:xfrm>
              <a:off x="4059541" y="3109870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4" name="Oval 433"/>
            <p:cNvSpPr/>
            <p:nvPr/>
          </p:nvSpPr>
          <p:spPr bwMode="auto">
            <a:xfrm>
              <a:off x="4510391" y="3561387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5" name="Oval 434"/>
            <p:cNvSpPr/>
            <p:nvPr/>
          </p:nvSpPr>
          <p:spPr bwMode="auto">
            <a:xfrm>
              <a:off x="4967591" y="4015109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6" name="Oval 435"/>
            <p:cNvSpPr/>
            <p:nvPr/>
          </p:nvSpPr>
          <p:spPr bwMode="auto">
            <a:xfrm>
              <a:off x="5415266" y="4465595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7" name="Oval 436"/>
            <p:cNvSpPr/>
            <p:nvPr/>
          </p:nvSpPr>
          <p:spPr bwMode="auto">
            <a:xfrm>
              <a:off x="4967591" y="4465595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8" name="Oval 437"/>
            <p:cNvSpPr/>
            <p:nvPr/>
          </p:nvSpPr>
          <p:spPr bwMode="auto">
            <a:xfrm>
              <a:off x="4510391" y="4465595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9" name="TextBox 438"/>
            <p:cNvSpPr txBox="1"/>
            <p:nvPr/>
          </p:nvSpPr>
          <p:spPr>
            <a:xfrm>
              <a:off x="3819525" y="3473450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3</a:t>
              </a:r>
              <a:endParaRPr lang="en-US" sz="1300" dirty="0"/>
            </a:p>
          </p:txBody>
        </p:sp>
        <p:sp>
          <p:nvSpPr>
            <p:cNvPr id="440" name="TextBox 439"/>
            <p:cNvSpPr txBox="1"/>
            <p:nvPr/>
          </p:nvSpPr>
          <p:spPr>
            <a:xfrm>
              <a:off x="3819525" y="3924300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3</a:t>
              </a:r>
              <a:endParaRPr lang="en-US" sz="1300" dirty="0"/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4883150" y="4537075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3</a:t>
              </a:r>
              <a:endParaRPr lang="en-US" sz="1300" dirty="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4432300" y="4537075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3</a:t>
              </a:r>
              <a:endParaRPr lang="en-US" sz="1300" dirty="0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5029200" y="3810000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3</a:t>
              </a:r>
              <a:endParaRPr lang="en-US" sz="1300" dirty="0"/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4565650" y="3365500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3</a:t>
              </a:r>
              <a:endParaRPr lang="en-US" sz="1300" dirty="0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4254500" y="3784600"/>
              <a:ext cx="37061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21</a:t>
              </a:r>
              <a:endParaRPr lang="en-US" sz="1300" dirty="0"/>
            </a:p>
          </p:txBody>
        </p:sp>
      </p:grpSp>
      <p:grpSp>
        <p:nvGrpSpPr>
          <p:cNvPr id="446" name="Group 445"/>
          <p:cNvGrpSpPr/>
          <p:nvPr/>
        </p:nvGrpSpPr>
        <p:grpSpPr>
          <a:xfrm>
            <a:off x="2278516" y="4197073"/>
            <a:ext cx="563411" cy="563047"/>
            <a:chOff x="5253341" y="2929259"/>
            <a:chExt cx="563411" cy="563047"/>
          </a:xfrm>
        </p:grpSpPr>
        <p:sp>
          <p:nvSpPr>
            <p:cNvPr id="447" name="Oval 446"/>
            <p:cNvSpPr/>
            <p:nvPr/>
          </p:nvSpPr>
          <p:spPr bwMode="auto">
            <a:xfrm>
              <a:off x="5253341" y="2929259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8" name="Oval 447"/>
            <p:cNvSpPr/>
            <p:nvPr/>
          </p:nvSpPr>
          <p:spPr bwMode="auto">
            <a:xfrm>
              <a:off x="5253341" y="3379745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49" name="Straight Connector 448"/>
            <p:cNvCxnSpPr>
              <a:stCxn id="447" idx="4"/>
              <a:endCxn id="448" idx="0"/>
            </p:cNvCxnSpPr>
            <p:nvPr/>
          </p:nvCxnSpPr>
          <p:spPr bwMode="auto">
            <a:xfrm>
              <a:off x="5309622" y="3041820"/>
              <a:ext cx="0" cy="3379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0" name="Straight Connector 449"/>
            <p:cNvCxnSpPr>
              <a:endCxn id="452" idx="1"/>
            </p:cNvCxnSpPr>
            <p:nvPr/>
          </p:nvCxnSpPr>
          <p:spPr bwMode="auto">
            <a:xfrm>
              <a:off x="5292268" y="2964647"/>
              <a:ext cx="428407" cy="43158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1" name="Straight Connector 450"/>
            <p:cNvCxnSpPr>
              <a:stCxn id="448" idx="6"/>
              <a:endCxn id="452" idx="2"/>
            </p:cNvCxnSpPr>
            <p:nvPr/>
          </p:nvCxnSpPr>
          <p:spPr bwMode="auto">
            <a:xfrm>
              <a:off x="5365902" y="3436026"/>
              <a:ext cx="3382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2" name="Oval 451"/>
            <p:cNvSpPr/>
            <p:nvPr/>
          </p:nvSpPr>
          <p:spPr bwMode="auto">
            <a:xfrm>
              <a:off x="5704191" y="3379745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54" name="Rectangle 98"/>
          <p:cNvSpPr txBox="1">
            <a:spLocks noChangeArrowheads="1"/>
          </p:cNvSpPr>
          <p:nvPr/>
        </p:nvSpPr>
        <p:spPr>
          <a:xfrm>
            <a:off x="448096" y="5830284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explicit action of the orbifold group maps to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choice of periodicity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torus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55" name="Rectangle 98"/>
          <p:cNvSpPr txBox="1">
            <a:spLocks noChangeArrowheads="1"/>
          </p:cNvSpPr>
          <p:nvPr/>
        </p:nvSpPr>
        <p:spPr>
          <a:xfrm>
            <a:off x="450368" y="6250717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 can orbifold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arbitrary geometries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by taking the corresponding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starting points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8" name="Right Arrow 197"/>
          <p:cNvSpPr/>
          <p:nvPr/>
        </p:nvSpPr>
        <p:spPr>
          <a:xfrm>
            <a:off x="4209248" y="2122401"/>
            <a:ext cx="567468" cy="416082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7859" y="3659875"/>
            <a:ext cx="1448570" cy="1263261"/>
            <a:chOff x="1746915" y="3577987"/>
            <a:chExt cx="1448570" cy="1263261"/>
          </a:xfrm>
        </p:grpSpPr>
        <p:grpSp>
          <p:nvGrpSpPr>
            <p:cNvPr id="4" name="Group 3"/>
            <p:cNvGrpSpPr/>
            <p:nvPr/>
          </p:nvGrpSpPr>
          <p:grpSpPr>
            <a:xfrm>
              <a:off x="2074286" y="3919193"/>
              <a:ext cx="813777" cy="775261"/>
              <a:chOff x="1637550" y="4069321"/>
              <a:chExt cx="813777" cy="775261"/>
            </a:xfrm>
          </p:grpSpPr>
          <p:sp>
            <p:nvSpPr>
              <p:cNvPr id="15397" name="Freeform 15396"/>
              <p:cNvSpPr/>
              <p:nvPr/>
            </p:nvSpPr>
            <p:spPr bwMode="auto">
              <a:xfrm>
                <a:off x="1880221" y="4069321"/>
                <a:ext cx="328431" cy="370953"/>
              </a:xfrm>
              <a:custGeom>
                <a:avLst/>
                <a:gdLst>
                  <a:gd name="connsiteX0" fmla="*/ 129486 w 328445"/>
                  <a:gd name="connsiteY0" fmla="*/ 431331 h 431331"/>
                  <a:gd name="connsiteX1" fmla="*/ 90 w 328445"/>
                  <a:gd name="connsiteY1" fmla="*/ 224297 h 431331"/>
                  <a:gd name="connsiteX2" fmla="*/ 146739 w 328445"/>
                  <a:gd name="connsiteY2" fmla="*/ 10 h 431331"/>
                  <a:gd name="connsiteX3" fmla="*/ 327893 w 328445"/>
                  <a:gd name="connsiteY3" fmla="*/ 215670 h 431331"/>
                  <a:gd name="connsiteX4" fmla="*/ 207124 w 328445"/>
                  <a:gd name="connsiteY4" fmla="*/ 431331 h 431331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733 w 328431"/>
                  <a:gd name="connsiteY0" fmla="*/ 370953 h 370953"/>
                  <a:gd name="connsiteX1" fmla="*/ 337 w 328431"/>
                  <a:gd name="connsiteY1" fmla="*/ 163919 h 370953"/>
                  <a:gd name="connsiteX2" fmla="*/ 164239 w 328431"/>
                  <a:gd name="connsiteY2" fmla="*/ 17 h 370953"/>
                  <a:gd name="connsiteX3" fmla="*/ 328140 w 328431"/>
                  <a:gd name="connsiteY3" fmla="*/ 155292 h 370953"/>
                  <a:gd name="connsiteX4" fmla="*/ 207371 w 328431"/>
                  <a:gd name="connsiteY4" fmla="*/ 370953 h 37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31" h="370953">
                    <a:moveTo>
                      <a:pt x="129733" y="370953"/>
                    </a:moveTo>
                    <a:cubicBezTo>
                      <a:pt x="63597" y="303379"/>
                      <a:pt x="-5414" y="225742"/>
                      <a:pt x="337" y="163919"/>
                    </a:cubicBezTo>
                    <a:cubicBezTo>
                      <a:pt x="6088" y="102096"/>
                      <a:pt x="23340" y="1455"/>
                      <a:pt x="164239" y="17"/>
                    </a:cubicBezTo>
                    <a:cubicBezTo>
                      <a:pt x="305138" y="-1421"/>
                      <a:pt x="320951" y="93469"/>
                      <a:pt x="328140" y="155292"/>
                    </a:cubicBezTo>
                    <a:cubicBezTo>
                      <a:pt x="335329" y="217115"/>
                      <a:pt x="207371" y="370953"/>
                      <a:pt x="207371" y="3709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Freeform 422"/>
              <p:cNvSpPr/>
              <p:nvPr/>
            </p:nvSpPr>
            <p:spPr bwMode="auto">
              <a:xfrm rot="7790098">
                <a:off x="2101635" y="4489138"/>
                <a:ext cx="328431" cy="370953"/>
              </a:xfrm>
              <a:custGeom>
                <a:avLst/>
                <a:gdLst>
                  <a:gd name="connsiteX0" fmla="*/ 129486 w 328445"/>
                  <a:gd name="connsiteY0" fmla="*/ 431331 h 431331"/>
                  <a:gd name="connsiteX1" fmla="*/ 90 w 328445"/>
                  <a:gd name="connsiteY1" fmla="*/ 224297 h 431331"/>
                  <a:gd name="connsiteX2" fmla="*/ 146739 w 328445"/>
                  <a:gd name="connsiteY2" fmla="*/ 10 h 431331"/>
                  <a:gd name="connsiteX3" fmla="*/ 327893 w 328445"/>
                  <a:gd name="connsiteY3" fmla="*/ 215670 h 431331"/>
                  <a:gd name="connsiteX4" fmla="*/ 207124 w 328445"/>
                  <a:gd name="connsiteY4" fmla="*/ 431331 h 431331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733 w 328431"/>
                  <a:gd name="connsiteY0" fmla="*/ 370953 h 370953"/>
                  <a:gd name="connsiteX1" fmla="*/ 337 w 328431"/>
                  <a:gd name="connsiteY1" fmla="*/ 163919 h 370953"/>
                  <a:gd name="connsiteX2" fmla="*/ 164239 w 328431"/>
                  <a:gd name="connsiteY2" fmla="*/ 17 h 370953"/>
                  <a:gd name="connsiteX3" fmla="*/ 328140 w 328431"/>
                  <a:gd name="connsiteY3" fmla="*/ 155292 h 370953"/>
                  <a:gd name="connsiteX4" fmla="*/ 207371 w 328431"/>
                  <a:gd name="connsiteY4" fmla="*/ 370953 h 37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31" h="370953">
                    <a:moveTo>
                      <a:pt x="129733" y="370953"/>
                    </a:moveTo>
                    <a:cubicBezTo>
                      <a:pt x="63597" y="303379"/>
                      <a:pt x="-5414" y="225742"/>
                      <a:pt x="337" y="163919"/>
                    </a:cubicBezTo>
                    <a:cubicBezTo>
                      <a:pt x="6088" y="102096"/>
                      <a:pt x="23340" y="1455"/>
                      <a:pt x="164239" y="17"/>
                    </a:cubicBezTo>
                    <a:cubicBezTo>
                      <a:pt x="305138" y="-1421"/>
                      <a:pt x="320951" y="93469"/>
                      <a:pt x="328140" y="155292"/>
                    </a:cubicBezTo>
                    <a:cubicBezTo>
                      <a:pt x="335329" y="217115"/>
                      <a:pt x="207371" y="370953"/>
                      <a:pt x="207371" y="3709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Freeform 423"/>
              <p:cNvSpPr/>
              <p:nvPr/>
            </p:nvSpPr>
            <p:spPr bwMode="auto">
              <a:xfrm rot="14264028">
                <a:off x="1658811" y="4494890"/>
                <a:ext cx="328431" cy="370953"/>
              </a:xfrm>
              <a:custGeom>
                <a:avLst/>
                <a:gdLst>
                  <a:gd name="connsiteX0" fmla="*/ 129486 w 328445"/>
                  <a:gd name="connsiteY0" fmla="*/ 431331 h 431331"/>
                  <a:gd name="connsiteX1" fmla="*/ 90 w 328445"/>
                  <a:gd name="connsiteY1" fmla="*/ 224297 h 431331"/>
                  <a:gd name="connsiteX2" fmla="*/ 146739 w 328445"/>
                  <a:gd name="connsiteY2" fmla="*/ 10 h 431331"/>
                  <a:gd name="connsiteX3" fmla="*/ 327893 w 328445"/>
                  <a:gd name="connsiteY3" fmla="*/ 215670 h 431331"/>
                  <a:gd name="connsiteX4" fmla="*/ 207124 w 328445"/>
                  <a:gd name="connsiteY4" fmla="*/ 431331 h 431331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903 w 328500"/>
                  <a:gd name="connsiteY0" fmla="*/ 379579 h 379579"/>
                  <a:gd name="connsiteX1" fmla="*/ 507 w 328500"/>
                  <a:gd name="connsiteY1" fmla="*/ 172545 h 379579"/>
                  <a:gd name="connsiteX2" fmla="*/ 173035 w 328500"/>
                  <a:gd name="connsiteY2" fmla="*/ 16 h 379579"/>
                  <a:gd name="connsiteX3" fmla="*/ 328310 w 328500"/>
                  <a:gd name="connsiteY3" fmla="*/ 163918 h 379579"/>
                  <a:gd name="connsiteX4" fmla="*/ 207541 w 328500"/>
                  <a:gd name="connsiteY4" fmla="*/ 379579 h 379579"/>
                  <a:gd name="connsiteX0" fmla="*/ 129733 w 328431"/>
                  <a:gd name="connsiteY0" fmla="*/ 370953 h 370953"/>
                  <a:gd name="connsiteX1" fmla="*/ 337 w 328431"/>
                  <a:gd name="connsiteY1" fmla="*/ 163919 h 370953"/>
                  <a:gd name="connsiteX2" fmla="*/ 164239 w 328431"/>
                  <a:gd name="connsiteY2" fmla="*/ 17 h 370953"/>
                  <a:gd name="connsiteX3" fmla="*/ 328140 w 328431"/>
                  <a:gd name="connsiteY3" fmla="*/ 155292 h 370953"/>
                  <a:gd name="connsiteX4" fmla="*/ 207371 w 328431"/>
                  <a:gd name="connsiteY4" fmla="*/ 370953 h 37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431" h="370953">
                    <a:moveTo>
                      <a:pt x="129733" y="370953"/>
                    </a:moveTo>
                    <a:cubicBezTo>
                      <a:pt x="63597" y="303379"/>
                      <a:pt x="-5414" y="225742"/>
                      <a:pt x="337" y="163919"/>
                    </a:cubicBezTo>
                    <a:cubicBezTo>
                      <a:pt x="6088" y="102096"/>
                      <a:pt x="23340" y="1455"/>
                      <a:pt x="164239" y="17"/>
                    </a:cubicBezTo>
                    <a:cubicBezTo>
                      <a:pt x="305138" y="-1421"/>
                      <a:pt x="320951" y="93469"/>
                      <a:pt x="328140" y="155292"/>
                    </a:cubicBezTo>
                    <a:cubicBezTo>
                      <a:pt x="335329" y="217115"/>
                      <a:pt x="207371" y="370953"/>
                      <a:pt x="207371" y="370953"/>
                    </a:cubicBezTo>
                  </a:path>
                </a:pathLst>
              </a:custGeom>
              <a:noFill/>
              <a:ln w="19050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1947421" y="4434914"/>
                <a:ext cx="189394" cy="18939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1746915" y="447191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322394" y="357798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2856931" y="447191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6" name="Rectangle 98"/>
          <p:cNvSpPr txBox="1">
            <a:spLocks noChangeArrowheads="1"/>
          </p:cNvSpPr>
          <p:nvPr/>
        </p:nvSpPr>
        <p:spPr>
          <a:xfrm>
            <a:off x="1353392" y="3384633"/>
            <a:ext cx="235879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N=4 super Yang-Mills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1740093" y="5036027"/>
            <a:ext cx="1521721" cy="4094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62995" y="1991711"/>
            <a:ext cx="755805" cy="791684"/>
            <a:chOff x="2162995" y="1991711"/>
            <a:chExt cx="755805" cy="791684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2162995" y="2342884"/>
              <a:ext cx="189938" cy="795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2453632" y="2336560"/>
              <a:ext cx="184047" cy="1017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313" idx="4"/>
              <a:endCxn id="326" idx="0"/>
            </p:cNvCxnSpPr>
            <p:nvPr/>
          </p:nvCxnSpPr>
          <p:spPr bwMode="auto">
            <a:xfrm flipH="1">
              <a:off x="2402569" y="2515172"/>
              <a:ext cx="4690" cy="2682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7" name="Straight Connector 216"/>
            <p:cNvCxnSpPr/>
            <p:nvPr/>
          </p:nvCxnSpPr>
          <p:spPr bwMode="auto">
            <a:xfrm flipH="1">
              <a:off x="2690816" y="1991711"/>
              <a:ext cx="4690" cy="26822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8" name="Straight Connector 217"/>
            <p:cNvCxnSpPr/>
            <p:nvPr/>
          </p:nvCxnSpPr>
          <p:spPr bwMode="auto">
            <a:xfrm>
              <a:off x="2728862" y="2344209"/>
              <a:ext cx="189938" cy="795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5729862" y="1682936"/>
            <a:ext cx="2449399" cy="1822675"/>
            <a:chOff x="5729862" y="1682936"/>
            <a:chExt cx="2449399" cy="1822675"/>
          </a:xfrm>
        </p:grpSpPr>
        <p:grpSp>
          <p:nvGrpSpPr>
            <p:cNvPr id="37" name="Group 36"/>
            <p:cNvGrpSpPr/>
            <p:nvPr/>
          </p:nvGrpSpPr>
          <p:grpSpPr>
            <a:xfrm>
              <a:off x="6299672" y="1682936"/>
              <a:ext cx="1879589" cy="794334"/>
              <a:chOff x="6299672" y="1682936"/>
              <a:chExt cx="1879589" cy="794334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6299672" y="1682936"/>
                <a:ext cx="755805" cy="791684"/>
                <a:chOff x="2171621" y="1991711"/>
                <a:chExt cx="755805" cy="791684"/>
              </a:xfrm>
            </p:grpSpPr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2171621" y="2351510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flipV="1">
                  <a:off x="2453632" y="2336560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 flipH="1">
                  <a:off x="2402569" y="2515172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 flipH="1">
                  <a:off x="2690816" y="1991711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>
                  <a:off x="2737488" y="2352835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6" name="Group 225"/>
              <p:cNvGrpSpPr/>
              <p:nvPr/>
            </p:nvGrpSpPr>
            <p:grpSpPr>
              <a:xfrm>
                <a:off x="7096487" y="1684261"/>
                <a:ext cx="524857" cy="791684"/>
                <a:chOff x="2402569" y="1991711"/>
                <a:chExt cx="524857" cy="791684"/>
              </a:xfrm>
            </p:grpSpPr>
            <p:cxnSp>
              <p:nvCxnSpPr>
                <p:cNvPr id="228" name="Straight Connector 227"/>
                <p:cNvCxnSpPr/>
                <p:nvPr/>
              </p:nvCxnSpPr>
              <p:spPr bwMode="auto">
                <a:xfrm flipV="1">
                  <a:off x="2453632" y="2336560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 flipH="1">
                  <a:off x="2402569" y="2515172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 flipH="1">
                  <a:off x="2690816" y="1991711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>
                  <a:off x="2737488" y="2352835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32" name="Group 231"/>
              <p:cNvGrpSpPr/>
              <p:nvPr/>
            </p:nvGrpSpPr>
            <p:grpSpPr>
              <a:xfrm>
                <a:off x="7663030" y="1685586"/>
                <a:ext cx="516231" cy="791684"/>
                <a:chOff x="2411195" y="1991711"/>
                <a:chExt cx="516231" cy="791684"/>
              </a:xfrm>
            </p:grpSpPr>
            <p:cxnSp>
              <p:nvCxnSpPr>
                <p:cNvPr id="233" name="Straight Connector 232"/>
                <p:cNvCxnSpPr/>
                <p:nvPr/>
              </p:nvCxnSpPr>
              <p:spPr bwMode="auto">
                <a:xfrm flipV="1">
                  <a:off x="2462258" y="2345186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>
                  <a:off x="2411195" y="2515172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 flipH="1">
                  <a:off x="2699442" y="1991711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2737488" y="2352835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38" name="Group 237"/>
            <p:cNvGrpSpPr/>
            <p:nvPr/>
          </p:nvGrpSpPr>
          <p:grpSpPr>
            <a:xfrm>
              <a:off x="6014767" y="2545931"/>
              <a:ext cx="1879589" cy="448160"/>
              <a:chOff x="6299672" y="2027785"/>
              <a:chExt cx="1879589" cy="448160"/>
            </a:xfrm>
          </p:grpSpPr>
          <p:grpSp>
            <p:nvGrpSpPr>
              <p:cNvPr id="239" name="Group 238"/>
              <p:cNvGrpSpPr/>
              <p:nvPr/>
            </p:nvGrpSpPr>
            <p:grpSpPr>
              <a:xfrm>
                <a:off x="6299672" y="2027785"/>
                <a:ext cx="747179" cy="438209"/>
                <a:chOff x="2171621" y="2336560"/>
                <a:chExt cx="747179" cy="438209"/>
              </a:xfrm>
            </p:grpSpPr>
            <p:cxnSp>
              <p:nvCxnSpPr>
                <p:cNvPr id="250" name="Straight Connector 249"/>
                <p:cNvCxnSpPr/>
                <p:nvPr/>
              </p:nvCxnSpPr>
              <p:spPr bwMode="auto">
                <a:xfrm>
                  <a:off x="2171621" y="2351510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 bwMode="auto">
                <a:xfrm flipV="1">
                  <a:off x="2453632" y="2336560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 flipH="1">
                  <a:off x="2411195" y="2506546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>
                  <a:off x="2728862" y="2344209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0" name="Group 239"/>
              <p:cNvGrpSpPr/>
              <p:nvPr/>
            </p:nvGrpSpPr>
            <p:grpSpPr>
              <a:xfrm>
                <a:off x="7096487" y="2029110"/>
                <a:ext cx="524857" cy="446835"/>
                <a:chOff x="2402569" y="2336560"/>
                <a:chExt cx="524857" cy="446835"/>
              </a:xfrm>
            </p:grpSpPr>
            <p:cxnSp>
              <p:nvCxnSpPr>
                <p:cNvPr id="246" name="Straight Connector 245"/>
                <p:cNvCxnSpPr/>
                <p:nvPr/>
              </p:nvCxnSpPr>
              <p:spPr bwMode="auto">
                <a:xfrm flipV="1">
                  <a:off x="2453632" y="2336560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>
                  <a:off x="2402569" y="2515172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>
                  <a:off x="2737488" y="2352835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41" name="Group 240"/>
              <p:cNvGrpSpPr/>
              <p:nvPr/>
            </p:nvGrpSpPr>
            <p:grpSpPr>
              <a:xfrm>
                <a:off x="7671656" y="2039061"/>
                <a:ext cx="507605" cy="429583"/>
                <a:chOff x="2419821" y="2345186"/>
                <a:chExt cx="507605" cy="429583"/>
              </a:xfrm>
            </p:grpSpPr>
            <p:cxnSp>
              <p:nvCxnSpPr>
                <p:cNvPr id="242" name="Straight Connector 241"/>
                <p:cNvCxnSpPr/>
                <p:nvPr/>
              </p:nvCxnSpPr>
              <p:spPr bwMode="auto">
                <a:xfrm flipV="1">
                  <a:off x="2453632" y="2345186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 flipH="1">
                  <a:off x="2419821" y="2506546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2737488" y="2352835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257" name="Group 256"/>
            <p:cNvGrpSpPr/>
            <p:nvPr/>
          </p:nvGrpSpPr>
          <p:grpSpPr>
            <a:xfrm>
              <a:off x="5729862" y="3056126"/>
              <a:ext cx="1888215" cy="449485"/>
              <a:chOff x="6299672" y="2027785"/>
              <a:chExt cx="1888215" cy="449485"/>
            </a:xfrm>
          </p:grpSpPr>
          <p:grpSp>
            <p:nvGrpSpPr>
              <p:cNvPr id="258" name="Group 257"/>
              <p:cNvGrpSpPr/>
              <p:nvPr/>
            </p:nvGrpSpPr>
            <p:grpSpPr>
              <a:xfrm>
                <a:off x="6299672" y="2027785"/>
                <a:ext cx="764431" cy="446835"/>
                <a:chOff x="2171621" y="2336560"/>
                <a:chExt cx="764431" cy="446835"/>
              </a:xfrm>
            </p:grpSpPr>
            <p:cxnSp>
              <p:nvCxnSpPr>
                <p:cNvPr id="271" name="Straight Connector 270"/>
                <p:cNvCxnSpPr/>
                <p:nvPr/>
              </p:nvCxnSpPr>
              <p:spPr bwMode="auto">
                <a:xfrm>
                  <a:off x="2171621" y="2351510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V="1">
                  <a:off x="2453632" y="2336560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 bwMode="auto">
                <a:xfrm flipH="1">
                  <a:off x="2419821" y="2515172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4" name="Straight Connector 273"/>
                <p:cNvCxnSpPr/>
                <p:nvPr/>
              </p:nvCxnSpPr>
              <p:spPr bwMode="auto">
                <a:xfrm>
                  <a:off x="2746114" y="2361461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7105113" y="2037736"/>
                <a:ext cx="524857" cy="438209"/>
                <a:chOff x="2411195" y="2345186"/>
                <a:chExt cx="524857" cy="438209"/>
              </a:xfrm>
            </p:grpSpPr>
            <p:cxnSp>
              <p:nvCxnSpPr>
                <p:cNvPr id="268" name="Straight Connector 267"/>
                <p:cNvCxnSpPr/>
                <p:nvPr/>
              </p:nvCxnSpPr>
              <p:spPr bwMode="auto">
                <a:xfrm flipV="1">
                  <a:off x="2462258" y="2345186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9" name="Straight Connector 268"/>
                <p:cNvCxnSpPr/>
                <p:nvPr/>
              </p:nvCxnSpPr>
              <p:spPr bwMode="auto">
                <a:xfrm flipH="1">
                  <a:off x="2411195" y="2515172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>
                  <a:off x="2746114" y="2352835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0" name="Group 259"/>
              <p:cNvGrpSpPr/>
              <p:nvPr/>
            </p:nvGrpSpPr>
            <p:grpSpPr>
              <a:xfrm>
                <a:off x="7671656" y="2039061"/>
                <a:ext cx="516231" cy="438209"/>
                <a:chOff x="2419821" y="2345186"/>
                <a:chExt cx="516231" cy="438209"/>
              </a:xfrm>
            </p:grpSpPr>
            <p:cxnSp>
              <p:nvCxnSpPr>
                <p:cNvPr id="261" name="Straight Connector 260"/>
                <p:cNvCxnSpPr/>
                <p:nvPr/>
              </p:nvCxnSpPr>
              <p:spPr bwMode="auto">
                <a:xfrm flipV="1">
                  <a:off x="2462258" y="2345186"/>
                  <a:ext cx="184047" cy="10175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206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 bwMode="auto">
                <a:xfrm flipH="1">
                  <a:off x="2419821" y="2515172"/>
                  <a:ext cx="4690" cy="26822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5" name="Straight Connector 264"/>
                <p:cNvCxnSpPr/>
                <p:nvPr/>
              </p:nvCxnSpPr>
              <p:spPr bwMode="auto">
                <a:xfrm>
                  <a:off x="2746114" y="2361461"/>
                  <a:ext cx="189938" cy="79529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09E3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42" name="Group 41"/>
          <p:cNvGrpSpPr/>
          <p:nvPr/>
        </p:nvGrpSpPr>
        <p:grpSpPr>
          <a:xfrm>
            <a:off x="5654970" y="3648229"/>
            <a:ext cx="2494641" cy="2227581"/>
            <a:chOff x="5654970" y="3648229"/>
            <a:chExt cx="2494641" cy="2227581"/>
          </a:xfrm>
        </p:grpSpPr>
        <p:grpSp>
          <p:nvGrpSpPr>
            <p:cNvPr id="15398" name="Group 15397"/>
            <p:cNvGrpSpPr/>
            <p:nvPr/>
          </p:nvGrpSpPr>
          <p:grpSpPr>
            <a:xfrm>
              <a:off x="5896854" y="3835021"/>
              <a:ext cx="1997073" cy="1971467"/>
              <a:chOff x="5419174" y="4309387"/>
              <a:chExt cx="2429013" cy="2397869"/>
            </a:xfrm>
          </p:grpSpPr>
          <p:cxnSp>
            <p:nvCxnSpPr>
              <p:cNvPr id="1024" name="Straight Arrow Connector 1023"/>
              <p:cNvCxnSpPr>
                <a:stCxn id="343" idx="7"/>
                <a:endCxn id="342" idx="2"/>
              </p:cNvCxnSpPr>
              <p:nvPr/>
            </p:nvCxnSpPr>
            <p:spPr bwMode="auto">
              <a:xfrm flipV="1">
                <a:off x="5969121" y="4404084"/>
                <a:ext cx="568536" cy="1927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27" name="Straight Arrow Connector 1026"/>
              <p:cNvCxnSpPr>
                <a:stCxn id="350" idx="1"/>
                <a:endCxn id="342" idx="6"/>
              </p:cNvCxnSpPr>
              <p:nvPr/>
            </p:nvCxnSpPr>
            <p:spPr bwMode="auto">
              <a:xfrm flipH="1" flipV="1">
                <a:off x="6727051" y="4404084"/>
                <a:ext cx="587092" cy="1927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29" name="Straight Arrow Connector 1028"/>
              <p:cNvCxnSpPr>
                <a:stCxn id="343" idx="3"/>
                <a:endCxn id="344" idx="0"/>
              </p:cNvCxnSpPr>
              <p:nvPr/>
            </p:nvCxnSpPr>
            <p:spPr bwMode="auto">
              <a:xfrm flipH="1">
                <a:off x="5513871" y="4730787"/>
                <a:ext cx="321328" cy="5142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36" name="Straight Arrow Connector 1035"/>
              <p:cNvCxnSpPr>
                <a:stCxn id="344" idx="4"/>
                <a:endCxn id="345" idx="0"/>
              </p:cNvCxnSpPr>
              <p:nvPr/>
            </p:nvCxnSpPr>
            <p:spPr bwMode="auto">
              <a:xfrm>
                <a:off x="5513871" y="5434385"/>
                <a:ext cx="120594" cy="55405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44" name="Straight Arrow Connector 1043"/>
              <p:cNvCxnSpPr>
                <a:stCxn id="345" idx="5"/>
                <a:endCxn id="346" idx="1"/>
              </p:cNvCxnSpPr>
              <p:nvPr/>
            </p:nvCxnSpPr>
            <p:spPr bwMode="auto">
              <a:xfrm>
                <a:off x="5701426" y="6150096"/>
                <a:ext cx="471703" cy="39550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046" name="Straight Arrow Connector 1045"/>
              <p:cNvCxnSpPr>
                <a:stCxn id="346" idx="6"/>
                <a:endCxn id="347" idx="2"/>
              </p:cNvCxnSpPr>
              <p:nvPr/>
            </p:nvCxnSpPr>
            <p:spPr bwMode="auto">
              <a:xfrm>
                <a:off x="6334787" y="6612559"/>
                <a:ext cx="591159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48" name="Straight Arrow Connector 1047"/>
              <p:cNvCxnSpPr>
                <a:stCxn id="347" idx="7"/>
                <a:endCxn id="348" idx="3"/>
              </p:cNvCxnSpPr>
              <p:nvPr/>
            </p:nvCxnSpPr>
            <p:spPr bwMode="auto">
              <a:xfrm flipV="1">
                <a:off x="7087604" y="6150096"/>
                <a:ext cx="470378" cy="39550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50" name="Straight Arrow Connector 1049"/>
              <p:cNvCxnSpPr>
                <a:stCxn id="349" idx="0"/>
                <a:endCxn id="350" idx="5"/>
              </p:cNvCxnSpPr>
              <p:nvPr/>
            </p:nvCxnSpPr>
            <p:spPr bwMode="auto">
              <a:xfrm flipH="1" flipV="1">
                <a:off x="7448065" y="4730787"/>
                <a:ext cx="305425" cy="5142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53" name="Straight Arrow Connector 1052"/>
              <p:cNvCxnSpPr>
                <a:stCxn id="349" idx="7"/>
                <a:endCxn id="348" idx="0"/>
              </p:cNvCxnSpPr>
              <p:nvPr/>
            </p:nvCxnSpPr>
            <p:spPr bwMode="auto">
              <a:xfrm flipH="1">
                <a:off x="7624943" y="5272727"/>
                <a:ext cx="195508" cy="71571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grpSp>
            <p:nvGrpSpPr>
              <p:cNvPr id="1034" name="Group 1033"/>
              <p:cNvGrpSpPr/>
              <p:nvPr/>
            </p:nvGrpSpPr>
            <p:grpSpPr>
              <a:xfrm>
                <a:off x="5419174" y="4309387"/>
                <a:ext cx="2429013" cy="2397869"/>
                <a:chOff x="5419174" y="4309387"/>
                <a:chExt cx="2429013" cy="2397869"/>
              </a:xfrm>
            </p:grpSpPr>
            <p:sp>
              <p:nvSpPr>
                <p:cNvPr id="342" name="Oval 341"/>
                <p:cNvSpPr/>
                <p:nvPr/>
              </p:nvSpPr>
              <p:spPr>
                <a:xfrm>
                  <a:off x="6537657" y="4309387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5807463" y="4569129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4" name="Oval 343"/>
                <p:cNvSpPr/>
                <p:nvPr/>
              </p:nvSpPr>
              <p:spPr>
                <a:xfrm>
                  <a:off x="5419174" y="5244991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>
                <a:xfrm>
                  <a:off x="5539768" y="5988438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6" name="Oval 345"/>
                <p:cNvSpPr/>
                <p:nvPr/>
              </p:nvSpPr>
              <p:spPr>
                <a:xfrm>
                  <a:off x="6145393" y="6517862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>
                <a:xfrm>
                  <a:off x="6925946" y="6517862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7530246" y="5988438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7658793" y="5244991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0" name="Oval 349"/>
                <p:cNvSpPr/>
                <p:nvPr/>
              </p:nvSpPr>
              <p:spPr>
                <a:xfrm>
                  <a:off x="7286407" y="4569129"/>
                  <a:ext cx="189394" cy="189394"/>
                </a:xfrm>
                <a:prstGeom prst="ellipse">
                  <a:avLst/>
                </a:prstGeom>
                <a:solidFill>
                  <a:srgbClr val="00B0F0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055" name="Straight Arrow Connector 1054"/>
              <p:cNvCxnSpPr>
                <a:stCxn id="342" idx="5"/>
                <a:endCxn id="349" idx="1"/>
              </p:cNvCxnSpPr>
              <p:nvPr/>
            </p:nvCxnSpPr>
            <p:spPr bwMode="auto">
              <a:xfrm>
                <a:off x="6699315" y="4471045"/>
                <a:ext cx="987214" cy="80168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41" name="Straight Arrow Connector 140"/>
              <p:cNvCxnSpPr>
                <a:stCxn id="348" idx="1"/>
                <a:endCxn id="342" idx="5"/>
              </p:cNvCxnSpPr>
              <p:nvPr/>
            </p:nvCxnSpPr>
            <p:spPr bwMode="auto">
              <a:xfrm flipH="1" flipV="1">
                <a:off x="6699315" y="4471045"/>
                <a:ext cx="858667" cy="154512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60" name="Straight Arrow Connector 15359"/>
              <p:cNvCxnSpPr>
                <a:stCxn id="342" idx="4"/>
                <a:endCxn id="347" idx="0"/>
              </p:cNvCxnSpPr>
              <p:nvPr/>
            </p:nvCxnSpPr>
            <p:spPr bwMode="auto">
              <a:xfrm>
                <a:off x="6632354" y="4498781"/>
                <a:ext cx="388289" cy="20190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63" name="Straight Arrow Connector 15362"/>
              <p:cNvCxnSpPr>
                <a:stCxn id="342" idx="3"/>
                <a:endCxn id="345" idx="0"/>
              </p:cNvCxnSpPr>
              <p:nvPr/>
            </p:nvCxnSpPr>
            <p:spPr bwMode="auto">
              <a:xfrm flipH="1">
                <a:off x="5634465" y="4471045"/>
                <a:ext cx="930928" cy="151739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65" name="Straight Arrow Connector 15364"/>
              <p:cNvCxnSpPr>
                <a:stCxn id="350" idx="3"/>
                <a:endCxn id="346" idx="0"/>
              </p:cNvCxnSpPr>
              <p:nvPr/>
            </p:nvCxnSpPr>
            <p:spPr bwMode="auto">
              <a:xfrm flipH="1">
                <a:off x="6240090" y="4730787"/>
                <a:ext cx="1074053" cy="178707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67" name="Straight Arrow Connector 15366"/>
              <p:cNvCxnSpPr>
                <a:stCxn id="347" idx="0"/>
                <a:endCxn id="350" idx="4"/>
              </p:cNvCxnSpPr>
              <p:nvPr/>
            </p:nvCxnSpPr>
            <p:spPr bwMode="auto">
              <a:xfrm flipV="1">
                <a:off x="7020643" y="4758523"/>
                <a:ext cx="360461" cy="175933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69" name="Straight Arrow Connector 15368"/>
              <p:cNvCxnSpPr>
                <a:stCxn id="345" idx="7"/>
                <a:endCxn id="350" idx="2"/>
              </p:cNvCxnSpPr>
              <p:nvPr/>
            </p:nvCxnSpPr>
            <p:spPr bwMode="auto">
              <a:xfrm flipV="1">
                <a:off x="5701426" y="4663826"/>
                <a:ext cx="1584981" cy="135234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71" name="Straight Arrow Connector 15370"/>
              <p:cNvCxnSpPr>
                <a:stCxn id="350" idx="2"/>
                <a:endCxn id="344" idx="7"/>
              </p:cNvCxnSpPr>
              <p:nvPr/>
            </p:nvCxnSpPr>
            <p:spPr bwMode="auto">
              <a:xfrm flipH="1">
                <a:off x="5580832" y="4663826"/>
                <a:ext cx="1705575" cy="60890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74" name="Straight Arrow Connector 15373"/>
              <p:cNvCxnSpPr>
                <a:stCxn id="346" idx="7"/>
                <a:endCxn id="349" idx="3"/>
              </p:cNvCxnSpPr>
              <p:nvPr/>
            </p:nvCxnSpPr>
            <p:spPr bwMode="auto">
              <a:xfrm flipV="1">
                <a:off x="6307051" y="5406649"/>
                <a:ext cx="1379478" cy="113894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78" name="Straight Arrow Connector 15377"/>
              <p:cNvCxnSpPr>
                <a:stCxn id="344" idx="6"/>
                <a:endCxn id="349" idx="2"/>
              </p:cNvCxnSpPr>
              <p:nvPr/>
            </p:nvCxnSpPr>
            <p:spPr bwMode="auto">
              <a:xfrm>
                <a:off x="5608568" y="5339688"/>
                <a:ext cx="2050225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80" name="Straight Arrow Connector 15379"/>
              <p:cNvCxnSpPr>
                <a:stCxn id="349" idx="1"/>
                <a:endCxn id="343" idx="5"/>
              </p:cNvCxnSpPr>
              <p:nvPr/>
            </p:nvCxnSpPr>
            <p:spPr bwMode="auto">
              <a:xfrm flipH="1" flipV="1">
                <a:off x="5969121" y="4730787"/>
                <a:ext cx="1717408" cy="54194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82" name="Straight Arrow Connector 15381"/>
              <p:cNvCxnSpPr>
                <a:stCxn id="348" idx="2"/>
                <a:endCxn id="346" idx="7"/>
              </p:cNvCxnSpPr>
              <p:nvPr/>
            </p:nvCxnSpPr>
            <p:spPr bwMode="auto">
              <a:xfrm flipH="1">
                <a:off x="6307051" y="6083135"/>
                <a:ext cx="1223195" cy="46246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84" name="Straight Arrow Connector 15383"/>
              <p:cNvCxnSpPr>
                <a:stCxn id="345" idx="6"/>
                <a:endCxn id="348" idx="2"/>
              </p:cNvCxnSpPr>
              <p:nvPr/>
            </p:nvCxnSpPr>
            <p:spPr bwMode="auto">
              <a:xfrm>
                <a:off x="5729162" y="6083135"/>
                <a:ext cx="1801084" cy="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86" name="Straight Arrow Connector 15385"/>
              <p:cNvCxnSpPr>
                <a:stCxn id="348" idx="2"/>
                <a:endCxn id="344" idx="5"/>
              </p:cNvCxnSpPr>
              <p:nvPr/>
            </p:nvCxnSpPr>
            <p:spPr bwMode="auto">
              <a:xfrm flipH="1" flipV="1">
                <a:off x="5580832" y="5406649"/>
                <a:ext cx="1949414" cy="67648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88" name="Straight Arrow Connector 15387"/>
              <p:cNvCxnSpPr>
                <a:stCxn id="344" idx="5"/>
                <a:endCxn id="347" idx="1"/>
              </p:cNvCxnSpPr>
              <p:nvPr/>
            </p:nvCxnSpPr>
            <p:spPr bwMode="auto">
              <a:xfrm>
                <a:off x="5580832" y="5406649"/>
                <a:ext cx="1372850" cy="113894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90" name="Straight Arrow Connector 15389"/>
              <p:cNvCxnSpPr>
                <a:stCxn id="347" idx="1"/>
                <a:endCxn id="343" idx="4"/>
              </p:cNvCxnSpPr>
              <p:nvPr/>
            </p:nvCxnSpPr>
            <p:spPr bwMode="auto">
              <a:xfrm flipH="1" flipV="1">
                <a:off x="5902160" y="4758523"/>
                <a:ext cx="1051522" cy="178707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92" name="Straight Arrow Connector 15391"/>
              <p:cNvCxnSpPr>
                <a:stCxn id="343" idx="4"/>
                <a:endCxn id="346" idx="0"/>
              </p:cNvCxnSpPr>
              <p:nvPr/>
            </p:nvCxnSpPr>
            <p:spPr bwMode="auto">
              <a:xfrm>
                <a:off x="5902160" y="4758523"/>
                <a:ext cx="337930" cy="175933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5394" name="Straight Arrow Connector 15393"/>
              <p:cNvCxnSpPr>
                <a:stCxn id="345" idx="0"/>
                <a:endCxn id="343" idx="3"/>
              </p:cNvCxnSpPr>
              <p:nvPr/>
            </p:nvCxnSpPr>
            <p:spPr bwMode="auto">
              <a:xfrm flipV="1">
                <a:off x="5634465" y="4730787"/>
                <a:ext cx="200734" cy="125765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75" name="TextBox 274"/>
            <p:cNvSpPr txBox="1"/>
            <p:nvPr/>
          </p:nvSpPr>
          <p:spPr>
            <a:xfrm>
              <a:off x="6882805" y="3648229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1</a:t>
              </a:r>
              <a:endParaRPr lang="en-US" sz="1300" dirty="0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7570045" y="3964528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2</a:t>
              </a:r>
              <a:endParaRPr lang="en-US" sz="1300" dirty="0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5971278" y="3961656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9</a:t>
              </a:r>
              <a:endParaRPr lang="en-US" sz="1300" dirty="0"/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7262373" y="5580544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5</a:t>
              </a:r>
              <a:endParaRPr lang="en-US" sz="1300" dirty="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5654970" y="4533874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8</a:t>
              </a:r>
              <a:endParaRPr lang="en-US" sz="1300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6247322" y="5583422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6</a:t>
              </a:r>
              <a:endParaRPr lang="en-US" sz="1300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5744112" y="5157853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7</a:t>
              </a:r>
              <a:endParaRPr lang="en-US" sz="1300" dirty="0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7871971" y="4533876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3</a:t>
              </a:r>
              <a:endParaRPr lang="en-US" sz="1300" dirty="0"/>
            </a:p>
          </p:txBody>
        </p:sp>
        <p:sp>
          <p:nvSpPr>
            <p:cNvPr id="283" name="TextBox 282"/>
            <p:cNvSpPr txBox="1"/>
            <p:nvPr/>
          </p:nvSpPr>
          <p:spPr>
            <a:xfrm>
              <a:off x="7765577" y="5152104"/>
              <a:ext cx="277640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4</a:t>
              </a:r>
              <a:endParaRPr lang="en-US" sz="1300" dirty="0"/>
            </a:p>
          </p:txBody>
        </p:sp>
      </p:grpSp>
      <p:graphicFrame>
        <p:nvGraphicFramePr>
          <p:cNvPr id="286" name="Object 2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89861"/>
              </p:ext>
            </p:extLst>
          </p:nvPr>
        </p:nvGraphicFramePr>
        <p:xfrm>
          <a:off x="1783738" y="5088740"/>
          <a:ext cx="1422400" cy="338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Equation" r:id="rId5" imgW="800100" imgH="190500" progId="Equation.3">
                  <p:embed/>
                </p:oleObj>
              </mc:Choice>
              <mc:Fallback>
                <p:oleObj name="Equation" r:id="rId5" imgW="800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3738" y="5088740"/>
                        <a:ext cx="1422400" cy="338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39625" y="949849"/>
            <a:ext cx="2589654" cy="457200"/>
            <a:chOff x="5939625" y="949849"/>
            <a:chExt cx="2589654" cy="457200"/>
          </a:xfrm>
        </p:grpSpPr>
        <p:grpSp>
          <p:nvGrpSpPr>
            <p:cNvPr id="11" name="Group 10"/>
            <p:cNvGrpSpPr/>
            <p:nvPr/>
          </p:nvGrpSpPr>
          <p:grpSpPr>
            <a:xfrm>
              <a:off x="5939625" y="949849"/>
              <a:ext cx="2589654" cy="457200"/>
              <a:chOff x="6371694" y="949849"/>
              <a:chExt cx="2589654" cy="457200"/>
            </a:xfrm>
          </p:grpSpPr>
          <p:grpSp>
            <p:nvGrpSpPr>
              <p:cNvPr id="288" name="Group 287"/>
              <p:cNvGrpSpPr/>
              <p:nvPr/>
            </p:nvGrpSpPr>
            <p:grpSpPr>
              <a:xfrm>
                <a:off x="6371694" y="949849"/>
                <a:ext cx="2589654" cy="457200"/>
                <a:chOff x="2081827" y="1281928"/>
                <a:chExt cx="1683485" cy="4572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9" name="Rectangle 98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2081827" y="1285241"/>
                      <a:ext cx="1207715" cy="444773"/>
                    </a:xfrm>
                    <a:prstGeom prst="rect">
                      <a:avLst/>
                    </a:prstGeom>
                  </p:spPr>
                  <p:txBody>
                    <a:bodyPr vert="horz">
                      <a:noAutofit/>
                    </a:bodyPr>
                    <a:lstStyle/>
                    <a:p>
                      <a:pPr marL="0" lvl="1" algn="ctr">
                        <a:spcBef>
                          <a:spcPct val="20000"/>
                        </a:spcBef>
                        <a:buClr>
                          <a:srgbClr val="0070C0"/>
                        </a:buClr>
                        <a:buSzPct val="90000"/>
                        <a:defRPr/>
                      </a:pPr>
                      <a:endParaRPr kumimoji="0" lang="en-US" sz="220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9" name="Rectangle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1827" y="1285241"/>
                      <a:ext cx="1207715" cy="444773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0" name="Rectangle 98"/>
                <p:cNvSpPr txBox="1">
                  <a:spLocks noChangeArrowheads="1"/>
                </p:cNvSpPr>
                <p:nvPr/>
              </p:nvSpPr>
              <p:spPr>
                <a:xfrm>
                  <a:off x="2729152" y="1281928"/>
                  <a:ext cx="1036160" cy="457200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just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:r>
                    <a:rPr kumimoji="0" lang="en-US" baseline="30000" dirty="0" smtClean="0">
                      <a:latin typeface="Times New Roman"/>
                      <a:cs typeface="Times New Roman"/>
                    </a:rPr>
                    <a:t>3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/(   </a:t>
                  </a:r>
                  <a:r>
                    <a:rPr kumimoji="0" lang="en-US" baseline="-25000" dirty="0" smtClean="0">
                      <a:latin typeface="Times New Roman"/>
                      <a:cs typeface="Times New Roman"/>
                    </a:rPr>
                    <a:t>3 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×    </a:t>
                  </a:r>
                  <a:r>
                    <a:rPr kumimoji="0" lang="en-US" baseline="-25000" dirty="0" smtClean="0">
                      <a:latin typeface="Times New Roman"/>
                      <a:cs typeface="Times New Roman"/>
                    </a:rPr>
                    <a:t>3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) </a:t>
                  </a:r>
                </a:p>
              </p:txBody>
            </p:sp>
          </p:grpSp>
          <p:pic>
            <p:nvPicPr>
              <p:cNvPr id="291" name="Picture 29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9904" y="1088719"/>
                <a:ext cx="166619" cy="181403"/>
              </a:xfrm>
              <a:prstGeom prst="rect">
                <a:avLst/>
              </a:prstGeom>
            </p:spPr>
          </p:pic>
          <p:pic>
            <p:nvPicPr>
              <p:cNvPr id="292" name="Picture 29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6536" y="1083991"/>
                <a:ext cx="166619" cy="18140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Rectangle 98"/>
                <p:cNvSpPr txBox="1">
                  <a:spLocks noChangeArrowheads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ℂ</m:t>
                        </m:r>
                      </m:oMath>
                    </m:oMathPara>
                  </a14:m>
                  <a:endParaRPr kumimoji="0" lang="en-US" sz="2000" dirty="0" smtClean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5" name="Rectangle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7" name="Group 286"/>
          <p:cNvGrpSpPr/>
          <p:nvPr/>
        </p:nvGrpSpPr>
        <p:grpSpPr>
          <a:xfrm>
            <a:off x="1678775" y="1264312"/>
            <a:ext cx="2589654" cy="533262"/>
            <a:chOff x="5939625" y="953162"/>
            <a:chExt cx="2589654" cy="533262"/>
          </a:xfrm>
        </p:grpSpPr>
        <p:grpSp>
          <p:nvGrpSpPr>
            <p:cNvPr id="295" name="Group 294"/>
            <p:cNvGrpSpPr/>
            <p:nvPr/>
          </p:nvGrpSpPr>
          <p:grpSpPr>
            <a:xfrm>
              <a:off x="5939625" y="953162"/>
              <a:ext cx="2589654" cy="533262"/>
              <a:chOff x="2081827" y="1285241"/>
              <a:chExt cx="1683485" cy="5332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2" name="Rectangle 98"/>
                  <p:cNvSpPr txBox="1">
                    <a:spLocks noChangeArrowheads="1"/>
                  </p:cNvSpPr>
                  <p:nvPr/>
                </p:nvSpPr>
                <p:spPr>
                  <a:xfrm>
                    <a:off x="2081827" y="1285241"/>
                    <a:ext cx="1207715" cy="444773"/>
                  </a:xfrm>
                  <a:prstGeom prst="rect">
                    <a:avLst/>
                  </a:prstGeom>
                </p:spPr>
                <p:txBody>
                  <a:bodyPr vert="horz">
                    <a:noAutofit/>
                  </a:bodyPr>
                  <a:lstStyle/>
                  <a:p>
                    <a:pPr marL="0" lvl="1" algn="ctr">
                      <a:spcBef>
                        <a:spcPct val="20000"/>
                      </a:spcBef>
                      <a:buClr>
                        <a:srgbClr val="0070C0"/>
                      </a:buClr>
                      <a:buSzPct val="90000"/>
                      <a:defRPr/>
                    </a:pPr>
                    <a:endParaRPr kumimoji="0" lang="en-US" sz="2200" dirty="0" smtClean="0">
                      <a:latin typeface="Calibri" pitchFamily="34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9" name="Rectangle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81827" y="1285241"/>
                    <a:ext cx="1207715" cy="444773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3" name="Rectangle 98"/>
              <p:cNvSpPr txBox="1">
                <a:spLocks noChangeArrowheads="1"/>
              </p:cNvSpPr>
              <p:nvPr/>
            </p:nvSpPr>
            <p:spPr>
              <a:xfrm>
                <a:off x="2729152" y="1361303"/>
                <a:ext cx="1036160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just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r>
                  <a:rPr kumimoji="0" lang="en-US" baseline="30000" dirty="0" smtClean="0">
                    <a:latin typeface="Times New Roman"/>
                    <a:cs typeface="Times New Roman"/>
                  </a:rPr>
                  <a:t>3</a:t>
                </a:r>
                <a:endParaRPr kumimoji="0" lang="en-US" dirty="0" smtClean="0">
                  <a:latin typeface="Times New Roman"/>
                  <a:cs typeface="Times New Roman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Rectangle 98"/>
                <p:cNvSpPr txBox="1">
                  <a:spLocks noChangeArrowheads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ℂ</m:t>
                        </m:r>
                      </m:oMath>
                    </m:oMathPara>
                  </a14:m>
                  <a:endParaRPr kumimoji="0" lang="en-US" sz="2000" dirty="0" smtClean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5" name="Rectangle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7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72" grpId="0"/>
      <p:bldP spid="454" grpId="0"/>
      <p:bldP spid="455" grpId="0"/>
      <p:bldP spid="198" grpId="0" animBg="1"/>
      <p:bldP spid="206" grpId="0"/>
      <p:bldP spid="206" grpId="1"/>
      <p:bldP spid="208" grpId="0" animBg="1"/>
      <p:bldP spid="20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703044"/>
            <a:ext cx="8188872" cy="7540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Generating New </a:t>
            </a:r>
            <a:r>
              <a:rPr lang="en-US" sz="43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Tilings</a:t>
            </a:r>
            <a:endParaRPr lang="en-US" sz="43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99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QFT from D-branes and Geometry</a:t>
            </a:r>
          </a:p>
        </p:txBody>
      </p:sp>
      <p:sp>
        <p:nvSpPr>
          <p:cNvPr id="2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2" name="Picture 4" descr="Transparent Magnifying Gla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743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nsparent Magnifying Gla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5288" y="-25900063"/>
            <a:ext cx="2743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254081" y="5472112"/>
            <a:ext cx="1732255" cy="851928"/>
            <a:chOff x="6744778" y="6006072"/>
            <a:chExt cx="1732255" cy="851928"/>
          </a:xfrm>
        </p:grpSpPr>
        <p:sp>
          <p:nvSpPr>
            <p:cNvPr id="62" name="Parallelogram 61"/>
            <p:cNvSpPr/>
            <p:nvPr/>
          </p:nvSpPr>
          <p:spPr>
            <a:xfrm>
              <a:off x="6744778" y="6176458"/>
              <a:ext cx="1732255" cy="681542"/>
            </a:xfrm>
            <a:prstGeom prst="parallelogram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6744778" y="6091265"/>
              <a:ext cx="1732255" cy="681542"/>
            </a:xfrm>
            <a:prstGeom prst="parallelogram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>
              <a:off x="6744778" y="6006072"/>
              <a:ext cx="1732255" cy="681542"/>
            </a:xfrm>
            <a:prstGeom prst="parallelogram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263390" y="5470238"/>
            <a:ext cx="1732255" cy="851928"/>
            <a:chOff x="2757487" y="2486025"/>
            <a:chExt cx="1162050" cy="5715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69" name="Parallelogram 68"/>
            <p:cNvSpPr/>
            <p:nvPr/>
          </p:nvSpPr>
          <p:spPr>
            <a:xfrm>
              <a:off x="2757487" y="2600325"/>
              <a:ext cx="1162050" cy="457200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>
              <a:off x="2757487" y="2543175"/>
              <a:ext cx="1162050" cy="457200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2757487" y="2486025"/>
              <a:ext cx="1162050" cy="457200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095457" y="5675636"/>
            <a:ext cx="786650" cy="481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D3s</a:t>
            </a:r>
            <a:endParaRPr lang="en-US" sz="1500" baseline="-250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3243045" y="3681187"/>
            <a:ext cx="1752600" cy="2087225"/>
            <a:chOff x="3243045" y="3681187"/>
            <a:chExt cx="1752600" cy="2087225"/>
          </a:xfrm>
        </p:grpSpPr>
        <p:sp>
          <p:nvSpPr>
            <p:cNvPr id="74" name="Isosceles Triangle 73"/>
            <p:cNvSpPr/>
            <p:nvPr/>
          </p:nvSpPr>
          <p:spPr>
            <a:xfrm flipV="1">
              <a:off x="3243045" y="3865771"/>
              <a:ext cx="1752600" cy="1902641"/>
            </a:xfrm>
            <a:prstGeom prst="triangle">
              <a:avLst/>
            </a:prstGeom>
            <a:solidFill>
              <a:srgbClr val="00B0F0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247386" y="3681187"/>
              <a:ext cx="1741068" cy="390467"/>
            </a:xfrm>
            <a:prstGeom prst="ellipse">
              <a:avLst/>
            </a:prstGeom>
            <a:solidFill>
              <a:srgbClr val="008FFA"/>
            </a:solidFill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98"/>
          <p:cNvSpPr txBox="1">
            <a:spLocks noChangeArrowheads="1"/>
          </p:cNvSpPr>
          <p:nvPr/>
        </p:nvSpPr>
        <p:spPr>
          <a:xfrm>
            <a:off x="3106006" y="617986"/>
            <a:ext cx="4724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Lives in 10 dimensions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98"/>
          <p:cNvSpPr txBox="1">
            <a:spLocks noChangeArrowheads="1"/>
          </p:cNvSpPr>
          <p:nvPr/>
        </p:nvSpPr>
        <p:spPr>
          <a:xfrm>
            <a:off x="448096" y="1905000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Quantum field theories arise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worldvolume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of D-branes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Left Brace 77"/>
          <p:cNvSpPr/>
          <p:nvPr/>
        </p:nvSpPr>
        <p:spPr bwMode="auto">
          <a:xfrm>
            <a:off x="2514600" y="3865771"/>
            <a:ext cx="324954" cy="160446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Left Brace 78"/>
          <p:cNvSpPr/>
          <p:nvPr/>
        </p:nvSpPr>
        <p:spPr bwMode="auto">
          <a:xfrm>
            <a:off x="2514600" y="5555431"/>
            <a:ext cx="324954" cy="76673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43823" y="4504534"/>
            <a:ext cx="3064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6</a:t>
            </a:r>
            <a:endParaRPr lang="en-US" sz="1700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519590" y="5748273"/>
            <a:ext cx="5549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3+1</a:t>
            </a:r>
            <a:endParaRPr lang="en-US" sz="1700" baseline="-25000" dirty="0"/>
          </a:p>
        </p:txBody>
      </p:sp>
      <p:sp>
        <p:nvSpPr>
          <p:cNvPr id="82" name="TextBox 81"/>
          <p:cNvSpPr txBox="1"/>
          <p:nvPr/>
        </p:nvSpPr>
        <p:spPr>
          <a:xfrm>
            <a:off x="1143000" y="3538473"/>
            <a:ext cx="13081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latin typeface="Calibri" pitchFamily="34" charset="0"/>
              </a:rPr>
              <a:t># of dimensions</a:t>
            </a:r>
            <a:endParaRPr lang="en-US" sz="1700" b="1" baseline="-25000" dirty="0">
              <a:latin typeface="Calibri" pitchFamily="34" charset="0"/>
            </a:endParaRPr>
          </a:p>
        </p:txBody>
      </p:sp>
      <p:sp>
        <p:nvSpPr>
          <p:cNvPr id="83" name="Rectangle 98"/>
          <p:cNvSpPr txBox="1">
            <a:spLocks noChangeArrowheads="1"/>
          </p:cNvSpPr>
          <p:nvPr/>
        </p:nvSpPr>
        <p:spPr>
          <a:xfrm>
            <a:off x="5614541" y="3614673"/>
            <a:ext cx="314239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5d Sasaki-Einstein manifold</a:t>
            </a:r>
            <a:endParaRPr kumimoji="0" lang="en-US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5193729" y="3823989"/>
            <a:ext cx="368871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98"/>
          <p:cNvSpPr txBox="1">
            <a:spLocks noChangeArrowheads="1"/>
          </p:cNvSpPr>
          <p:nvPr/>
        </p:nvSpPr>
        <p:spPr>
          <a:xfrm>
            <a:off x="4867320" y="4452873"/>
            <a:ext cx="130488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Calabi-Yau 3-fold</a:t>
            </a:r>
            <a:endParaRPr kumimoji="0" lang="en-US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85" descr="Transparent Magnifying Glass Clip Art">
            <a:hlinkClick r:id="rId5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138673"/>
            <a:ext cx="1544027" cy="160979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Rectangle 98"/>
          <p:cNvSpPr txBox="1">
            <a:spLocks noChangeArrowheads="1"/>
          </p:cNvSpPr>
          <p:nvPr/>
        </p:nvSpPr>
        <p:spPr>
          <a:xfrm>
            <a:off x="5614541" y="5672073"/>
            <a:ext cx="314239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Quantum Field Theory</a:t>
            </a:r>
            <a:endParaRPr kumimoji="0" lang="en-US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5881389"/>
            <a:ext cx="368871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98"/>
          <p:cNvSpPr txBox="1">
            <a:spLocks noChangeArrowheads="1"/>
          </p:cNvSpPr>
          <p:nvPr/>
        </p:nvSpPr>
        <p:spPr>
          <a:xfrm>
            <a:off x="3106006" y="998986"/>
            <a:ext cx="603799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Contains membrane-like objects (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submanifolds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) called </a:t>
            </a:r>
          </a:p>
          <a:p>
            <a:pPr marL="0" lvl="1" indent="342900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Dp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-branes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(e.g. D3-branes: 3 space and 1 time dimensions)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76240" y="955178"/>
            <a:ext cx="1828800" cy="411511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1" name="Rectangle 98"/>
          <p:cNvSpPr txBox="1">
            <a:spLocks noChangeArrowheads="1"/>
          </p:cNvSpPr>
          <p:nvPr/>
        </p:nvSpPr>
        <p:spPr>
          <a:xfrm>
            <a:off x="609600" y="962024"/>
            <a:ext cx="224121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Calibri" pitchFamily="34" charset="0"/>
              </a:rPr>
              <a:t>String Theory</a:t>
            </a:r>
            <a:endParaRPr kumimoji="0" lang="en-US" b="0" dirty="0" smtClean="0">
              <a:latin typeface="Calibri" pitchFamily="34" charset="0"/>
            </a:endParaRPr>
          </a:p>
        </p:txBody>
      </p:sp>
      <p:sp>
        <p:nvSpPr>
          <p:cNvPr id="92" name="Left Brace 91"/>
          <p:cNvSpPr/>
          <p:nvPr/>
        </p:nvSpPr>
        <p:spPr>
          <a:xfrm>
            <a:off x="2906637" y="751182"/>
            <a:ext cx="199369" cy="77281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3" name="Rectangle 98"/>
          <p:cNvSpPr txBox="1">
            <a:spLocks noChangeArrowheads="1"/>
          </p:cNvSpPr>
          <p:nvPr/>
        </p:nvSpPr>
        <p:spPr>
          <a:xfrm>
            <a:off x="457200" y="2514600"/>
            <a:ext cx="8686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geometry of the extra dimensions around D-branes determines the structure of the quantum field theories living on  them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1469345" y="6236973"/>
            <a:ext cx="65545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1582909" y="6384930"/>
            <a:ext cx="4283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10</a:t>
            </a:r>
            <a:endParaRPr lang="en-US" sz="1700" baseline="-25000" dirty="0"/>
          </a:p>
        </p:txBody>
      </p:sp>
      <p:sp>
        <p:nvSpPr>
          <p:cNvPr id="96" name="TextBox 95"/>
          <p:cNvSpPr txBox="1"/>
          <p:nvPr/>
        </p:nvSpPr>
        <p:spPr>
          <a:xfrm>
            <a:off x="928839" y="4915867"/>
            <a:ext cx="359394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aseline="-25000" dirty="0" smtClean="0"/>
              <a:t>+</a:t>
            </a:r>
            <a:endParaRPr lang="en-US" sz="3500" baseline="-25000" dirty="0"/>
          </a:p>
        </p:txBody>
      </p:sp>
      <p:cxnSp>
        <p:nvCxnSpPr>
          <p:cNvPr id="97" name="Straight Connector 96"/>
          <p:cNvCxnSpPr/>
          <p:nvPr/>
        </p:nvCxnSpPr>
        <p:spPr bwMode="auto">
          <a:xfrm flipV="1">
            <a:off x="4095457" y="4002613"/>
            <a:ext cx="2669092" cy="11469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endCxn id="104" idx="4"/>
          </p:cNvCxnSpPr>
          <p:nvPr/>
        </p:nvCxnSpPr>
        <p:spPr bwMode="auto">
          <a:xfrm flipV="1">
            <a:off x="4095457" y="6166395"/>
            <a:ext cx="3120510" cy="48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9" name="Group 98"/>
          <p:cNvGrpSpPr/>
          <p:nvPr/>
        </p:nvGrpSpPr>
        <p:grpSpPr>
          <a:xfrm>
            <a:off x="6087777" y="3910016"/>
            <a:ext cx="2256379" cy="2256379"/>
            <a:chOff x="6087777" y="3910016"/>
            <a:chExt cx="2256379" cy="2256379"/>
          </a:xfrm>
        </p:grpSpPr>
        <p:grpSp>
          <p:nvGrpSpPr>
            <p:cNvPr id="100" name="Group 99"/>
            <p:cNvGrpSpPr/>
            <p:nvPr/>
          </p:nvGrpSpPr>
          <p:grpSpPr>
            <a:xfrm>
              <a:off x="6087777" y="3910016"/>
              <a:ext cx="2256379" cy="2256379"/>
              <a:chOff x="6087777" y="3838576"/>
              <a:chExt cx="2256379" cy="2256379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6087777" y="3838576"/>
                <a:ext cx="2256379" cy="2256379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6231149" y="3983188"/>
                <a:ext cx="1981200" cy="19812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6650249" y="4638641"/>
                <a:ext cx="1143000" cy="685800"/>
                <a:chOff x="1905000" y="1752600"/>
                <a:chExt cx="1143000" cy="685800"/>
              </a:xfrm>
            </p:grpSpPr>
            <p:sp>
              <p:nvSpPr>
                <p:cNvPr id="107" name="Freeform 106"/>
                <p:cNvSpPr/>
                <p:nvPr/>
              </p:nvSpPr>
              <p:spPr bwMode="auto">
                <a:xfrm rot="19194333" flipH="1">
                  <a:off x="2433375" y="1990839"/>
                  <a:ext cx="573912" cy="193817"/>
                </a:xfrm>
                <a:custGeom>
                  <a:avLst/>
                  <a:gdLst>
                    <a:gd name="connsiteX0" fmla="*/ 0 w 1419367"/>
                    <a:gd name="connsiteY0" fmla="*/ 162270 h 585350"/>
                    <a:gd name="connsiteX1" fmla="*/ 122830 w 1419367"/>
                    <a:gd name="connsiteY1" fmla="*/ 25792 h 585350"/>
                    <a:gd name="connsiteX2" fmla="*/ 272956 w 1419367"/>
                    <a:gd name="connsiteY2" fmla="*/ 298747 h 585350"/>
                    <a:gd name="connsiteX3" fmla="*/ 450376 w 1419367"/>
                    <a:gd name="connsiteY3" fmla="*/ 25792 h 585350"/>
                    <a:gd name="connsiteX4" fmla="*/ 586854 w 1419367"/>
                    <a:gd name="connsiteY4" fmla="*/ 326043 h 585350"/>
                    <a:gd name="connsiteX5" fmla="*/ 764275 w 1419367"/>
                    <a:gd name="connsiteY5" fmla="*/ 25792 h 585350"/>
                    <a:gd name="connsiteX6" fmla="*/ 900753 w 1419367"/>
                    <a:gd name="connsiteY6" fmla="*/ 326043 h 585350"/>
                    <a:gd name="connsiteX7" fmla="*/ 1064526 w 1419367"/>
                    <a:gd name="connsiteY7" fmla="*/ 39440 h 585350"/>
                    <a:gd name="connsiteX8" fmla="*/ 1064526 w 1419367"/>
                    <a:gd name="connsiteY8" fmla="*/ 25792 h 585350"/>
                    <a:gd name="connsiteX9" fmla="*/ 1392072 w 1419367"/>
                    <a:gd name="connsiteY9" fmla="*/ 257804 h 585350"/>
                    <a:gd name="connsiteX10" fmla="*/ 1323833 w 1419367"/>
                    <a:gd name="connsiteY10" fmla="*/ 380634 h 585350"/>
                    <a:gd name="connsiteX11" fmla="*/ 1419367 w 1419367"/>
                    <a:gd name="connsiteY11" fmla="*/ 585350 h 585350"/>
                    <a:gd name="connsiteX0" fmla="*/ 0 w 1419367"/>
                    <a:gd name="connsiteY0" fmla="*/ 170742 h 593822"/>
                    <a:gd name="connsiteX1" fmla="*/ 122830 w 1419367"/>
                    <a:gd name="connsiteY1" fmla="*/ 34264 h 593822"/>
                    <a:gd name="connsiteX2" fmla="*/ 272956 w 1419367"/>
                    <a:gd name="connsiteY2" fmla="*/ 307219 h 593822"/>
                    <a:gd name="connsiteX3" fmla="*/ 450376 w 1419367"/>
                    <a:gd name="connsiteY3" fmla="*/ 34264 h 593822"/>
                    <a:gd name="connsiteX4" fmla="*/ 586854 w 1419367"/>
                    <a:gd name="connsiteY4" fmla="*/ 334515 h 593822"/>
                    <a:gd name="connsiteX5" fmla="*/ 764275 w 1419367"/>
                    <a:gd name="connsiteY5" fmla="*/ 34264 h 593822"/>
                    <a:gd name="connsiteX6" fmla="*/ 900753 w 1419367"/>
                    <a:gd name="connsiteY6" fmla="*/ 334515 h 593822"/>
                    <a:gd name="connsiteX7" fmla="*/ 1064526 w 1419367"/>
                    <a:gd name="connsiteY7" fmla="*/ 47912 h 593822"/>
                    <a:gd name="connsiteX8" fmla="*/ 1064526 w 1419367"/>
                    <a:gd name="connsiteY8" fmla="*/ 34264 h 593822"/>
                    <a:gd name="connsiteX9" fmla="*/ 1323833 w 1419367"/>
                    <a:gd name="connsiteY9" fmla="*/ 389106 h 593822"/>
                    <a:gd name="connsiteX10" fmla="*/ 1419367 w 1419367"/>
                    <a:gd name="connsiteY10" fmla="*/ 593822 h 593822"/>
                    <a:gd name="connsiteX0" fmla="*/ 0 w 1323833"/>
                    <a:gd name="connsiteY0" fmla="*/ 170742 h 389106"/>
                    <a:gd name="connsiteX1" fmla="*/ 122830 w 1323833"/>
                    <a:gd name="connsiteY1" fmla="*/ 34264 h 389106"/>
                    <a:gd name="connsiteX2" fmla="*/ 272956 w 1323833"/>
                    <a:gd name="connsiteY2" fmla="*/ 307219 h 389106"/>
                    <a:gd name="connsiteX3" fmla="*/ 450376 w 1323833"/>
                    <a:gd name="connsiteY3" fmla="*/ 34264 h 389106"/>
                    <a:gd name="connsiteX4" fmla="*/ 586854 w 1323833"/>
                    <a:gd name="connsiteY4" fmla="*/ 334515 h 389106"/>
                    <a:gd name="connsiteX5" fmla="*/ 764275 w 1323833"/>
                    <a:gd name="connsiteY5" fmla="*/ 34264 h 389106"/>
                    <a:gd name="connsiteX6" fmla="*/ 900753 w 1323833"/>
                    <a:gd name="connsiteY6" fmla="*/ 334515 h 389106"/>
                    <a:gd name="connsiteX7" fmla="*/ 1064526 w 1323833"/>
                    <a:gd name="connsiteY7" fmla="*/ 47912 h 389106"/>
                    <a:gd name="connsiteX8" fmla="*/ 1064526 w 1323833"/>
                    <a:gd name="connsiteY8" fmla="*/ 34264 h 389106"/>
                    <a:gd name="connsiteX9" fmla="*/ 1323833 w 1323833"/>
                    <a:gd name="connsiteY9" fmla="*/ 389106 h 389106"/>
                    <a:gd name="connsiteX0" fmla="*/ 0 w 1323833"/>
                    <a:gd name="connsiteY0" fmla="*/ 159564 h 377928"/>
                    <a:gd name="connsiteX1" fmla="*/ 122830 w 1323833"/>
                    <a:gd name="connsiteY1" fmla="*/ 23086 h 377928"/>
                    <a:gd name="connsiteX2" fmla="*/ 272956 w 1323833"/>
                    <a:gd name="connsiteY2" fmla="*/ 296041 h 377928"/>
                    <a:gd name="connsiteX3" fmla="*/ 450376 w 1323833"/>
                    <a:gd name="connsiteY3" fmla="*/ 23086 h 377928"/>
                    <a:gd name="connsiteX4" fmla="*/ 586854 w 1323833"/>
                    <a:gd name="connsiteY4" fmla="*/ 323337 h 377928"/>
                    <a:gd name="connsiteX5" fmla="*/ 764275 w 1323833"/>
                    <a:gd name="connsiteY5" fmla="*/ 23086 h 377928"/>
                    <a:gd name="connsiteX6" fmla="*/ 900753 w 1323833"/>
                    <a:gd name="connsiteY6" fmla="*/ 323337 h 377928"/>
                    <a:gd name="connsiteX7" fmla="*/ 1064526 w 1323833"/>
                    <a:gd name="connsiteY7" fmla="*/ 36734 h 377928"/>
                    <a:gd name="connsiteX8" fmla="*/ 1064526 w 1323833"/>
                    <a:gd name="connsiteY8" fmla="*/ 23086 h 377928"/>
                    <a:gd name="connsiteX9" fmla="*/ 1323833 w 1323833"/>
                    <a:gd name="connsiteY9" fmla="*/ 377928 h 377928"/>
                    <a:gd name="connsiteX0" fmla="*/ 0 w 1323833"/>
                    <a:gd name="connsiteY0" fmla="*/ 146170 h 364534"/>
                    <a:gd name="connsiteX1" fmla="*/ 122830 w 1323833"/>
                    <a:gd name="connsiteY1" fmla="*/ 9692 h 364534"/>
                    <a:gd name="connsiteX2" fmla="*/ 272956 w 1323833"/>
                    <a:gd name="connsiteY2" fmla="*/ 282647 h 364534"/>
                    <a:gd name="connsiteX3" fmla="*/ 450376 w 1323833"/>
                    <a:gd name="connsiteY3" fmla="*/ 9692 h 364534"/>
                    <a:gd name="connsiteX4" fmla="*/ 586854 w 1323833"/>
                    <a:gd name="connsiteY4" fmla="*/ 309943 h 364534"/>
                    <a:gd name="connsiteX5" fmla="*/ 764275 w 1323833"/>
                    <a:gd name="connsiteY5" fmla="*/ 9692 h 364534"/>
                    <a:gd name="connsiteX6" fmla="*/ 900753 w 1323833"/>
                    <a:gd name="connsiteY6" fmla="*/ 309943 h 364534"/>
                    <a:gd name="connsiteX7" fmla="*/ 1064526 w 1323833"/>
                    <a:gd name="connsiteY7" fmla="*/ 23340 h 364534"/>
                    <a:gd name="connsiteX8" fmla="*/ 1064526 w 1323833"/>
                    <a:gd name="connsiteY8" fmla="*/ 9692 h 364534"/>
                    <a:gd name="connsiteX9" fmla="*/ 1323833 w 1323833"/>
                    <a:gd name="connsiteY9" fmla="*/ 364534 h 364534"/>
                    <a:gd name="connsiteX0" fmla="*/ 0 w 1323833"/>
                    <a:gd name="connsiteY0" fmla="*/ 140423 h 358787"/>
                    <a:gd name="connsiteX1" fmla="*/ 122830 w 1323833"/>
                    <a:gd name="connsiteY1" fmla="*/ 3945 h 358787"/>
                    <a:gd name="connsiteX2" fmla="*/ 272956 w 1323833"/>
                    <a:gd name="connsiteY2" fmla="*/ 276900 h 358787"/>
                    <a:gd name="connsiteX3" fmla="*/ 450376 w 1323833"/>
                    <a:gd name="connsiteY3" fmla="*/ 3945 h 358787"/>
                    <a:gd name="connsiteX4" fmla="*/ 586854 w 1323833"/>
                    <a:gd name="connsiteY4" fmla="*/ 304196 h 358787"/>
                    <a:gd name="connsiteX5" fmla="*/ 764275 w 1323833"/>
                    <a:gd name="connsiteY5" fmla="*/ 3945 h 358787"/>
                    <a:gd name="connsiteX6" fmla="*/ 900753 w 1323833"/>
                    <a:gd name="connsiteY6" fmla="*/ 304196 h 358787"/>
                    <a:gd name="connsiteX7" fmla="*/ 1064526 w 1323833"/>
                    <a:gd name="connsiteY7" fmla="*/ 17593 h 358787"/>
                    <a:gd name="connsiteX8" fmla="*/ 1323833 w 1323833"/>
                    <a:gd name="connsiteY8" fmla="*/ 358787 h 358787"/>
                    <a:gd name="connsiteX0" fmla="*/ 0 w 1064525"/>
                    <a:gd name="connsiteY0" fmla="*/ 140423 h 304208"/>
                    <a:gd name="connsiteX1" fmla="*/ 122830 w 1064525"/>
                    <a:gd name="connsiteY1" fmla="*/ 3945 h 304208"/>
                    <a:gd name="connsiteX2" fmla="*/ 272956 w 1064525"/>
                    <a:gd name="connsiteY2" fmla="*/ 276900 h 304208"/>
                    <a:gd name="connsiteX3" fmla="*/ 450376 w 1064525"/>
                    <a:gd name="connsiteY3" fmla="*/ 3945 h 304208"/>
                    <a:gd name="connsiteX4" fmla="*/ 586854 w 1064525"/>
                    <a:gd name="connsiteY4" fmla="*/ 304196 h 304208"/>
                    <a:gd name="connsiteX5" fmla="*/ 764275 w 1064525"/>
                    <a:gd name="connsiteY5" fmla="*/ 3945 h 304208"/>
                    <a:gd name="connsiteX6" fmla="*/ 900753 w 1064525"/>
                    <a:gd name="connsiteY6" fmla="*/ 304196 h 304208"/>
                    <a:gd name="connsiteX7" fmla="*/ 1064526 w 1064525"/>
                    <a:gd name="connsiteY7" fmla="*/ 17593 h 304208"/>
                    <a:gd name="connsiteX0" fmla="*/ 0 w 900753"/>
                    <a:gd name="connsiteY0" fmla="*/ 140423 h 304195"/>
                    <a:gd name="connsiteX1" fmla="*/ 122830 w 900753"/>
                    <a:gd name="connsiteY1" fmla="*/ 3945 h 304195"/>
                    <a:gd name="connsiteX2" fmla="*/ 272956 w 900753"/>
                    <a:gd name="connsiteY2" fmla="*/ 276900 h 304195"/>
                    <a:gd name="connsiteX3" fmla="*/ 450376 w 900753"/>
                    <a:gd name="connsiteY3" fmla="*/ 3945 h 304195"/>
                    <a:gd name="connsiteX4" fmla="*/ 586854 w 900753"/>
                    <a:gd name="connsiteY4" fmla="*/ 304196 h 304195"/>
                    <a:gd name="connsiteX5" fmla="*/ 764275 w 900753"/>
                    <a:gd name="connsiteY5" fmla="*/ 3945 h 304195"/>
                    <a:gd name="connsiteX6" fmla="*/ 900753 w 900753"/>
                    <a:gd name="connsiteY6" fmla="*/ 304196 h 30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0753" h="304195">
                      <a:moveTo>
                        <a:pt x="0" y="140423"/>
                      </a:moveTo>
                      <a:cubicBezTo>
                        <a:pt x="38668" y="60811"/>
                        <a:pt x="77337" y="-18801"/>
                        <a:pt x="122830" y="3945"/>
                      </a:cubicBezTo>
                      <a:cubicBezTo>
                        <a:pt x="168323" y="26691"/>
                        <a:pt x="218365" y="276900"/>
                        <a:pt x="272956" y="276900"/>
                      </a:cubicBezTo>
                      <a:cubicBezTo>
                        <a:pt x="327547" y="276900"/>
                        <a:pt x="398060" y="-604"/>
                        <a:pt x="450376" y="3945"/>
                      </a:cubicBezTo>
                      <a:cubicBezTo>
                        <a:pt x="502692" y="8494"/>
                        <a:pt x="534538" y="304196"/>
                        <a:pt x="586854" y="304196"/>
                      </a:cubicBezTo>
                      <a:cubicBezTo>
                        <a:pt x="639170" y="304196"/>
                        <a:pt x="711959" y="3945"/>
                        <a:pt x="764275" y="3945"/>
                      </a:cubicBezTo>
                      <a:cubicBezTo>
                        <a:pt x="816591" y="3945"/>
                        <a:pt x="850711" y="301921"/>
                        <a:pt x="900753" y="304196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Freeform 107"/>
                <p:cNvSpPr/>
                <p:nvPr/>
              </p:nvSpPr>
              <p:spPr bwMode="auto">
                <a:xfrm rot="2405667">
                  <a:off x="1952516" y="2005625"/>
                  <a:ext cx="573912" cy="193817"/>
                </a:xfrm>
                <a:custGeom>
                  <a:avLst/>
                  <a:gdLst>
                    <a:gd name="connsiteX0" fmla="*/ 0 w 1419367"/>
                    <a:gd name="connsiteY0" fmla="*/ 162270 h 585350"/>
                    <a:gd name="connsiteX1" fmla="*/ 122830 w 1419367"/>
                    <a:gd name="connsiteY1" fmla="*/ 25792 h 585350"/>
                    <a:gd name="connsiteX2" fmla="*/ 272956 w 1419367"/>
                    <a:gd name="connsiteY2" fmla="*/ 298747 h 585350"/>
                    <a:gd name="connsiteX3" fmla="*/ 450376 w 1419367"/>
                    <a:gd name="connsiteY3" fmla="*/ 25792 h 585350"/>
                    <a:gd name="connsiteX4" fmla="*/ 586854 w 1419367"/>
                    <a:gd name="connsiteY4" fmla="*/ 326043 h 585350"/>
                    <a:gd name="connsiteX5" fmla="*/ 764275 w 1419367"/>
                    <a:gd name="connsiteY5" fmla="*/ 25792 h 585350"/>
                    <a:gd name="connsiteX6" fmla="*/ 900753 w 1419367"/>
                    <a:gd name="connsiteY6" fmla="*/ 326043 h 585350"/>
                    <a:gd name="connsiteX7" fmla="*/ 1064526 w 1419367"/>
                    <a:gd name="connsiteY7" fmla="*/ 39440 h 585350"/>
                    <a:gd name="connsiteX8" fmla="*/ 1064526 w 1419367"/>
                    <a:gd name="connsiteY8" fmla="*/ 25792 h 585350"/>
                    <a:gd name="connsiteX9" fmla="*/ 1392072 w 1419367"/>
                    <a:gd name="connsiteY9" fmla="*/ 257804 h 585350"/>
                    <a:gd name="connsiteX10" fmla="*/ 1323833 w 1419367"/>
                    <a:gd name="connsiteY10" fmla="*/ 380634 h 585350"/>
                    <a:gd name="connsiteX11" fmla="*/ 1419367 w 1419367"/>
                    <a:gd name="connsiteY11" fmla="*/ 585350 h 585350"/>
                    <a:gd name="connsiteX0" fmla="*/ 0 w 1419367"/>
                    <a:gd name="connsiteY0" fmla="*/ 170742 h 593822"/>
                    <a:gd name="connsiteX1" fmla="*/ 122830 w 1419367"/>
                    <a:gd name="connsiteY1" fmla="*/ 34264 h 593822"/>
                    <a:gd name="connsiteX2" fmla="*/ 272956 w 1419367"/>
                    <a:gd name="connsiteY2" fmla="*/ 307219 h 593822"/>
                    <a:gd name="connsiteX3" fmla="*/ 450376 w 1419367"/>
                    <a:gd name="connsiteY3" fmla="*/ 34264 h 593822"/>
                    <a:gd name="connsiteX4" fmla="*/ 586854 w 1419367"/>
                    <a:gd name="connsiteY4" fmla="*/ 334515 h 593822"/>
                    <a:gd name="connsiteX5" fmla="*/ 764275 w 1419367"/>
                    <a:gd name="connsiteY5" fmla="*/ 34264 h 593822"/>
                    <a:gd name="connsiteX6" fmla="*/ 900753 w 1419367"/>
                    <a:gd name="connsiteY6" fmla="*/ 334515 h 593822"/>
                    <a:gd name="connsiteX7" fmla="*/ 1064526 w 1419367"/>
                    <a:gd name="connsiteY7" fmla="*/ 47912 h 593822"/>
                    <a:gd name="connsiteX8" fmla="*/ 1064526 w 1419367"/>
                    <a:gd name="connsiteY8" fmla="*/ 34264 h 593822"/>
                    <a:gd name="connsiteX9" fmla="*/ 1323833 w 1419367"/>
                    <a:gd name="connsiteY9" fmla="*/ 389106 h 593822"/>
                    <a:gd name="connsiteX10" fmla="*/ 1419367 w 1419367"/>
                    <a:gd name="connsiteY10" fmla="*/ 593822 h 593822"/>
                    <a:gd name="connsiteX0" fmla="*/ 0 w 1323833"/>
                    <a:gd name="connsiteY0" fmla="*/ 170742 h 389106"/>
                    <a:gd name="connsiteX1" fmla="*/ 122830 w 1323833"/>
                    <a:gd name="connsiteY1" fmla="*/ 34264 h 389106"/>
                    <a:gd name="connsiteX2" fmla="*/ 272956 w 1323833"/>
                    <a:gd name="connsiteY2" fmla="*/ 307219 h 389106"/>
                    <a:gd name="connsiteX3" fmla="*/ 450376 w 1323833"/>
                    <a:gd name="connsiteY3" fmla="*/ 34264 h 389106"/>
                    <a:gd name="connsiteX4" fmla="*/ 586854 w 1323833"/>
                    <a:gd name="connsiteY4" fmla="*/ 334515 h 389106"/>
                    <a:gd name="connsiteX5" fmla="*/ 764275 w 1323833"/>
                    <a:gd name="connsiteY5" fmla="*/ 34264 h 389106"/>
                    <a:gd name="connsiteX6" fmla="*/ 900753 w 1323833"/>
                    <a:gd name="connsiteY6" fmla="*/ 334515 h 389106"/>
                    <a:gd name="connsiteX7" fmla="*/ 1064526 w 1323833"/>
                    <a:gd name="connsiteY7" fmla="*/ 47912 h 389106"/>
                    <a:gd name="connsiteX8" fmla="*/ 1064526 w 1323833"/>
                    <a:gd name="connsiteY8" fmla="*/ 34264 h 389106"/>
                    <a:gd name="connsiteX9" fmla="*/ 1323833 w 1323833"/>
                    <a:gd name="connsiteY9" fmla="*/ 389106 h 389106"/>
                    <a:gd name="connsiteX0" fmla="*/ 0 w 1323833"/>
                    <a:gd name="connsiteY0" fmla="*/ 159564 h 377928"/>
                    <a:gd name="connsiteX1" fmla="*/ 122830 w 1323833"/>
                    <a:gd name="connsiteY1" fmla="*/ 23086 h 377928"/>
                    <a:gd name="connsiteX2" fmla="*/ 272956 w 1323833"/>
                    <a:gd name="connsiteY2" fmla="*/ 296041 h 377928"/>
                    <a:gd name="connsiteX3" fmla="*/ 450376 w 1323833"/>
                    <a:gd name="connsiteY3" fmla="*/ 23086 h 377928"/>
                    <a:gd name="connsiteX4" fmla="*/ 586854 w 1323833"/>
                    <a:gd name="connsiteY4" fmla="*/ 323337 h 377928"/>
                    <a:gd name="connsiteX5" fmla="*/ 764275 w 1323833"/>
                    <a:gd name="connsiteY5" fmla="*/ 23086 h 377928"/>
                    <a:gd name="connsiteX6" fmla="*/ 900753 w 1323833"/>
                    <a:gd name="connsiteY6" fmla="*/ 323337 h 377928"/>
                    <a:gd name="connsiteX7" fmla="*/ 1064526 w 1323833"/>
                    <a:gd name="connsiteY7" fmla="*/ 36734 h 377928"/>
                    <a:gd name="connsiteX8" fmla="*/ 1064526 w 1323833"/>
                    <a:gd name="connsiteY8" fmla="*/ 23086 h 377928"/>
                    <a:gd name="connsiteX9" fmla="*/ 1323833 w 1323833"/>
                    <a:gd name="connsiteY9" fmla="*/ 377928 h 377928"/>
                    <a:gd name="connsiteX0" fmla="*/ 0 w 1323833"/>
                    <a:gd name="connsiteY0" fmla="*/ 146170 h 364534"/>
                    <a:gd name="connsiteX1" fmla="*/ 122830 w 1323833"/>
                    <a:gd name="connsiteY1" fmla="*/ 9692 h 364534"/>
                    <a:gd name="connsiteX2" fmla="*/ 272956 w 1323833"/>
                    <a:gd name="connsiteY2" fmla="*/ 282647 h 364534"/>
                    <a:gd name="connsiteX3" fmla="*/ 450376 w 1323833"/>
                    <a:gd name="connsiteY3" fmla="*/ 9692 h 364534"/>
                    <a:gd name="connsiteX4" fmla="*/ 586854 w 1323833"/>
                    <a:gd name="connsiteY4" fmla="*/ 309943 h 364534"/>
                    <a:gd name="connsiteX5" fmla="*/ 764275 w 1323833"/>
                    <a:gd name="connsiteY5" fmla="*/ 9692 h 364534"/>
                    <a:gd name="connsiteX6" fmla="*/ 900753 w 1323833"/>
                    <a:gd name="connsiteY6" fmla="*/ 309943 h 364534"/>
                    <a:gd name="connsiteX7" fmla="*/ 1064526 w 1323833"/>
                    <a:gd name="connsiteY7" fmla="*/ 23340 h 364534"/>
                    <a:gd name="connsiteX8" fmla="*/ 1064526 w 1323833"/>
                    <a:gd name="connsiteY8" fmla="*/ 9692 h 364534"/>
                    <a:gd name="connsiteX9" fmla="*/ 1323833 w 1323833"/>
                    <a:gd name="connsiteY9" fmla="*/ 364534 h 364534"/>
                    <a:gd name="connsiteX0" fmla="*/ 0 w 1323833"/>
                    <a:gd name="connsiteY0" fmla="*/ 140423 h 358787"/>
                    <a:gd name="connsiteX1" fmla="*/ 122830 w 1323833"/>
                    <a:gd name="connsiteY1" fmla="*/ 3945 h 358787"/>
                    <a:gd name="connsiteX2" fmla="*/ 272956 w 1323833"/>
                    <a:gd name="connsiteY2" fmla="*/ 276900 h 358787"/>
                    <a:gd name="connsiteX3" fmla="*/ 450376 w 1323833"/>
                    <a:gd name="connsiteY3" fmla="*/ 3945 h 358787"/>
                    <a:gd name="connsiteX4" fmla="*/ 586854 w 1323833"/>
                    <a:gd name="connsiteY4" fmla="*/ 304196 h 358787"/>
                    <a:gd name="connsiteX5" fmla="*/ 764275 w 1323833"/>
                    <a:gd name="connsiteY5" fmla="*/ 3945 h 358787"/>
                    <a:gd name="connsiteX6" fmla="*/ 900753 w 1323833"/>
                    <a:gd name="connsiteY6" fmla="*/ 304196 h 358787"/>
                    <a:gd name="connsiteX7" fmla="*/ 1064526 w 1323833"/>
                    <a:gd name="connsiteY7" fmla="*/ 17593 h 358787"/>
                    <a:gd name="connsiteX8" fmla="*/ 1323833 w 1323833"/>
                    <a:gd name="connsiteY8" fmla="*/ 358787 h 358787"/>
                    <a:gd name="connsiteX0" fmla="*/ 0 w 1064525"/>
                    <a:gd name="connsiteY0" fmla="*/ 140423 h 304208"/>
                    <a:gd name="connsiteX1" fmla="*/ 122830 w 1064525"/>
                    <a:gd name="connsiteY1" fmla="*/ 3945 h 304208"/>
                    <a:gd name="connsiteX2" fmla="*/ 272956 w 1064525"/>
                    <a:gd name="connsiteY2" fmla="*/ 276900 h 304208"/>
                    <a:gd name="connsiteX3" fmla="*/ 450376 w 1064525"/>
                    <a:gd name="connsiteY3" fmla="*/ 3945 h 304208"/>
                    <a:gd name="connsiteX4" fmla="*/ 586854 w 1064525"/>
                    <a:gd name="connsiteY4" fmla="*/ 304196 h 304208"/>
                    <a:gd name="connsiteX5" fmla="*/ 764275 w 1064525"/>
                    <a:gd name="connsiteY5" fmla="*/ 3945 h 304208"/>
                    <a:gd name="connsiteX6" fmla="*/ 900753 w 1064525"/>
                    <a:gd name="connsiteY6" fmla="*/ 304196 h 304208"/>
                    <a:gd name="connsiteX7" fmla="*/ 1064526 w 1064525"/>
                    <a:gd name="connsiteY7" fmla="*/ 17593 h 304208"/>
                    <a:gd name="connsiteX0" fmla="*/ 0 w 900753"/>
                    <a:gd name="connsiteY0" fmla="*/ 140423 h 304195"/>
                    <a:gd name="connsiteX1" fmla="*/ 122830 w 900753"/>
                    <a:gd name="connsiteY1" fmla="*/ 3945 h 304195"/>
                    <a:gd name="connsiteX2" fmla="*/ 272956 w 900753"/>
                    <a:gd name="connsiteY2" fmla="*/ 276900 h 304195"/>
                    <a:gd name="connsiteX3" fmla="*/ 450376 w 900753"/>
                    <a:gd name="connsiteY3" fmla="*/ 3945 h 304195"/>
                    <a:gd name="connsiteX4" fmla="*/ 586854 w 900753"/>
                    <a:gd name="connsiteY4" fmla="*/ 304196 h 304195"/>
                    <a:gd name="connsiteX5" fmla="*/ 764275 w 900753"/>
                    <a:gd name="connsiteY5" fmla="*/ 3945 h 304195"/>
                    <a:gd name="connsiteX6" fmla="*/ 900753 w 900753"/>
                    <a:gd name="connsiteY6" fmla="*/ 304196 h 304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00753" h="304195">
                      <a:moveTo>
                        <a:pt x="0" y="140423"/>
                      </a:moveTo>
                      <a:cubicBezTo>
                        <a:pt x="38668" y="60811"/>
                        <a:pt x="77337" y="-18801"/>
                        <a:pt x="122830" y="3945"/>
                      </a:cubicBezTo>
                      <a:cubicBezTo>
                        <a:pt x="168323" y="26691"/>
                        <a:pt x="218365" y="276900"/>
                        <a:pt x="272956" y="276900"/>
                      </a:cubicBezTo>
                      <a:cubicBezTo>
                        <a:pt x="327547" y="276900"/>
                        <a:pt x="398060" y="-604"/>
                        <a:pt x="450376" y="3945"/>
                      </a:cubicBezTo>
                      <a:cubicBezTo>
                        <a:pt x="502692" y="8494"/>
                        <a:pt x="534538" y="304196"/>
                        <a:pt x="586854" y="304196"/>
                      </a:cubicBezTo>
                      <a:cubicBezTo>
                        <a:pt x="639170" y="304196"/>
                        <a:pt x="711959" y="3945"/>
                        <a:pt x="764275" y="3945"/>
                      </a:cubicBezTo>
                      <a:cubicBezTo>
                        <a:pt x="816591" y="3945"/>
                        <a:pt x="850711" y="301921"/>
                        <a:pt x="900753" y="304196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Freeform 108"/>
                <p:cNvSpPr/>
                <p:nvPr/>
              </p:nvSpPr>
              <p:spPr bwMode="auto">
                <a:xfrm>
                  <a:off x="2126015" y="1752600"/>
                  <a:ext cx="843476" cy="228600"/>
                </a:xfrm>
                <a:custGeom>
                  <a:avLst/>
                  <a:gdLst>
                    <a:gd name="connsiteX0" fmla="*/ 0 w 1419367"/>
                    <a:gd name="connsiteY0" fmla="*/ 162270 h 585350"/>
                    <a:gd name="connsiteX1" fmla="*/ 122830 w 1419367"/>
                    <a:gd name="connsiteY1" fmla="*/ 25792 h 585350"/>
                    <a:gd name="connsiteX2" fmla="*/ 272956 w 1419367"/>
                    <a:gd name="connsiteY2" fmla="*/ 298747 h 585350"/>
                    <a:gd name="connsiteX3" fmla="*/ 450376 w 1419367"/>
                    <a:gd name="connsiteY3" fmla="*/ 25792 h 585350"/>
                    <a:gd name="connsiteX4" fmla="*/ 586854 w 1419367"/>
                    <a:gd name="connsiteY4" fmla="*/ 326043 h 585350"/>
                    <a:gd name="connsiteX5" fmla="*/ 764275 w 1419367"/>
                    <a:gd name="connsiteY5" fmla="*/ 25792 h 585350"/>
                    <a:gd name="connsiteX6" fmla="*/ 900753 w 1419367"/>
                    <a:gd name="connsiteY6" fmla="*/ 326043 h 585350"/>
                    <a:gd name="connsiteX7" fmla="*/ 1064526 w 1419367"/>
                    <a:gd name="connsiteY7" fmla="*/ 39440 h 585350"/>
                    <a:gd name="connsiteX8" fmla="*/ 1064526 w 1419367"/>
                    <a:gd name="connsiteY8" fmla="*/ 25792 h 585350"/>
                    <a:gd name="connsiteX9" fmla="*/ 1392072 w 1419367"/>
                    <a:gd name="connsiteY9" fmla="*/ 257804 h 585350"/>
                    <a:gd name="connsiteX10" fmla="*/ 1323833 w 1419367"/>
                    <a:gd name="connsiteY10" fmla="*/ 380634 h 585350"/>
                    <a:gd name="connsiteX11" fmla="*/ 1419367 w 1419367"/>
                    <a:gd name="connsiteY11" fmla="*/ 585350 h 585350"/>
                    <a:gd name="connsiteX0" fmla="*/ 0 w 1419367"/>
                    <a:gd name="connsiteY0" fmla="*/ 170742 h 593822"/>
                    <a:gd name="connsiteX1" fmla="*/ 122830 w 1419367"/>
                    <a:gd name="connsiteY1" fmla="*/ 34264 h 593822"/>
                    <a:gd name="connsiteX2" fmla="*/ 272956 w 1419367"/>
                    <a:gd name="connsiteY2" fmla="*/ 307219 h 593822"/>
                    <a:gd name="connsiteX3" fmla="*/ 450376 w 1419367"/>
                    <a:gd name="connsiteY3" fmla="*/ 34264 h 593822"/>
                    <a:gd name="connsiteX4" fmla="*/ 586854 w 1419367"/>
                    <a:gd name="connsiteY4" fmla="*/ 334515 h 593822"/>
                    <a:gd name="connsiteX5" fmla="*/ 764275 w 1419367"/>
                    <a:gd name="connsiteY5" fmla="*/ 34264 h 593822"/>
                    <a:gd name="connsiteX6" fmla="*/ 900753 w 1419367"/>
                    <a:gd name="connsiteY6" fmla="*/ 334515 h 593822"/>
                    <a:gd name="connsiteX7" fmla="*/ 1064526 w 1419367"/>
                    <a:gd name="connsiteY7" fmla="*/ 47912 h 593822"/>
                    <a:gd name="connsiteX8" fmla="*/ 1064526 w 1419367"/>
                    <a:gd name="connsiteY8" fmla="*/ 34264 h 593822"/>
                    <a:gd name="connsiteX9" fmla="*/ 1323833 w 1419367"/>
                    <a:gd name="connsiteY9" fmla="*/ 389106 h 593822"/>
                    <a:gd name="connsiteX10" fmla="*/ 1419367 w 1419367"/>
                    <a:gd name="connsiteY10" fmla="*/ 593822 h 593822"/>
                    <a:gd name="connsiteX0" fmla="*/ 0 w 1323833"/>
                    <a:gd name="connsiteY0" fmla="*/ 170742 h 389106"/>
                    <a:gd name="connsiteX1" fmla="*/ 122830 w 1323833"/>
                    <a:gd name="connsiteY1" fmla="*/ 34264 h 389106"/>
                    <a:gd name="connsiteX2" fmla="*/ 272956 w 1323833"/>
                    <a:gd name="connsiteY2" fmla="*/ 307219 h 389106"/>
                    <a:gd name="connsiteX3" fmla="*/ 450376 w 1323833"/>
                    <a:gd name="connsiteY3" fmla="*/ 34264 h 389106"/>
                    <a:gd name="connsiteX4" fmla="*/ 586854 w 1323833"/>
                    <a:gd name="connsiteY4" fmla="*/ 334515 h 389106"/>
                    <a:gd name="connsiteX5" fmla="*/ 764275 w 1323833"/>
                    <a:gd name="connsiteY5" fmla="*/ 34264 h 389106"/>
                    <a:gd name="connsiteX6" fmla="*/ 900753 w 1323833"/>
                    <a:gd name="connsiteY6" fmla="*/ 334515 h 389106"/>
                    <a:gd name="connsiteX7" fmla="*/ 1064526 w 1323833"/>
                    <a:gd name="connsiteY7" fmla="*/ 47912 h 389106"/>
                    <a:gd name="connsiteX8" fmla="*/ 1064526 w 1323833"/>
                    <a:gd name="connsiteY8" fmla="*/ 34264 h 389106"/>
                    <a:gd name="connsiteX9" fmla="*/ 1323833 w 1323833"/>
                    <a:gd name="connsiteY9" fmla="*/ 389106 h 389106"/>
                    <a:gd name="connsiteX0" fmla="*/ 0 w 1323833"/>
                    <a:gd name="connsiteY0" fmla="*/ 159564 h 377928"/>
                    <a:gd name="connsiteX1" fmla="*/ 122830 w 1323833"/>
                    <a:gd name="connsiteY1" fmla="*/ 23086 h 377928"/>
                    <a:gd name="connsiteX2" fmla="*/ 272956 w 1323833"/>
                    <a:gd name="connsiteY2" fmla="*/ 296041 h 377928"/>
                    <a:gd name="connsiteX3" fmla="*/ 450376 w 1323833"/>
                    <a:gd name="connsiteY3" fmla="*/ 23086 h 377928"/>
                    <a:gd name="connsiteX4" fmla="*/ 586854 w 1323833"/>
                    <a:gd name="connsiteY4" fmla="*/ 323337 h 377928"/>
                    <a:gd name="connsiteX5" fmla="*/ 764275 w 1323833"/>
                    <a:gd name="connsiteY5" fmla="*/ 23086 h 377928"/>
                    <a:gd name="connsiteX6" fmla="*/ 900753 w 1323833"/>
                    <a:gd name="connsiteY6" fmla="*/ 323337 h 377928"/>
                    <a:gd name="connsiteX7" fmla="*/ 1064526 w 1323833"/>
                    <a:gd name="connsiteY7" fmla="*/ 36734 h 377928"/>
                    <a:gd name="connsiteX8" fmla="*/ 1064526 w 1323833"/>
                    <a:gd name="connsiteY8" fmla="*/ 23086 h 377928"/>
                    <a:gd name="connsiteX9" fmla="*/ 1323833 w 1323833"/>
                    <a:gd name="connsiteY9" fmla="*/ 377928 h 377928"/>
                    <a:gd name="connsiteX0" fmla="*/ 0 w 1323833"/>
                    <a:gd name="connsiteY0" fmla="*/ 146170 h 364534"/>
                    <a:gd name="connsiteX1" fmla="*/ 122830 w 1323833"/>
                    <a:gd name="connsiteY1" fmla="*/ 9692 h 364534"/>
                    <a:gd name="connsiteX2" fmla="*/ 272956 w 1323833"/>
                    <a:gd name="connsiteY2" fmla="*/ 282647 h 364534"/>
                    <a:gd name="connsiteX3" fmla="*/ 450376 w 1323833"/>
                    <a:gd name="connsiteY3" fmla="*/ 9692 h 364534"/>
                    <a:gd name="connsiteX4" fmla="*/ 586854 w 1323833"/>
                    <a:gd name="connsiteY4" fmla="*/ 309943 h 364534"/>
                    <a:gd name="connsiteX5" fmla="*/ 764275 w 1323833"/>
                    <a:gd name="connsiteY5" fmla="*/ 9692 h 364534"/>
                    <a:gd name="connsiteX6" fmla="*/ 900753 w 1323833"/>
                    <a:gd name="connsiteY6" fmla="*/ 309943 h 364534"/>
                    <a:gd name="connsiteX7" fmla="*/ 1064526 w 1323833"/>
                    <a:gd name="connsiteY7" fmla="*/ 23340 h 364534"/>
                    <a:gd name="connsiteX8" fmla="*/ 1064526 w 1323833"/>
                    <a:gd name="connsiteY8" fmla="*/ 9692 h 364534"/>
                    <a:gd name="connsiteX9" fmla="*/ 1323833 w 1323833"/>
                    <a:gd name="connsiteY9" fmla="*/ 364534 h 364534"/>
                    <a:gd name="connsiteX0" fmla="*/ 0 w 1323833"/>
                    <a:gd name="connsiteY0" fmla="*/ 140423 h 358787"/>
                    <a:gd name="connsiteX1" fmla="*/ 122830 w 1323833"/>
                    <a:gd name="connsiteY1" fmla="*/ 3945 h 358787"/>
                    <a:gd name="connsiteX2" fmla="*/ 272956 w 1323833"/>
                    <a:gd name="connsiteY2" fmla="*/ 276900 h 358787"/>
                    <a:gd name="connsiteX3" fmla="*/ 450376 w 1323833"/>
                    <a:gd name="connsiteY3" fmla="*/ 3945 h 358787"/>
                    <a:gd name="connsiteX4" fmla="*/ 586854 w 1323833"/>
                    <a:gd name="connsiteY4" fmla="*/ 304196 h 358787"/>
                    <a:gd name="connsiteX5" fmla="*/ 764275 w 1323833"/>
                    <a:gd name="connsiteY5" fmla="*/ 3945 h 358787"/>
                    <a:gd name="connsiteX6" fmla="*/ 900753 w 1323833"/>
                    <a:gd name="connsiteY6" fmla="*/ 304196 h 358787"/>
                    <a:gd name="connsiteX7" fmla="*/ 1064526 w 1323833"/>
                    <a:gd name="connsiteY7" fmla="*/ 17593 h 358787"/>
                    <a:gd name="connsiteX8" fmla="*/ 1323833 w 1323833"/>
                    <a:gd name="connsiteY8" fmla="*/ 358787 h 358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23833" h="358787">
                      <a:moveTo>
                        <a:pt x="0" y="140423"/>
                      </a:moveTo>
                      <a:cubicBezTo>
                        <a:pt x="38668" y="60811"/>
                        <a:pt x="77337" y="-18801"/>
                        <a:pt x="122830" y="3945"/>
                      </a:cubicBezTo>
                      <a:cubicBezTo>
                        <a:pt x="168323" y="26691"/>
                        <a:pt x="218365" y="276900"/>
                        <a:pt x="272956" y="276900"/>
                      </a:cubicBezTo>
                      <a:cubicBezTo>
                        <a:pt x="327547" y="276900"/>
                        <a:pt x="398060" y="-604"/>
                        <a:pt x="450376" y="3945"/>
                      </a:cubicBezTo>
                      <a:cubicBezTo>
                        <a:pt x="502692" y="8494"/>
                        <a:pt x="534538" y="304196"/>
                        <a:pt x="586854" y="304196"/>
                      </a:cubicBezTo>
                      <a:cubicBezTo>
                        <a:pt x="639170" y="304196"/>
                        <a:pt x="711959" y="3945"/>
                        <a:pt x="764275" y="3945"/>
                      </a:cubicBezTo>
                      <a:cubicBezTo>
                        <a:pt x="816591" y="3945"/>
                        <a:pt x="850711" y="301921"/>
                        <a:pt x="900753" y="304196"/>
                      </a:cubicBezTo>
                      <a:cubicBezTo>
                        <a:pt x="950795" y="306471"/>
                        <a:pt x="994013" y="8495"/>
                        <a:pt x="1064526" y="17593"/>
                      </a:cubicBezTo>
                      <a:cubicBezTo>
                        <a:pt x="1135039" y="26691"/>
                        <a:pt x="1269811" y="287705"/>
                        <a:pt x="1323833" y="358787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 bwMode="auto">
                <a:xfrm>
                  <a:off x="1905000" y="1752600"/>
                  <a:ext cx="228600" cy="228600"/>
                </a:xfrm>
                <a:prstGeom prst="ellipse">
                  <a:avLst/>
                </a:prstGeom>
                <a:solidFill>
                  <a:srgbClr val="FF6699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1" name="Oval 75"/>
                <p:cNvSpPr/>
                <p:nvPr/>
              </p:nvSpPr>
              <p:spPr bwMode="auto">
                <a:xfrm>
                  <a:off x="2362200" y="2209800"/>
                  <a:ext cx="228600" cy="228600"/>
                </a:xfrm>
                <a:custGeom>
                  <a:avLst/>
                  <a:gdLst>
                    <a:gd name="connsiteX0" fmla="*/ 0 w 228600"/>
                    <a:gd name="connsiteY0" fmla="*/ 114300 h 228600"/>
                    <a:gd name="connsiteX1" fmla="*/ 114300 w 228600"/>
                    <a:gd name="connsiteY1" fmla="*/ 0 h 228600"/>
                    <a:gd name="connsiteX2" fmla="*/ 228600 w 228600"/>
                    <a:gd name="connsiteY2" fmla="*/ 114300 h 228600"/>
                    <a:gd name="connsiteX3" fmla="*/ 114300 w 228600"/>
                    <a:gd name="connsiteY3" fmla="*/ 228600 h 228600"/>
                    <a:gd name="connsiteX4" fmla="*/ 0 w 228600"/>
                    <a:gd name="connsiteY4" fmla="*/ 114300 h 228600"/>
                    <a:gd name="connsiteX0" fmla="*/ 0 w 228600"/>
                    <a:gd name="connsiteY0" fmla="*/ 114300 h 228600"/>
                    <a:gd name="connsiteX1" fmla="*/ 114300 w 228600"/>
                    <a:gd name="connsiteY1" fmla="*/ 0 h 228600"/>
                    <a:gd name="connsiteX2" fmla="*/ 228600 w 228600"/>
                    <a:gd name="connsiteY2" fmla="*/ 114300 h 228600"/>
                    <a:gd name="connsiteX3" fmla="*/ 114300 w 228600"/>
                    <a:gd name="connsiteY3" fmla="*/ 228600 h 228600"/>
                    <a:gd name="connsiteX4" fmla="*/ 0 w 228600"/>
                    <a:gd name="connsiteY4" fmla="*/ 11430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8600" h="228600">
                      <a:moveTo>
                        <a:pt x="0" y="114300"/>
                      </a:moveTo>
                      <a:cubicBezTo>
                        <a:pt x="0" y="51174"/>
                        <a:pt x="76200" y="0"/>
                        <a:pt x="114300" y="0"/>
                      </a:cubicBezTo>
                      <a:cubicBezTo>
                        <a:pt x="152400" y="0"/>
                        <a:pt x="228600" y="51174"/>
                        <a:pt x="228600" y="114300"/>
                      </a:cubicBezTo>
                      <a:cubicBezTo>
                        <a:pt x="228600" y="177426"/>
                        <a:pt x="152400" y="228600"/>
                        <a:pt x="114300" y="228600"/>
                      </a:cubicBezTo>
                      <a:cubicBezTo>
                        <a:pt x="76200" y="228600"/>
                        <a:pt x="0" y="177426"/>
                        <a:pt x="0" y="11430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2819400" y="1752600"/>
                  <a:ext cx="228600" cy="228600"/>
                </a:xfrm>
                <a:prstGeom prst="ellipse">
                  <a:avLst/>
                </a:prstGeom>
                <a:solidFill>
                  <a:srgbClr val="33CC33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01" name="Rectangle 98"/>
            <p:cNvSpPr txBox="1">
              <a:spLocks noChangeArrowheads="1"/>
            </p:cNvSpPr>
            <p:nvPr/>
          </p:nvSpPr>
          <p:spPr>
            <a:xfrm>
              <a:off x="6420580" y="4357657"/>
              <a:ext cx="6879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D3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b="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Rectangle 98"/>
            <p:cNvSpPr txBox="1">
              <a:spLocks noChangeArrowheads="1"/>
            </p:cNvSpPr>
            <p:nvPr/>
          </p:nvSpPr>
          <p:spPr>
            <a:xfrm>
              <a:off x="7385474" y="4357657"/>
              <a:ext cx="6879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D3</a:t>
              </a:r>
              <a:r>
                <a:rPr lang="en-US" baseline="-25000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b="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Rectangle 98"/>
            <p:cNvSpPr txBox="1">
              <a:spLocks noChangeArrowheads="1"/>
            </p:cNvSpPr>
            <p:nvPr/>
          </p:nvSpPr>
          <p:spPr>
            <a:xfrm>
              <a:off x="6928416" y="5410961"/>
              <a:ext cx="6879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D3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3" name="Picture 10" descr="Product D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6781" flipV="1">
            <a:off x="3517327" y="4343242"/>
            <a:ext cx="1078579" cy="8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 flipH="1">
            <a:off x="7877908" y="4332849"/>
            <a:ext cx="379827" cy="407963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98"/>
          <p:cNvSpPr txBox="1">
            <a:spLocks noChangeArrowheads="1"/>
          </p:cNvSpPr>
          <p:nvPr/>
        </p:nvSpPr>
        <p:spPr>
          <a:xfrm>
            <a:off x="7848945" y="3921818"/>
            <a:ext cx="153420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Fractional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endParaRPr kumimoji="0" lang="en-US" b="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6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72" grpId="0"/>
      <p:bldP spid="72" grpId="1"/>
      <p:bldP spid="76" grpId="0"/>
      <p:bldP spid="77" grpId="0"/>
      <p:bldP spid="78" grpId="0" animBg="1"/>
      <p:bldP spid="79" grpId="0" animBg="1"/>
      <p:bldP spid="80" grpId="0"/>
      <p:bldP spid="81" grpId="0"/>
      <p:bldP spid="82" grpId="0"/>
      <p:bldP spid="83" grpId="0"/>
      <p:bldP spid="85" grpId="0"/>
      <p:bldP spid="87" grpId="0"/>
      <p:bldP spid="89" grpId="0"/>
      <p:bldP spid="90" grpId="0" animBg="1"/>
      <p:bldP spid="91" grpId="0"/>
      <p:bldP spid="92" grpId="0" animBg="1"/>
      <p:bldP spid="93" grpId="0"/>
      <p:bldP spid="95" grpId="0"/>
      <p:bldP spid="96" grpId="0"/>
      <p:bldP spid="64" grpId="0"/>
      <p:bldP spid="6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Partial Resolution and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Higgsing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98"/>
          <p:cNvSpPr txBox="1">
            <a:spLocks noChangeArrowheads="1"/>
          </p:cNvSpPr>
          <p:nvPr/>
        </p:nvSpPr>
        <p:spPr>
          <a:xfrm>
            <a:off x="2806929" y="525380"/>
            <a:ext cx="671925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Replacing points by 2-spheres and sending their size to infinity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2795553" y="964388"/>
            <a:ext cx="671925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Eliminating points in the toric diagram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8118" y="714879"/>
            <a:ext cx="2241210" cy="404227"/>
            <a:chOff x="848374" y="1178914"/>
            <a:chExt cx="2241210" cy="404227"/>
          </a:xfrm>
        </p:grpSpPr>
        <p:sp>
          <p:nvSpPr>
            <p:cNvPr id="9" name="Rounded Rectangle 8"/>
            <p:cNvSpPr/>
            <p:nvPr/>
          </p:nvSpPr>
          <p:spPr>
            <a:xfrm>
              <a:off x="900748" y="1178914"/>
              <a:ext cx="2064697" cy="40422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Rectangle 98"/>
            <p:cNvSpPr txBox="1">
              <a:spLocks noChangeArrowheads="1"/>
            </p:cNvSpPr>
            <p:nvPr/>
          </p:nvSpPr>
          <p:spPr>
            <a:xfrm>
              <a:off x="848374" y="1198767"/>
              <a:ext cx="2241210" cy="35708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Calibri" pitchFamily="34" charset="0"/>
                </a:rPr>
                <a:t>Partial Resolution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 bwMode="auto">
          <a:xfrm flipV="1">
            <a:off x="6843203" y="3556569"/>
            <a:ext cx="0" cy="5120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5840211" y="4051760"/>
            <a:ext cx="0" cy="5120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7817291" y="4039169"/>
            <a:ext cx="0" cy="5120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829555" y="4534469"/>
            <a:ext cx="0" cy="5120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2642503" y="2436749"/>
            <a:ext cx="154849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b="1" dirty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1700" b="1" dirty="0" smtClean="0">
                <a:latin typeface="Calibri" pitchFamily="34" charset="0"/>
                <a:cs typeface="Times New Roman" pitchFamily="18" charset="0"/>
              </a:rPr>
              <a:t>one over dP</a:t>
            </a:r>
            <a:r>
              <a:rPr lang="en-US" sz="1700" b="1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endParaRPr kumimoji="0" lang="en-US" sz="1700" b="1" baseline="-25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98"/>
          <p:cNvSpPr txBox="1">
            <a:spLocks noChangeArrowheads="1"/>
          </p:cNvSpPr>
          <p:nvPr/>
        </p:nvSpPr>
        <p:spPr>
          <a:xfrm>
            <a:off x="5157103" y="2436749"/>
            <a:ext cx="154849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b="1" dirty="0">
                <a:latin typeface="Calibri" pitchFamily="34" charset="0"/>
                <a:cs typeface="Times New Roman" pitchFamily="18" charset="0"/>
              </a:rPr>
              <a:t>C</a:t>
            </a:r>
            <a:r>
              <a:rPr lang="en-US" sz="1700" b="1" dirty="0" smtClean="0">
                <a:latin typeface="Calibri" pitchFamily="34" charset="0"/>
                <a:cs typeface="Times New Roman" pitchFamily="18" charset="0"/>
              </a:rPr>
              <a:t>one over dP</a:t>
            </a:r>
            <a:r>
              <a:rPr lang="en-US" sz="1700" b="1" baseline="-25000" dirty="0">
                <a:latin typeface="Calibri" pitchFamily="34" charset="0"/>
                <a:cs typeface="Times New Roman" pitchFamily="18" charset="0"/>
              </a:rPr>
              <a:t>1</a:t>
            </a:r>
            <a:endParaRPr kumimoji="0" lang="en-US" sz="1700" b="1" baseline="-25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Rectangle 98"/>
          <p:cNvSpPr txBox="1">
            <a:spLocks noChangeArrowheads="1"/>
          </p:cNvSpPr>
          <p:nvPr/>
        </p:nvSpPr>
        <p:spPr>
          <a:xfrm>
            <a:off x="2325098" y="5731278"/>
            <a:ext cx="247550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U(N) × U(N)</a:t>
            </a:r>
            <a:endParaRPr kumimoji="0"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8"/>
          <p:cNvSpPr txBox="1">
            <a:spLocks noChangeArrowheads="1"/>
          </p:cNvSpPr>
          <p:nvPr/>
        </p:nvSpPr>
        <p:spPr>
          <a:xfrm>
            <a:off x="4800600" y="5719902"/>
            <a:ext cx="247550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U(N)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kumimoji="0" lang="en-US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85855" y="5969394"/>
            <a:ext cx="737742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8"/>
          <p:cNvSpPr txBox="1">
            <a:spLocks noChangeArrowheads="1"/>
          </p:cNvSpPr>
          <p:nvPr/>
        </p:nvSpPr>
        <p:spPr>
          <a:xfrm>
            <a:off x="457200" y="2811647"/>
            <a:ext cx="833928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tiling, it corresponds to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removing edges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merging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faces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47304" y="1451837"/>
            <a:ext cx="934819" cy="934819"/>
            <a:chOff x="2514600" y="1371600"/>
            <a:chExt cx="1371600" cy="1371600"/>
          </a:xfrm>
        </p:grpSpPr>
        <p:sp>
          <p:nvSpPr>
            <p:cNvPr id="23" name="Oval 22"/>
            <p:cNvSpPr/>
            <p:nvPr/>
          </p:nvSpPr>
          <p:spPr bwMode="auto">
            <a:xfrm>
              <a:off x="31242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5146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37338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1242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124200" y="137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733800" y="137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>
              <a:stCxn id="24" idx="5"/>
              <a:endCxn id="26" idx="1"/>
            </p:cNvCxnSpPr>
            <p:nvPr/>
          </p:nvCxnSpPr>
          <p:spPr bwMode="auto">
            <a:xfrm>
              <a:off x="2644682" y="21112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24" idx="7"/>
              <a:endCxn id="27" idx="3"/>
            </p:cNvCxnSpPr>
            <p:nvPr/>
          </p:nvCxnSpPr>
          <p:spPr bwMode="auto">
            <a:xfrm flipV="1">
              <a:off x="2644682" y="15016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27" idx="6"/>
              <a:endCxn id="28" idx="2"/>
            </p:cNvCxnSpPr>
            <p:nvPr/>
          </p:nvCxnSpPr>
          <p:spPr bwMode="auto">
            <a:xfrm>
              <a:off x="3276600" y="1447800"/>
              <a:ext cx="457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28" idx="4"/>
              <a:endCxn id="25" idx="0"/>
            </p:cNvCxnSpPr>
            <p:nvPr/>
          </p:nvCxnSpPr>
          <p:spPr bwMode="auto">
            <a:xfrm>
              <a:off x="3810000" y="1524000"/>
              <a:ext cx="0" cy="457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26" idx="7"/>
              <a:endCxn id="25" idx="3"/>
            </p:cNvCxnSpPr>
            <p:nvPr/>
          </p:nvCxnSpPr>
          <p:spPr bwMode="auto">
            <a:xfrm flipV="1">
              <a:off x="3254282" y="21112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5419608" y="1451837"/>
            <a:ext cx="934819" cy="934819"/>
            <a:chOff x="5486400" y="1371600"/>
            <a:chExt cx="1371600" cy="1371600"/>
          </a:xfrm>
        </p:grpSpPr>
        <p:sp>
          <p:nvSpPr>
            <p:cNvPr id="35" name="Oval 34"/>
            <p:cNvSpPr/>
            <p:nvPr/>
          </p:nvSpPr>
          <p:spPr bwMode="auto">
            <a:xfrm>
              <a:off x="60960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54864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705600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096000" y="2590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705600" y="1371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Connector 39"/>
            <p:cNvCxnSpPr>
              <a:stCxn id="36" idx="5"/>
              <a:endCxn id="38" idx="1"/>
            </p:cNvCxnSpPr>
            <p:nvPr/>
          </p:nvCxnSpPr>
          <p:spPr bwMode="auto">
            <a:xfrm>
              <a:off x="5616482" y="21112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6" idx="7"/>
              <a:endCxn id="39" idx="7"/>
            </p:cNvCxnSpPr>
            <p:nvPr/>
          </p:nvCxnSpPr>
          <p:spPr bwMode="auto">
            <a:xfrm flipV="1">
              <a:off x="5616482" y="1393918"/>
              <a:ext cx="1219200" cy="6096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39" idx="4"/>
              <a:endCxn id="37" idx="0"/>
            </p:cNvCxnSpPr>
            <p:nvPr/>
          </p:nvCxnSpPr>
          <p:spPr bwMode="auto">
            <a:xfrm>
              <a:off x="6781800" y="1524000"/>
              <a:ext cx="0" cy="4572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>
              <a:stCxn id="38" idx="7"/>
              <a:endCxn id="37" idx="3"/>
            </p:cNvCxnSpPr>
            <p:nvPr/>
          </p:nvCxnSpPr>
          <p:spPr bwMode="auto">
            <a:xfrm flipV="1">
              <a:off x="6226082" y="2111282"/>
              <a:ext cx="501836" cy="50183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990600" y="3501454"/>
            <a:ext cx="3299507" cy="2105026"/>
            <a:chOff x="906915" y="2918958"/>
            <a:chExt cx="3299507" cy="2105026"/>
          </a:xfrm>
        </p:grpSpPr>
        <p:grpSp>
          <p:nvGrpSpPr>
            <p:cNvPr id="45" name="Group 44"/>
            <p:cNvGrpSpPr/>
            <p:nvPr/>
          </p:nvGrpSpPr>
          <p:grpSpPr>
            <a:xfrm>
              <a:off x="947098" y="2971800"/>
              <a:ext cx="3240088" cy="2012950"/>
              <a:chOff x="933450" y="2971800"/>
              <a:chExt cx="3240088" cy="2012950"/>
            </a:xfrm>
          </p:grpSpPr>
          <p:cxnSp>
            <p:nvCxnSpPr>
              <p:cNvPr id="113" name="Straight Connector 112"/>
              <p:cNvCxnSpPr/>
              <p:nvPr/>
            </p:nvCxnSpPr>
            <p:spPr bwMode="auto">
              <a:xfrm>
                <a:off x="2171764" y="29718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>
                <a:off x="2193991" y="39624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3143250" y="348615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Straight Connector 115"/>
              <p:cNvCxnSpPr/>
              <p:nvPr/>
            </p:nvCxnSpPr>
            <p:spPr bwMode="auto">
              <a:xfrm>
                <a:off x="3178177" y="447675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>
                <a:off x="1168400" y="34798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/>
              <p:nvPr/>
            </p:nvCxnSpPr>
            <p:spPr bwMode="auto">
              <a:xfrm>
                <a:off x="1203327" y="44704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>
                <a:off x="2193990" y="49657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20" name="Group 119"/>
              <p:cNvGrpSpPr/>
              <p:nvPr/>
            </p:nvGrpSpPr>
            <p:grpSpPr>
              <a:xfrm>
                <a:off x="946150" y="2988809"/>
                <a:ext cx="3227388" cy="1989591"/>
                <a:chOff x="946150" y="2988809"/>
                <a:chExt cx="3227388" cy="1989591"/>
              </a:xfrm>
            </p:grpSpPr>
            <p:cxnSp>
              <p:nvCxnSpPr>
                <p:cNvPr id="137" name="Straight Connector 136"/>
                <p:cNvCxnSpPr/>
                <p:nvPr/>
              </p:nvCxnSpPr>
              <p:spPr bwMode="auto">
                <a:xfrm>
                  <a:off x="946150" y="396240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Straight Connector 137"/>
                <p:cNvCxnSpPr/>
                <p:nvPr/>
              </p:nvCxnSpPr>
              <p:spPr bwMode="auto">
                <a:xfrm>
                  <a:off x="3916361" y="34861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9" name="Straight Connector 138"/>
                <p:cNvCxnSpPr/>
                <p:nvPr/>
              </p:nvCxnSpPr>
              <p:spPr bwMode="auto">
                <a:xfrm>
                  <a:off x="2925987" y="29888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Straight Connector 139"/>
                <p:cNvCxnSpPr/>
                <p:nvPr/>
              </p:nvCxnSpPr>
              <p:spPr bwMode="auto">
                <a:xfrm>
                  <a:off x="1936686" y="34714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Straight Connector 140"/>
                <p:cNvCxnSpPr/>
                <p:nvPr/>
              </p:nvCxnSpPr>
              <p:spPr bwMode="auto">
                <a:xfrm>
                  <a:off x="2924173" y="3957184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Straight Connector 141"/>
                <p:cNvCxnSpPr/>
                <p:nvPr/>
              </p:nvCxnSpPr>
              <p:spPr bwMode="auto">
                <a:xfrm>
                  <a:off x="1936814" y="44640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21" name="Group 120"/>
              <p:cNvGrpSpPr/>
              <p:nvPr/>
            </p:nvGrpSpPr>
            <p:grpSpPr>
              <a:xfrm flipH="1">
                <a:off x="933450" y="2995159"/>
                <a:ext cx="3227388" cy="1989591"/>
                <a:chOff x="946150" y="2988809"/>
                <a:chExt cx="3227388" cy="1989591"/>
              </a:xfrm>
            </p:grpSpPr>
            <p:cxnSp>
              <p:nvCxnSpPr>
                <p:cNvPr id="131" name="Straight Connector 130"/>
                <p:cNvCxnSpPr/>
                <p:nvPr/>
              </p:nvCxnSpPr>
              <p:spPr bwMode="auto">
                <a:xfrm>
                  <a:off x="946150" y="396240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Straight Connector 131"/>
                <p:cNvCxnSpPr/>
                <p:nvPr/>
              </p:nvCxnSpPr>
              <p:spPr bwMode="auto">
                <a:xfrm>
                  <a:off x="3916361" y="34861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/>
                <p:nvPr/>
              </p:nvCxnSpPr>
              <p:spPr bwMode="auto">
                <a:xfrm>
                  <a:off x="2925987" y="29888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Straight Connector 133"/>
                <p:cNvCxnSpPr/>
                <p:nvPr/>
              </p:nvCxnSpPr>
              <p:spPr bwMode="auto">
                <a:xfrm>
                  <a:off x="1936686" y="34714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Straight Connector 134"/>
                <p:cNvCxnSpPr/>
                <p:nvPr/>
              </p:nvCxnSpPr>
              <p:spPr bwMode="auto">
                <a:xfrm>
                  <a:off x="2911473" y="3957184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Straight Connector 135"/>
                <p:cNvCxnSpPr/>
                <p:nvPr/>
              </p:nvCxnSpPr>
              <p:spPr bwMode="auto">
                <a:xfrm>
                  <a:off x="1936814" y="44640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22" name="Straight Connector 121"/>
              <p:cNvCxnSpPr/>
              <p:nvPr/>
            </p:nvCxnSpPr>
            <p:spPr bwMode="auto">
              <a:xfrm flipV="1">
                <a:off x="1074738" y="3245985"/>
                <a:ext cx="1966975" cy="9799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flipV="1">
                <a:off x="2052412" y="3747635"/>
                <a:ext cx="1966975" cy="9799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flipV="1">
                <a:off x="2557493" y="2971800"/>
                <a:ext cx="0" cy="19939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V="1">
                <a:off x="3551206" y="3486150"/>
                <a:ext cx="0" cy="984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flipV="1">
                <a:off x="1570006" y="3484109"/>
                <a:ext cx="0" cy="984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2557493" y="3486150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>
                <a:off x="3551206" y="3982471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566956" y="3983038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2560669" y="4479359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6" name="Group 45"/>
            <p:cNvGrpSpPr/>
            <p:nvPr/>
          </p:nvGrpSpPr>
          <p:grpSpPr>
            <a:xfrm>
              <a:off x="2018453" y="2918958"/>
              <a:ext cx="1086242" cy="612776"/>
              <a:chOff x="2018453" y="2918958"/>
              <a:chExt cx="1086242" cy="612776"/>
            </a:xfrm>
          </p:grpSpPr>
          <p:sp>
            <p:nvSpPr>
              <p:cNvPr id="107" name="Oval 106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2018453" y="31873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 bwMode="auto">
              <a:xfrm>
                <a:off x="3000826" y="31873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2515084" y="3427865"/>
                <a:ext cx="103869" cy="10386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023708" y="3430928"/>
              <a:ext cx="1092592" cy="600076"/>
              <a:chOff x="2012103" y="2918958"/>
              <a:chExt cx="1092592" cy="600076"/>
            </a:xfrm>
          </p:grpSpPr>
          <p:sp>
            <p:nvSpPr>
              <p:cNvPr id="101" name="Oval 100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2012103" y="31810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 bwMode="auto">
              <a:xfrm>
                <a:off x="3000826" y="31683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2502384" y="3415165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004910" y="3432174"/>
              <a:ext cx="1092592" cy="600076"/>
              <a:chOff x="2012103" y="2918958"/>
              <a:chExt cx="1092592" cy="600076"/>
            </a:xfrm>
          </p:grpSpPr>
          <p:sp>
            <p:nvSpPr>
              <p:cNvPr id="95" name="Oval 94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2012103" y="31746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3000826" y="31683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2508734" y="3415165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008022" y="3914321"/>
              <a:ext cx="1092592" cy="606426"/>
              <a:chOff x="2012103" y="2918958"/>
              <a:chExt cx="1092592" cy="606426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012103" y="31746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3000826" y="31810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2515084" y="3421515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1142485" y="442039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1517163" y="4415178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1877493" y="442039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130036" y="442674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504714" y="4421528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865044" y="442674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993664" y="4167528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102553" y="3931103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906915" y="3926340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022803" y="4183175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2140210" y="4918981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2514888" y="4920115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875218" y="4918981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020722" y="4665322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009445" y="4671672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178310" y="3026651"/>
              <a:ext cx="927727" cy="896440"/>
              <a:chOff x="2178310" y="3026651"/>
              <a:chExt cx="927727" cy="896440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640742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217513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150725" y="3528014"/>
              <a:ext cx="927727" cy="896440"/>
              <a:chOff x="2178310" y="3026651"/>
              <a:chExt cx="927727" cy="896440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640742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217513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179355" y="4019209"/>
              <a:ext cx="927727" cy="896440"/>
              <a:chOff x="2178310" y="3026651"/>
              <a:chExt cx="927727" cy="896440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640742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217513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175775" y="3518353"/>
              <a:ext cx="927727" cy="896440"/>
              <a:chOff x="2178310" y="3026651"/>
              <a:chExt cx="927727" cy="89644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640742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2217513" y="3630703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5172341" y="3503726"/>
            <a:ext cx="3299507" cy="2105026"/>
            <a:chOff x="906915" y="2918958"/>
            <a:chExt cx="3299507" cy="2105026"/>
          </a:xfrm>
        </p:grpSpPr>
        <p:grpSp>
          <p:nvGrpSpPr>
            <p:cNvPr id="144" name="Group 143"/>
            <p:cNvGrpSpPr/>
            <p:nvPr/>
          </p:nvGrpSpPr>
          <p:grpSpPr>
            <a:xfrm>
              <a:off x="947098" y="2971800"/>
              <a:ext cx="3240088" cy="2012950"/>
              <a:chOff x="933450" y="2971800"/>
              <a:chExt cx="3240088" cy="2012950"/>
            </a:xfrm>
          </p:grpSpPr>
          <p:cxnSp>
            <p:nvCxnSpPr>
              <p:cNvPr id="210" name="Straight Connector 209"/>
              <p:cNvCxnSpPr/>
              <p:nvPr/>
            </p:nvCxnSpPr>
            <p:spPr bwMode="auto">
              <a:xfrm>
                <a:off x="2171764" y="29718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1" name="Straight Connector 210"/>
              <p:cNvCxnSpPr/>
              <p:nvPr/>
            </p:nvCxnSpPr>
            <p:spPr bwMode="auto">
              <a:xfrm>
                <a:off x="2193991" y="39624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3143250" y="348615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178177" y="447675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1168400" y="34798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1203327" y="44704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Straight Connector 217"/>
              <p:cNvCxnSpPr/>
              <p:nvPr/>
            </p:nvCxnSpPr>
            <p:spPr bwMode="auto">
              <a:xfrm>
                <a:off x="2193990" y="4965700"/>
                <a:ext cx="758759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19" name="Group 218"/>
              <p:cNvGrpSpPr/>
              <p:nvPr/>
            </p:nvGrpSpPr>
            <p:grpSpPr>
              <a:xfrm>
                <a:off x="946150" y="2988809"/>
                <a:ext cx="3227388" cy="1989591"/>
                <a:chOff x="946150" y="2988809"/>
                <a:chExt cx="3227388" cy="1989591"/>
              </a:xfrm>
            </p:grpSpPr>
            <p:cxnSp>
              <p:nvCxnSpPr>
                <p:cNvPr id="233" name="Straight Connector 232"/>
                <p:cNvCxnSpPr/>
                <p:nvPr/>
              </p:nvCxnSpPr>
              <p:spPr bwMode="auto">
                <a:xfrm>
                  <a:off x="946150" y="396240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>
                  <a:off x="3916361" y="34861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>
                  <a:off x="2925987" y="29888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1936686" y="34714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7" name="Straight Connector 236"/>
                <p:cNvCxnSpPr/>
                <p:nvPr/>
              </p:nvCxnSpPr>
              <p:spPr bwMode="auto">
                <a:xfrm>
                  <a:off x="2924173" y="3957184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1936814" y="44640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20" name="Group 219"/>
              <p:cNvGrpSpPr/>
              <p:nvPr/>
            </p:nvGrpSpPr>
            <p:grpSpPr>
              <a:xfrm flipH="1">
                <a:off x="933450" y="2995159"/>
                <a:ext cx="3227388" cy="1989591"/>
                <a:chOff x="946150" y="2988809"/>
                <a:chExt cx="3227388" cy="1989591"/>
              </a:xfrm>
            </p:grpSpPr>
            <p:cxnSp>
              <p:nvCxnSpPr>
                <p:cNvPr id="227" name="Straight Connector 226"/>
                <p:cNvCxnSpPr/>
                <p:nvPr/>
              </p:nvCxnSpPr>
              <p:spPr bwMode="auto">
                <a:xfrm>
                  <a:off x="946150" y="396240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3916361" y="34861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>
                  <a:off x="2925987" y="29888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>
                  <a:off x="1936686" y="3471409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>
                  <a:off x="2911473" y="3957184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>
                  <a:off x="1936814" y="4464050"/>
                  <a:ext cx="257177" cy="5143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21" name="Straight Connector 220"/>
              <p:cNvCxnSpPr/>
              <p:nvPr/>
            </p:nvCxnSpPr>
            <p:spPr bwMode="auto">
              <a:xfrm flipV="1">
                <a:off x="1074738" y="3245985"/>
                <a:ext cx="1966975" cy="9799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2" name="Straight Connector 221"/>
              <p:cNvCxnSpPr/>
              <p:nvPr/>
            </p:nvCxnSpPr>
            <p:spPr bwMode="auto">
              <a:xfrm flipV="1">
                <a:off x="2052412" y="3747635"/>
                <a:ext cx="1966975" cy="97994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3" name="Straight Connector 222"/>
              <p:cNvCxnSpPr/>
              <p:nvPr/>
            </p:nvCxnSpPr>
            <p:spPr bwMode="auto">
              <a:xfrm>
                <a:off x="2557493" y="3486150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/>
              <p:nvPr/>
            </p:nvCxnSpPr>
            <p:spPr bwMode="auto">
              <a:xfrm>
                <a:off x="3551206" y="3982471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5" name="Straight Connector 224"/>
              <p:cNvCxnSpPr/>
              <p:nvPr/>
            </p:nvCxnSpPr>
            <p:spPr bwMode="auto">
              <a:xfrm>
                <a:off x="1566956" y="3983038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2560669" y="4479359"/>
                <a:ext cx="497082" cy="2424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5" name="Group 144"/>
            <p:cNvGrpSpPr/>
            <p:nvPr/>
          </p:nvGrpSpPr>
          <p:grpSpPr>
            <a:xfrm>
              <a:off x="2018453" y="2918958"/>
              <a:ext cx="1086242" cy="612776"/>
              <a:chOff x="2018453" y="2918958"/>
              <a:chExt cx="1086242" cy="612776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>
                <a:off x="2018453" y="31873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3000826" y="31873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2515084" y="3427865"/>
                <a:ext cx="103869" cy="10386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1023708" y="3430928"/>
              <a:ext cx="1092592" cy="600076"/>
              <a:chOff x="2012103" y="2918958"/>
              <a:chExt cx="1092592" cy="600076"/>
            </a:xfrm>
          </p:grpSpPr>
          <p:sp>
            <p:nvSpPr>
              <p:cNvPr id="198" name="Oval 197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2012103" y="31810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3000826" y="31683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2502384" y="3415165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3004910" y="3432174"/>
              <a:ext cx="1092592" cy="600076"/>
              <a:chOff x="2012103" y="2918958"/>
              <a:chExt cx="1092592" cy="600076"/>
            </a:xfrm>
          </p:grpSpPr>
          <p:sp>
            <p:nvSpPr>
              <p:cNvPr id="192" name="Oval 191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>
                <a:off x="2012103" y="31746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3000826" y="31683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>
                <a:off x="2508734" y="3415165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2008022" y="3914321"/>
              <a:ext cx="1092592" cy="606426"/>
              <a:chOff x="2012103" y="2918958"/>
              <a:chExt cx="1092592" cy="606426"/>
            </a:xfrm>
          </p:grpSpPr>
          <p:sp>
            <p:nvSpPr>
              <p:cNvPr id="186" name="Oval 185"/>
              <p:cNvSpPr/>
              <p:nvPr/>
            </p:nvSpPr>
            <p:spPr bwMode="auto">
              <a:xfrm>
                <a:off x="2137230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>
                <a:off x="2511908" y="2918958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 bwMode="auto">
              <a:xfrm>
                <a:off x="2872238" y="2924174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 bwMode="auto">
              <a:xfrm>
                <a:off x="2012103" y="317465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 bwMode="auto">
              <a:xfrm>
                <a:off x="3000826" y="3181009"/>
                <a:ext cx="103869" cy="10386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 bwMode="auto">
              <a:xfrm>
                <a:off x="2515084" y="3421515"/>
                <a:ext cx="103869" cy="1038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9" name="Oval 148"/>
            <p:cNvSpPr/>
            <p:nvPr/>
          </p:nvSpPr>
          <p:spPr bwMode="auto">
            <a:xfrm>
              <a:off x="1142485" y="442039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1517163" y="4415178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1877493" y="442039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3130036" y="442674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3504714" y="4421528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3865044" y="4426744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3993664" y="4167528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102553" y="3931103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906915" y="3926340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1022803" y="4183175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2140210" y="4918981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2514888" y="4920115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2875218" y="4918981"/>
              <a:ext cx="103869" cy="10386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2020722" y="4665322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3009445" y="4671672"/>
              <a:ext cx="103869" cy="103869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2178310" y="3026651"/>
              <a:ext cx="927727" cy="896440"/>
              <a:chOff x="2178310" y="3026651"/>
              <a:chExt cx="927727" cy="896440"/>
            </a:xfrm>
          </p:grpSpPr>
          <p:sp>
            <p:nvSpPr>
              <p:cNvPr id="182" name="TextBox 181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367692" y="3630703"/>
                <a:ext cx="39786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4/5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3150725" y="3528014"/>
              <a:ext cx="927727" cy="896440"/>
              <a:chOff x="2178310" y="3026651"/>
              <a:chExt cx="927727" cy="896440"/>
            </a:xfrm>
          </p:grpSpPr>
          <p:sp>
            <p:nvSpPr>
              <p:cNvPr id="178" name="TextBox 177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1" name="TextBox 180"/>
              <p:cNvSpPr txBox="1"/>
              <p:nvPr/>
            </p:nvSpPr>
            <p:spPr>
              <a:xfrm>
                <a:off x="2380392" y="3630703"/>
                <a:ext cx="39786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4/5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2179355" y="4019209"/>
              <a:ext cx="927727" cy="896440"/>
              <a:chOff x="2178310" y="3026651"/>
              <a:chExt cx="927727" cy="896440"/>
            </a:xfrm>
          </p:grpSpPr>
          <p:sp>
            <p:nvSpPr>
              <p:cNvPr id="174" name="TextBox 173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2361342" y="3630703"/>
                <a:ext cx="39786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4/5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175775" y="3518353"/>
              <a:ext cx="927727" cy="896440"/>
              <a:chOff x="2178310" y="3026651"/>
              <a:chExt cx="927727" cy="896440"/>
            </a:xfrm>
          </p:grpSpPr>
          <p:sp>
            <p:nvSpPr>
              <p:cNvPr id="168" name="TextBox 167"/>
              <p:cNvSpPr txBox="1"/>
              <p:nvPr/>
            </p:nvSpPr>
            <p:spPr>
              <a:xfrm>
                <a:off x="2178310" y="3172845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2640742" y="3026651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2838015" y="3338089"/>
                <a:ext cx="268022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2367692" y="3630703"/>
                <a:ext cx="39786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>
                    <a:latin typeface="Times New Roman" pitchFamily="18" charset="0"/>
                    <a:cs typeface="Times New Roman" pitchFamily="18" charset="0"/>
                  </a:rPr>
                  <a:t>4/5</a:t>
                </a:r>
                <a:endParaRPr lang="en-US" sz="13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39" name="Right Arrow 238"/>
          <p:cNvSpPr/>
          <p:nvPr/>
        </p:nvSpPr>
        <p:spPr>
          <a:xfrm>
            <a:off x="4524850" y="4427287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40" name="Right Arrow 239"/>
          <p:cNvSpPr/>
          <p:nvPr/>
        </p:nvSpPr>
        <p:spPr>
          <a:xfrm>
            <a:off x="4465451" y="1762471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41" name="Rectangle 98"/>
          <p:cNvSpPr txBox="1">
            <a:spLocks noChangeArrowheads="1"/>
          </p:cNvSpPr>
          <p:nvPr/>
        </p:nvSpPr>
        <p:spPr>
          <a:xfrm>
            <a:off x="457200" y="6248400"/>
            <a:ext cx="833928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Removing and edge corresponds to giving a non-zero vacuum expectation value to a bifundamental field             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Higgs Mechanism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2" name="Straight Connector 241"/>
          <p:cNvCxnSpPr/>
          <p:nvPr/>
        </p:nvCxnSpPr>
        <p:spPr bwMode="auto">
          <a:xfrm flipH="1" flipV="1">
            <a:off x="2650271" y="4129107"/>
            <a:ext cx="1" cy="3677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Freeform 242"/>
          <p:cNvSpPr/>
          <p:nvPr/>
        </p:nvSpPr>
        <p:spPr bwMode="auto">
          <a:xfrm>
            <a:off x="1963272" y="3935625"/>
            <a:ext cx="1378047" cy="785952"/>
          </a:xfrm>
          <a:custGeom>
            <a:avLst/>
            <a:gdLst>
              <a:gd name="connsiteX0" fmla="*/ 687867 w 1373451"/>
              <a:gd name="connsiteY0" fmla="*/ 610 h 824946"/>
              <a:gd name="connsiteX1" fmla="*/ 12006 w 1373451"/>
              <a:gd name="connsiteY1" fmla="*/ 318662 h 824946"/>
              <a:gd name="connsiteX2" fmla="*/ 322107 w 1373451"/>
              <a:gd name="connsiteY2" fmla="*/ 755984 h 824946"/>
              <a:gd name="connsiteX3" fmla="*/ 1149042 w 1373451"/>
              <a:gd name="connsiteY3" fmla="*/ 787789 h 824946"/>
              <a:gd name="connsiteX4" fmla="*/ 1347825 w 1373451"/>
              <a:gd name="connsiteY4" fmla="*/ 398175 h 824946"/>
              <a:gd name="connsiteX5" fmla="*/ 687867 w 1373451"/>
              <a:gd name="connsiteY5" fmla="*/ 610 h 824946"/>
              <a:gd name="connsiteX0" fmla="*/ 695496 w 1381080"/>
              <a:gd name="connsiteY0" fmla="*/ 1 h 820618"/>
              <a:gd name="connsiteX1" fmla="*/ 11684 w 1381080"/>
              <a:gd name="connsiteY1" fmla="*/ 394533 h 820618"/>
              <a:gd name="connsiteX2" fmla="*/ 329736 w 1381080"/>
              <a:gd name="connsiteY2" fmla="*/ 755375 h 820618"/>
              <a:gd name="connsiteX3" fmla="*/ 1156671 w 1381080"/>
              <a:gd name="connsiteY3" fmla="*/ 787180 h 820618"/>
              <a:gd name="connsiteX4" fmla="*/ 1355454 w 1381080"/>
              <a:gd name="connsiteY4" fmla="*/ 397566 h 820618"/>
              <a:gd name="connsiteX5" fmla="*/ 695496 w 1381080"/>
              <a:gd name="connsiteY5" fmla="*/ 1 h 820618"/>
              <a:gd name="connsiteX0" fmla="*/ 699925 w 1385509"/>
              <a:gd name="connsiteY0" fmla="*/ 1 h 839973"/>
              <a:gd name="connsiteX1" fmla="*/ 16113 w 1385509"/>
              <a:gd name="connsiteY1" fmla="*/ 394533 h 839973"/>
              <a:gd name="connsiteX2" fmla="*/ 294409 w 1385509"/>
              <a:gd name="connsiteY2" fmla="*/ 797865 h 839973"/>
              <a:gd name="connsiteX3" fmla="*/ 1161100 w 1385509"/>
              <a:gd name="connsiteY3" fmla="*/ 787180 h 839973"/>
              <a:gd name="connsiteX4" fmla="*/ 1359883 w 1385509"/>
              <a:gd name="connsiteY4" fmla="*/ 397566 h 839973"/>
              <a:gd name="connsiteX5" fmla="*/ 699925 w 1385509"/>
              <a:gd name="connsiteY5" fmla="*/ 1 h 839973"/>
              <a:gd name="connsiteX0" fmla="*/ 670261 w 1355845"/>
              <a:gd name="connsiteY0" fmla="*/ 1 h 839973"/>
              <a:gd name="connsiteX1" fmla="*/ 18254 w 1355845"/>
              <a:gd name="connsiteY1" fmla="*/ 394534 h 839973"/>
              <a:gd name="connsiteX2" fmla="*/ 264745 w 1355845"/>
              <a:gd name="connsiteY2" fmla="*/ 797865 h 839973"/>
              <a:gd name="connsiteX3" fmla="*/ 1131436 w 1355845"/>
              <a:gd name="connsiteY3" fmla="*/ 787180 h 839973"/>
              <a:gd name="connsiteX4" fmla="*/ 1330219 w 1355845"/>
              <a:gd name="connsiteY4" fmla="*/ 397566 h 839973"/>
              <a:gd name="connsiteX5" fmla="*/ 670261 w 1355845"/>
              <a:gd name="connsiteY5" fmla="*/ 1 h 839973"/>
              <a:gd name="connsiteX0" fmla="*/ 692463 w 1378047"/>
              <a:gd name="connsiteY0" fmla="*/ 1 h 839973"/>
              <a:gd name="connsiteX1" fmla="*/ 16602 w 1378047"/>
              <a:gd name="connsiteY1" fmla="*/ 394534 h 839973"/>
              <a:gd name="connsiteX2" fmla="*/ 286947 w 1378047"/>
              <a:gd name="connsiteY2" fmla="*/ 797865 h 839973"/>
              <a:gd name="connsiteX3" fmla="*/ 1153638 w 1378047"/>
              <a:gd name="connsiteY3" fmla="*/ 787180 h 839973"/>
              <a:gd name="connsiteX4" fmla="*/ 1352421 w 1378047"/>
              <a:gd name="connsiteY4" fmla="*/ 397566 h 839973"/>
              <a:gd name="connsiteX5" fmla="*/ 692463 w 1378047"/>
              <a:gd name="connsiteY5" fmla="*/ 1 h 83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047" h="839973">
                <a:moveTo>
                  <a:pt x="692463" y="1"/>
                </a:moveTo>
                <a:cubicBezTo>
                  <a:pt x="469827" y="-504"/>
                  <a:pt x="84188" y="261557"/>
                  <a:pt x="16602" y="394534"/>
                </a:cubicBezTo>
                <a:cubicBezTo>
                  <a:pt x="-50984" y="527511"/>
                  <a:pt x="97441" y="732424"/>
                  <a:pt x="286947" y="797865"/>
                </a:cubicBezTo>
                <a:cubicBezTo>
                  <a:pt x="476453" y="863306"/>
                  <a:pt x="982685" y="846815"/>
                  <a:pt x="1153638" y="787180"/>
                </a:cubicBezTo>
                <a:cubicBezTo>
                  <a:pt x="1324591" y="727545"/>
                  <a:pt x="1429283" y="526112"/>
                  <a:pt x="1352421" y="397566"/>
                </a:cubicBezTo>
                <a:cubicBezTo>
                  <a:pt x="1275559" y="269020"/>
                  <a:pt x="915099" y="506"/>
                  <a:pt x="692463" y="1"/>
                </a:cubicBezTo>
                <a:close/>
              </a:path>
            </a:pathLst>
          </a:custGeom>
          <a:noFill/>
          <a:ln w="28575" cap="flat" cmpd="sng" algn="ctr">
            <a:solidFill>
              <a:srgbClr val="009E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4" name="Freeform 243"/>
          <p:cNvSpPr/>
          <p:nvPr/>
        </p:nvSpPr>
        <p:spPr bwMode="auto">
          <a:xfrm>
            <a:off x="6156298" y="3920995"/>
            <a:ext cx="1378047" cy="785952"/>
          </a:xfrm>
          <a:custGeom>
            <a:avLst/>
            <a:gdLst>
              <a:gd name="connsiteX0" fmla="*/ 687867 w 1373451"/>
              <a:gd name="connsiteY0" fmla="*/ 610 h 824946"/>
              <a:gd name="connsiteX1" fmla="*/ 12006 w 1373451"/>
              <a:gd name="connsiteY1" fmla="*/ 318662 h 824946"/>
              <a:gd name="connsiteX2" fmla="*/ 322107 w 1373451"/>
              <a:gd name="connsiteY2" fmla="*/ 755984 h 824946"/>
              <a:gd name="connsiteX3" fmla="*/ 1149042 w 1373451"/>
              <a:gd name="connsiteY3" fmla="*/ 787789 h 824946"/>
              <a:gd name="connsiteX4" fmla="*/ 1347825 w 1373451"/>
              <a:gd name="connsiteY4" fmla="*/ 398175 h 824946"/>
              <a:gd name="connsiteX5" fmla="*/ 687867 w 1373451"/>
              <a:gd name="connsiteY5" fmla="*/ 610 h 824946"/>
              <a:gd name="connsiteX0" fmla="*/ 695496 w 1381080"/>
              <a:gd name="connsiteY0" fmla="*/ 1 h 820618"/>
              <a:gd name="connsiteX1" fmla="*/ 11684 w 1381080"/>
              <a:gd name="connsiteY1" fmla="*/ 394533 h 820618"/>
              <a:gd name="connsiteX2" fmla="*/ 329736 w 1381080"/>
              <a:gd name="connsiteY2" fmla="*/ 755375 h 820618"/>
              <a:gd name="connsiteX3" fmla="*/ 1156671 w 1381080"/>
              <a:gd name="connsiteY3" fmla="*/ 787180 h 820618"/>
              <a:gd name="connsiteX4" fmla="*/ 1355454 w 1381080"/>
              <a:gd name="connsiteY4" fmla="*/ 397566 h 820618"/>
              <a:gd name="connsiteX5" fmla="*/ 695496 w 1381080"/>
              <a:gd name="connsiteY5" fmla="*/ 1 h 820618"/>
              <a:gd name="connsiteX0" fmla="*/ 699925 w 1385509"/>
              <a:gd name="connsiteY0" fmla="*/ 1 h 839973"/>
              <a:gd name="connsiteX1" fmla="*/ 16113 w 1385509"/>
              <a:gd name="connsiteY1" fmla="*/ 394533 h 839973"/>
              <a:gd name="connsiteX2" fmla="*/ 294409 w 1385509"/>
              <a:gd name="connsiteY2" fmla="*/ 797865 h 839973"/>
              <a:gd name="connsiteX3" fmla="*/ 1161100 w 1385509"/>
              <a:gd name="connsiteY3" fmla="*/ 787180 h 839973"/>
              <a:gd name="connsiteX4" fmla="*/ 1359883 w 1385509"/>
              <a:gd name="connsiteY4" fmla="*/ 397566 h 839973"/>
              <a:gd name="connsiteX5" fmla="*/ 699925 w 1385509"/>
              <a:gd name="connsiteY5" fmla="*/ 1 h 839973"/>
              <a:gd name="connsiteX0" fmla="*/ 670261 w 1355845"/>
              <a:gd name="connsiteY0" fmla="*/ 1 h 839973"/>
              <a:gd name="connsiteX1" fmla="*/ 18254 w 1355845"/>
              <a:gd name="connsiteY1" fmla="*/ 394534 h 839973"/>
              <a:gd name="connsiteX2" fmla="*/ 264745 w 1355845"/>
              <a:gd name="connsiteY2" fmla="*/ 797865 h 839973"/>
              <a:gd name="connsiteX3" fmla="*/ 1131436 w 1355845"/>
              <a:gd name="connsiteY3" fmla="*/ 787180 h 839973"/>
              <a:gd name="connsiteX4" fmla="*/ 1330219 w 1355845"/>
              <a:gd name="connsiteY4" fmla="*/ 397566 h 839973"/>
              <a:gd name="connsiteX5" fmla="*/ 670261 w 1355845"/>
              <a:gd name="connsiteY5" fmla="*/ 1 h 839973"/>
              <a:gd name="connsiteX0" fmla="*/ 692463 w 1378047"/>
              <a:gd name="connsiteY0" fmla="*/ 1 h 839973"/>
              <a:gd name="connsiteX1" fmla="*/ 16602 w 1378047"/>
              <a:gd name="connsiteY1" fmla="*/ 394534 h 839973"/>
              <a:gd name="connsiteX2" fmla="*/ 286947 w 1378047"/>
              <a:gd name="connsiteY2" fmla="*/ 797865 h 839973"/>
              <a:gd name="connsiteX3" fmla="*/ 1153638 w 1378047"/>
              <a:gd name="connsiteY3" fmla="*/ 787180 h 839973"/>
              <a:gd name="connsiteX4" fmla="*/ 1352421 w 1378047"/>
              <a:gd name="connsiteY4" fmla="*/ 397566 h 839973"/>
              <a:gd name="connsiteX5" fmla="*/ 692463 w 1378047"/>
              <a:gd name="connsiteY5" fmla="*/ 1 h 83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8047" h="839973">
                <a:moveTo>
                  <a:pt x="692463" y="1"/>
                </a:moveTo>
                <a:cubicBezTo>
                  <a:pt x="469827" y="-504"/>
                  <a:pt x="84188" y="261557"/>
                  <a:pt x="16602" y="394534"/>
                </a:cubicBezTo>
                <a:cubicBezTo>
                  <a:pt x="-50984" y="527511"/>
                  <a:pt x="97441" y="732424"/>
                  <a:pt x="286947" y="797865"/>
                </a:cubicBezTo>
                <a:cubicBezTo>
                  <a:pt x="476453" y="863306"/>
                  <a:pt x="982685" y="846815"/>
                  <a:pt x="1153638" y="787180"/>
                </a:cubicBezTo>
                <a:cubicBezTo>
                  <a:pt x="1324591" y="727545"/>
                  <a:pt x="1429283" y="526112"/>
                  <a:pt x="1352421" y="397566"/>
                </a:cubicBezTo>
                <a:cubicBezTo>
                  <a:pt x="1275559" y="269020"/>
                  <a:pt x="915099" y="506"/>
                  <a:pt x="692463" y="1"/>
                </a:cubicBezTo>
                <a:close/>
              </a:path>
            </a:pathLst>
          </a:custGeom>
          <a:noFill/>
          <a:ln w="28575" cap="flat" cmpd="sng" algn="ctr">
            <a:solidFill>
              <a:srgbClr val="009E3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" name="Rectangle 98"/>
          <p:cNvSpPr txBox="1">
            <a:spLocks noChangeArrowheads="1"/>
          </p:cNvSpPr>
          <p:nvPr/>
        </p:nvSpPr>
        <p:spPr>
          <a:xfrm>
            <a:off x="473120" y="1339728"/>
            <a:ext cx="833928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Example: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6" name="Straight Arrow Connector 245"/>
          <p:cNvCxnSpPr/>
          <p:nvPr/>
        </p:nvCxnSpPr>
        <p:spPr>
          <a:xfrm>
            <a:off x="2819400" y="6720527"/>
            <a:ext cx="57150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Rectangle 98"/>
          <p:cNvSpPr txBox="1">
            <a:spLocks noChangeArrowheads="1"/>
          </p:cNvSpPr>
          <p:nvPr/>
        </p:nvSpPr>
        <p:spPr>
          <a:xfrm>
            <a:off x="3394562" y="3099845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Vegh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Wecht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72" grpId="0"/>
      <p:bldP spid="7" grpId="0"/>
      <p:bldP spid="16" grpId="0"/>
      <p:bldP spid="17" grpId="0"/>
      <p:bldP spid="18" grpId="0"/>
      <p:bldP spid="19" grpId="0"/>
      <p:bldP spid="21" grpId="0"/>
      <p:bldP spid="239" grpId="0" animBg="1"/>
      <p:bldP spid="240" grpId="0" animBg="1"/>
      <p:bldP spid="241" grpId="0"/>
      <p:bldP spid="243" grpId="0" animBg="1"/>
      <p:bldP spid="244" grpId="0" animBg="1"/>
      <p:bldP spid="245" grpId="0"/>
      <p:bldP spid="2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2526649" y="1661826"/>
            <a:ext cx="2252407" cy="1516058"/>
            <a:chOff x="4410047" y="1934775"/>
            <a:chExt cx="2252407" cy="1516058"/>
          </a:xfrm>
        </p:grpSpPr>
        <p:sp>
          <p:nvSpPr>
            <p:cNvPr id="36" name="Hexagon 35"/>
            <p:cNvSpPr/>
            <p:nvPr/>
          </p:nvSpPr>
          <p:spPr bwMode="auto">
            <a:xfrm rot="10800000">
              <a:off x="4978582" y="2276265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Hexagon 36"/>
            <p:cNvSpPr/>
            <p:nvPr/>
          </p:nvSpPr>
          <p:spPr bwMode="auto">
            <a:xfrm rot="10800000">
              <a:off x="5497217" y="2551494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Hexagon 37"/>
            <p:cNvSpPr/>
            <p:nvPr/>
          </p:nvSpPr>
          <p:spPr bwMode="auto">
            <a:xfrm rot="10800000">
              <a:off x="5496728" y="1991360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Hexagon 38"/>
            <p:cNvSpPr/>
            <p:nvPr/>
          </p:nvSpPr>
          <p:spPr bwMode="auto">
            <a:xfrm rot="10800000">
              <a:off x="6007412" y="2266589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Hexagon 39"/>
            <p:cNvSpPr/>
            <p:nvPr/>
          </p:nvSpPr>
          <p:spPr bwMode="auto">
            <a:xfrm rot="10800000">
              <a:off x="4463074" y="2555887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Hexagon 40"/>
            <p:cNvSpPr/>
            <p:nvPr/>
          </p:nvSpPr>
          <p:spPr bwMode="auto">
            <a:xfrm rot="10800000">
              <a:off x="4981709" y="2839067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4452730" y="2838615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970890" y="3118236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481099" y="2268771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943600" y="2556342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5" name="Group 44"/>
            <p:cNvGrpSpPr/>
            <p:nvPr/>
          </p:nvGrpSpPr>
          <p:grpSpPr>
            <a:xfrm>
              <a:off x="5441066" y="1934775"/>
              <a:ext cx="636112" cy="1233785"/>
              <a:chOff x="5441066" y="1934775"/>
              <a:chExt cx="636112" cy="123378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445042" y="2772312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963203" y="305988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flipH="1">
              <a:off x="5561662" y="1936101"/>
              <a:ext cx="636112" cy="1233785"/>
              <a:chOff x="5441066" y="1934775"/>
              <a:chExt cx="636112" cy="1233785"/>
            </a:xfrm>
            <a:solidFill>
              <a:schemeClr val="bg1"/>
            </a:solidFill>
          </p:grpSpPr>
          <p:sp>
            <p:nvSpPr>
              <p:cNvPr id="58" name="Oval 57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445042" y="2772312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963203" y="3059885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410047" y="2501968"/>
              <a:ext cx="636112" cy="674543"/>
              <a:chOff x="5441066" y="1934775"/>
              <a:chExt cx="636112" cy="67454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Oval 68"/>
            <p:cNvSpPr/>
            <p:nvPr/>
          </p:nvSpPr>
          <p:spPr>
            <a:xfrm>
              <a:off x="5423826" y="3339501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6456183" y="2209095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6465460" y="2774963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5064706" y="2217048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H="1">
              <a:off x="5055429" y="2782916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flipH="1">
              <a:off x="5060729" y="3342158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H="1">
              <a:off x="4557173" y="2496664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4547896" y="3062532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54991" y="2386715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81102" y="2682238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650083" y="2532488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64267" y="2820060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650083" y="2805483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164267" y="3093054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677127" y="1969272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91311" y="2256844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77127" y="2242267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191311" y="2529838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cxnSp>
          <p:nvCxnSpPr>
            <p:cNvPr id="93" name="Straight Connector 92"/>
            <p:cNvCxnSpPr>
              <a:endCxn id="92" idx="0"/>
            </p:cNvCxnSpPr>
            <p:nvPr/>
          </p:nvCxnSpPr>
          <p:spPr bwMode="auto">
            <a:xfrm>
              <a:off x="5834439" y="2263655"/>
              <a:ext cx="502906" cy="2661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4802095" y="2837474"/>
              <a:ext cx="502906" cy="2661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Connector 95"/>
            <p:cNvCxnSpPr>
              <a:stCxn id="87" idx="0"/>
              <a:endCxn id="91" idx="0"/>
            </p:cNvCxnSpPr>
            <p:nvPr/>
          </p:nvCxnSpPr>
          <p:spPr bwMode="auto">
            <a:xfrm flipV="1">
              <a:off x="4796117" y="2242267"/>
              <a:ext cx="1027044" cy="5632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V="1">
              <a:off x="5298375" y="2545741"/>
              <a:ext cx="1027044" cy="5632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1" name="Table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49577"/>
              </p:ext>
            </p:extLst>
          </p:nvPr>
        </p:nvGraphicFramePr>
        <p:xfrm>
          <a:off x="5609226" y="1328766"/>
          <a:ext cx="3330054" cy="233362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75722"/>
                <a:gridCol w="475722"/>
                <a:gridCol w="475722"/>
                <a:gridCol w="475722"/>
                <a:gridCol w="475722"/>
                <a:gridCol w="475722"/>
                <a:gridCol w="475722"/>
              </a:tblGrid>
              <a:tr h="3067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50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5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5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5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5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5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500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anchor="ctr">
                    <a:solidFill>
                      <a:srgbClr val="A4CDFE"/>
                    </a:solidFill>
                  </a:tcPr>
                </a:tc>
              </a:tr>
              <a:tr h="26291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X</a:t>
                      </a:r>
                      <a:r>
                        <a:rPr lang="en-US" sz="1300" baseline="-25000" dirty="0" smtClean="0"/>
                        <a:t>11</a:t>
                      </a:r>
                      <a:endParaRPr lang="en-US" sz="1300" b="1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X</a:t>
                      </a:r>
                      <a:r>
                        <a:rPr lang="en-US" sz="1300" baseline="-25000" dirty="0" smtClean="0"/>
                        <a:t>12</a:t>
                      </a:r>
                      <a:endParaRPr lang="en-US" sz="13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X</a:t>
                      </a:r>
                      <a:r>
                        <a:rPr lang="en-US" sz="1300" baseline="-25000" dirty="0" smtClean="0"/>
                        <a:t>21</a:t>
                      </a:r>
                      <a:endParaRPr lang="en-US" sz="13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X</a:t>
                      </a:r>
                      <a:r>
                        <a:rPr lang="en-US" sz="1300" baseline="-25000" dirty="0" smtClean="0"/>
                        <a:t>23</a:t>
                      </a:r>
                      <a:endParaRPr lang="en-US" sz="13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X</a:t>
                      </a:r>
                      <a:r>
                        <a:rPr lang="en-US" sz="1300" baseline="-25000" dirty="0" smtClean="0"/>
                        <a:t>32</a:t>
                      </a:r>
                      <a:endParaRPr lang="en-US" sz="13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X</a:t>
                      </a:r>
                      <a:r>
                        <a:rPr lang="en-US" sz="1300" baseline="-25000" dirty="0" smtClean="0"/>
                        <a:t>31</a:t>
                      </a:r>
                      <a:endParaRPr lang="en-US" sz="13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  <a:tr h="2629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dirty="0" smtClean="0"/>
                        <a:t>X</a:t>
                      </a:r>
                      <a:r>
                        <a:rPr lang="en-US" sz="1300" baseline="-25000" dirty="0" smtClean="0"/>
                        <a:t>13</a:t>
                      </a:r>
                      <a:endParaRPr lang="en-US" sz="1300" b="1" baseline="-25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4CD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" name="Rectangle 98"/>
          <p:cNvSpPr txBox="1">
            <a:spLocks noChangeArrowheads="1"/>
          </p:cNvSpPr>
          <p:nvPr/>
        </p:nvSpPr>
        <p:spPr>
          <a:xfrm>
            <a:off x="4856320" y="2371212"/>
            <a:ext cx="88938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P = </a:t>
            </a:r>
            <a:endParaRPr kumimoji="0" lang="en-US" sz="22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3236509" y="5077208"/>
            <a:ext cx="2271666" cy="1529021"/>
            <a:chOff x="4410047" y="1934775"/>
            <a:chExt cx="2252407" cy="1516058"/>
          </a:xfrm>
        </p:grpSpPr>
        <p:sp>
          <p:nvSpPr>
            <p:cNvPr id="202" name="Hexagon 201"/>
            <p:cNvSpPr/>
            <p:nvPr/>
          </p:nvSpPr>
          <p:spPr bwMode="auto">
            <a:xfrm rot="10800000">
              <a:off x="4978582" y="2276265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Hexagon 202"/>
            <p:cNvSpPr/>
            <p:nvPr/>
          </p:nvSpPr>
          <p:spPr bwMode="auto">
            <a:xfrm rot="10800000">
              <a:off x="5497217" y="2551494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Hexagon 203"/>
            <p:cNvSpPr/>
            <p:nvPr/>
          </p:nvSpPr>
          <p:spPr bwMode="auto">
            <a:xfrm rot="10800000">
              <a:off x="5496728" y="1991360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Hexagon 204"/>
            <p:cNvSpPr/>
            <p:nvPr/>
          </p:nvSpPr>
          <p:spPr bwMode="auto">
            <a:xfrm rot="10800000">
              <a:off x="6007412" y="2266589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Hexagon 205"/>
            <p:cNvSpPr/>
            <p:nvPr/>
          </p:nvSpPr>
          <p:spPr bwMode="auto">
            <a:xfrm rot="10800000">
              <a:off x="4463074" y="2555887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Hexagon 206"/>
            <p:cNvSpPr/>
            <p:nvPr/>
          </p:nvSpPr>
          <p:spPr bwMode="auto">
            <a:xfrm rot="10800000">
              <a:off x="4981709" y="2839067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441066" y="1934775"/>
              <a:ext cx="636112" cy="1233785"/>
              <a:chOff x="5441066" y="1934775"/>
              <a:chExt cx="636112" cy="1233785"/>
            </a:xfrm>
          </p:grpSpPr>
          <p:sp>
            <p:nvSpPr>
              <p:cNvPr id="248" name="Oval 247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5445042" y="2772312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5963203" y="305988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 flipH="1">
              <a:off x="5561662" y="1936101"/>
              <a:ext cx="636112" cy="1233785"/>
              <a:chOff x="5441066" y="1934775"/>
              <a:chExt cx="636112" cy="1233785"/>
            </a:xfrm>
            <a:solidFill>
              <a:schemeClr val="bg1"/>
            </a:solidFill>
          </p:grpSpPr>
          <p:sp>
            <p:nvSpPr>
              <p:cNvPr id="243" name="Oval 242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5445042" y="2772312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5963203" y="3059885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4410047" y="2501968"/>
              <a:ext cx="636112" cy="674543"/>
              <a:chOff x="5441066" y="1934775"/>
              <a:chExt cx="636112" cy="674543"/>
            </a:xfrm>
          </p:grpSpPr>
          <p:sp>
            <p:nvSpPr>
              <p:cNvPr id="240" name="Oval 239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8" name="Oval 217"/>
            <p:cNvSpPr/>
            <p:nvPr/>
          </p:nvSpPr>
          <p:spPr>
            <a:xfrm>
              <a:off x="5423826" y="3339501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6456183" y="2209095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6465460" y="2774963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 flipH="1">
              <a:off x="5064706" y="2217048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 flipH="1">
              <a:off x="5055429" y="2782916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 flipH="1">
              <a:off x="5060729" y="3342158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 flipH="1">
              <a:off x="4557173" y="2496664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flipH="1">
              <a:off x="4547896" y="3062532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5154991" y="2386715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</a:t>
              </a: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5681102" y="2682238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4568195" y="2655320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2/3</a:t>
              </a:r>
              <a:endParaRPr lang="en-US" sz="15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096027" y="2942892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2/3</a:t>
              </a:r>
              <a:endParaRPr lang="en-US" sz="15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5608887" y="2064808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2/3</a:t>
              </a:r>
              <a:endParaRPr lang="en-US" sz="1500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123071" y="2366028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2/3</a:t>
              </a:r>
              <a:endParaRPr lang="en-US" sz="1500" dirty="0"/>
            </a:p>
          </p:txBody>
        </p:sp>
        <p:cxnSp>
          <p:nvCxnSpPr>
            <p:cNvPr id="236" name="Straight Connector 235"/>
            <p:cNvCxnSpPr/>
            <p:nvPr/>
          </p:nvCxnSpPr>
          <p:spPr bwMode="auto">
            <a:xfrm>
              <a:off x="5834439" y="2263655"/>
              <a:ext cx="502906" cy="2661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>
              <a:off x="4802095" y="2837474"/>
              <a:ext cx="502906" cy="2661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8" name="Straight Connector 237"/>
            <p:cNvCxnSpPr/>
            <p:nvPr/>
          </p:nvCxnSpPr>
          <p:spPr bwMode="auto">
            <a:xfrm flipV="1">
              <a:off x="4796117" y="2242267"/>
              <a:ext cx="1027044" cy="5632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9" name="Straight Connector 238"/>
            <p:cNvCxnSpPr/>
            <p:nvPr/>
          </p:nvCxnSpPr>
          <p:spPr bwMode="auto">
            <a:xfrm flipV="1">
              <a:off x="5298375" y="2545741"/>
              <a:ext cx="1027044" cy="5632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Group 1"/>
          <p:cNvGrpSpPr/>
          <p:nvPr/>
        </p:nvGrpSpPr>
        <p:grpSpPr>
          <a:xfrm>
            <a:off x="3228489" y="5077208"/>
            <a:ext cx="2271666" cy="1529021"/>
            <a:chOff x="2819049" y="4886348"/>
            <a:chExt cx="2271666" cy="1529021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19049" y="4886348"/>
              <a:ext cx="2271666" cy="1529021"/>
              <a:chOff x="4410047" y="1934775"/>
              <a:chExt cx="2252407" cy="1516058"/>
            </a:xfrm>
          </p:grpSpPr>
          <p:sp>
            <p:nvSpPr>
              <p:cNvPr id="104" name="Hexagon 103"/>
              <p:cNvSpPr/>
              <p:nvPr/>
            </p:nvSpPr>
            <p:spPr bwMode="auto">
              <a:xfrm rot="10800000">
                <a:off x="4978582" y="2276265"/>
                <a:ext cx="655042" cy="564692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Hexagon 104"/>
              <p:cNvSpPr/>
              <p:nvPr/>
            </p:nvSpPr>
            <p:spPr bwMode="auto">
              <a:xfrm rot="10800000">
                <a:off x="5497217" y="2551494"/>
                <a:ext cx="655042" cy="564692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Hexagon 105"/>
              <p:cNvSpPr/>
              <p:nvPr/>
            </p:nvSpPr>
            <p:spPr bwMode="auto">
              <a:xfrm rot="10800000">
                <a:off x="5496728" y="1991360"/>
                <a:ext cx="655042" cy="564692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Hexagon 106"/>
              <p:cNvSpPr/>
              <p:nvPr/>
            </p:nvSpPr>
            <p:spPr bwMode="auto">
              <a:xfrm rot="10800000">
                <a:off x="6007412" y="2266589"/>
                <a:ext cx="655042" cy="564692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Hexagon 107"/>
              <p:cNvSpPr/>
              <p:nvPr/>
            </p:nvSpPr>
            <p:spPr bwMode="auto">
              <a:xfrm rot="10800000">
                <a:off x="4463074" y="2555887"/>
                <a:ext cx="655042" cy="564692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Hexagon 108"/>
              <p:cNvSpPr/>
              <p:nvPr/>
            </p:nvSpPr>
            <p:spPr bwMode="auto">
              <a:xfrm rot="10800000">
                <a:off x="4981709" y="2839067"/>
                <a:ext cx="655042" cy="564692"/>
              </a:xfrm>
              <a:prstGeom prst="hex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 bwMode="auto">
              <a:xfrm>
                <a:off x="4452730" y="2838615"/>
                <a:ext cx="7076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4970890" y="3118236"/>
                <a:ext cx="7076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5481099" y="2268771"/>
                <a:ext cx="7076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>
                <a:off x="5943600" y="2556342"/>
                <a:ext cx="70766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4" name="Group 113"/>
              <p:cNvGrpSpPr/>
              <p:nvPr/>
            </p:nvGrpSpPr>
            <p:grpSpPr>
              <a:xfrm>
                <a:off x="5441066" y="1934775"/>
                <a:ext cx="636112" cy="1233785"/>
                <a:chOff x="5441066" y="1934775"/>
                <a:chExt cx="636112" cy="1233785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5441066" y="2219697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5959226" y="1934775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5968503" y="2500643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5445042" y="2772312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5963203" y="3059885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 flipH="1">
                <a:off x="5561662" y="1936101"/>
                <a:ext cx="636112" cy="1233785"/>
                <a:chOff x="5441066" y="1934775"/>
                <a:chExt cx="636112" cy="1233785"/>
              </a:xfrm>
              <a:solidFill>
                <a:schemeClr val="bg1"/>
              </a:solidFill>
            </p:grpSpPr>
            <p:sp>
              <p:nvSpPr>
                <p:cNvPr id="142" name="Oval 141"/>
                <p:cNvSpPr/>
                <p:nvPr/>
              </p:nvSpPr>
              <p:spPr>
                <a:xfrm>
                  <a:off x="5441066" y="2219697"/>
                  <a:ext cx="108675" cy="108675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Oval 142"/>
                <p:cNvSpPr/>
                <p:nvPr/>
              </p:nvSpPr>
              <p:spPr>
                <a:xfrm>
                  <a:off x="5959226" y="1934775"/>
                  <a:ext cx="108675" cy="108675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Oval 143"/>
                <p:cNvSpPr/>
                <p:nvPr/>
              </p:nvSpPr>
              <p:spPr>
                <a:xfrm>
                  <a:off x="5968503" y="2500643"/>
                  <a:ext cx="108675" cy="108675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/>
                <p:cNvSpPr/>
                <p:nvPr/>
              </p:nvSpPr>
              <p:spPr>
                <a:xfrm>
                  <a:off x="5445042" y="2772312"/>
                  <a:ext cx="108675" cy="108675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Oval 145"/>
                <p:cNvSpPr/>
                <p:nvPr/>
              </p:nvSpPr>
              <p:spPr>
                <a:xfrm>
                  <a:off x="5963203" y="3059885"/>
                  <a:ext cx="108675" cy="108675"/>
                </a:xfrm>
                <a:prstGeom prst="ellips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4410047" y="2501968"/>
                <a:ext cx="636112" cy="674543"/>
                <a:chOff x="5441066" y="1934775"/>
                <a:chExt cx="636112" cy="674543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5441066" y="2219697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>
                  <a:off x="5959226" y="1934775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5968503" y="2500643"/>
                  <a:ext cx="108675" cy="108675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7" name="Oval 116"/>
              <p:cNvSpPr/>
              <p:nvPr/>
            </p:nvSpPr>
            <p:spPr>
              <a:xfrm>
                <a:off x="5423826" y="3339501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456183" y="220909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465460" y="2774963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 flipH="1">
                <a:off x="5064706" y="2217048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 flipH="1">
                <a:off x="5055429" y="2782916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 flipH="1">
                <a:off x="5060729" y="3342158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 flipH="1">
                <a:off x="4557173" y="2496664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 flipH="1">
                <a:off x="4547896" y="3062532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5154991" y="2386715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681102" y="2682238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/>
                  <a:t>1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4650083" y="2532488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2</a:t>
                </a:r>
                <a:endParaRPr lang="en-US" sz="15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164267" y="2820060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2</a:t>
                </a:r>
                <a:endParaRPr lang="en-US" sz="1500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650083" y="2805483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3</a:t>
                </a:r>
                <a:endParaRPr lang="en-US" sz="1500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5164267" y="3093054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3</a:t>
                </a:r>
                <a:endParaRPr lang="en-US" sz="1500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677127" y="1969272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2</a:t>
                </a:r>
                <a:endParaRPr lang="en-US" sz="1500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6191311" y="2256844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2</a:t>
                </a:r>
                <a:endParaRPr lang="en-US" sz="1500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677127" y="2242267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3</a:t>
                </a:r>
                <a:endParaRPr lang="en-US" sz="1500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6191311" y="2529838"/>
                <a:ext cx="29206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3</a:t>
                </a:r>
                <a:endParaRPr lang="en-US" sz="1500" dirty="0"/>
              </a:p>
            </p:txBody>
          </p:sp>
          <p:cxnSp>
            <p:nvCxnSpPr>
              <p:cNvPr id="135" name="Straight Connector 134"/>
              <p:cNvCxnSpPr>
                <a:endCxn id="134" idx="0"/>
              </p:cNvCxnSpPr>
              <p:nvPr/>
            </p:nvCxnSpPr>
            <p:spPr bwMode="auto">
              <a:xfrm>
                <a:off x="5834439" y="2263655"/>
                <a:ext cx="502906" cy="26618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>
                <a:off x="4802095" y="2837474"/>
                <a:ext cx="502906" cy="26618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29" idx="0"/>
                <a:endCxn id="133" idx="0"/>
              </p:cNvCxnSpPr>
              <p:nvPr/>
            </p:nvCxnSpPr>
            <p:spPr bwMode="auto">
              <a:xfrm flipV="1">
                <a:off x="4796117" y="2242267"/>
                <a:ext cx="1027044" cy="5632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/>
              <p:nvPr/>
            </p:nvCxnSpPr>
            <p:spPr bwMode="auto">
              <a:xfrm flipV="1">
                <a:off x="5298375" y="2545741"/>
                <a:ext cx="1027044" cy="56321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3" name="Oval 252"/>
            <p:cNvSpPr/>
            <p:nvPr/>
          </p:nvSpPr>
          <p:spPr bwMode="auto">
            <a:xfrm rot="18900000">
              <a:off x="4287721" y="5300225"/>
              <a:ext cx="412933" cy="178938"/>
            </a:xfrm>
            <a:prstGeom prst="ellipse">
              <a:avLst/>
            </a:prstGeom>
            <a:noFill/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 rot="18900000">
              <a:off x="3257682" y="5825568"/>
              <a:ext cx="412933" cy="178938"/>
            </a:xfrm>
            <a:prstGeom prst="ellipse">
              <a:avLst/>
            </a:prstGeom>
            <a:noFill/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721223" y="1655641"/>
            <a:ext cx="1452375" cy="1338762"/>
            <a:chOff x="6150762" y="4635533"/>
            <a:chExt cx="1196261" cy="1102683"/>
          </a:xfrm>
        </p:grpSpPr>
        <p:sp>
          <p:nvSpPr>
            <p:cNvPr id="414" name="Oval 413"/>
            <p:cNvSpPr/>
            <p:nvPr/>
          </p:nvSpPr>
          <p:spPr bwMode="auto">
            <a:xfrm>
              <a:off x="6703307" y="4934518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Oval 414"/>
            <p:cNvSpPr/>
            <p:nvPr/>
          </p:nvSpPr>
          <p:spPr bwMode="auto">
            <a:xfrm>
              <a:off x="625245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6" name="Straight Connector 415"/>
            <p:cNvCxnSpPr>
              <a:stCxn id="414" idx="3"/>
              <a:endCxn id="415" idx="7"/>
            </p:cNvCxnSpPr>
            <p:nvPr/>
          </p:nvCxnSpPr>
          <p:spPr bwMode="auto">
            <a:xfrm flipH="1">
              <a:off x="6348534" y="5030595"/>
              <a:ext cx="371257" cy="37089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7" name="Oval 416"/>
            <p:cNvSpPr/>
            <p:nvPr/>
          </p:nvSpPr>
          <p:spPr bwMode="auto">
            <a:xfrm>
              <a:off x="7160507" y="4934518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8" name="Oval 417"/>
            <p:cNvSpPr/>
            <p:nvPr/>
          </p:nvSpPr>
          <p:spPr bwMode="auto">
            <a:xfrm>
              <a:off x="716050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9" name="Oval 418"/>
            <p:cNvSpPr/>
            <p:nvPr/>
          </p:nvSpPr>
          <p:spPr bwMode="auto">
            <a:xfrm>
              <a:off x="670330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6150762" y="545936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1" name="Straight Connector 420"/>
            <p:cNvCxnSpPr>
              <a:stCxn id="417" idx="2"/>
              <a:endCxn id="414" idx="6"/>
            </p:cNvCxnSpPr>
            <p:nvPr/>
          </p:nvCxnSpPr>
          <p:spPr bwMode="auto">
            <a:xfrm flipH="1">
              <a:off x="6815868" y="4990799"/>
              <a:ext cx="34463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>
              <a:stCxn id="417" idx="4"/>
              <a:endCxn id="418" idx="0"/>
            </p:cNvCxnSpPr>
            <p:nvPr/>
          </p:nvCxnSpPr>
          <p:spPr bwMode="auto">
            <a:xfrm>
              <a:off x="7216788" y="5047079"/>
              <a:ext cx="0" cy="3379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3" name="Straight Connector 422"/>
            <p:cNvCxnSpPr>
              <a:stCxn id="415" idx="6"/>
              <a:endCxn id="418" idx="2"/>
            </p:cNvCxnSpPr>
            <p:nvPr/>
          </p:nvCxnSpPr>
          <p:spPr bwMode="auto">
            <a:xfrm>
              <a:off x="6365018" y="5441285"/>
              <a:ext cx="7954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4" name="TextBox 423"/>
            <p:cNvSpPr txBox="1"/>
            <p:nvPr/>
          </p:nvSpPr>
          <p:spPr>
            <a:xfrm>
              <a:off x="6484321" y="5459363"/>
              <a:ext cx="519153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p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5" name="TextBox 424"/>
            <p:cNvSpPr txBox="1"/>
            <p:nvPr/>
          </p:nvSpPr>
          <p:spPr>
            <a:xfrm>
              <a:off x="7050769" y="545936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6599318" y="463553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7053646" y="463553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8" name="Rounded Rectangle 427"/>
          <p:cNvSpPr/>
          <p:nvPr/>
        </p:nvSpPr>
        <p:spPr>
          <a:xfrm>
            <a:off x="3029809" y="727830"/>
            <a:ext cx="3070772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9" name="TextBox 428"/>
          <p:cNvSpPr txBox="1"/>
          <p:nvPr/>
        </p:nvSpPr>
        <p:spPr>
          <a:xfrm>
            <a:off x="698153" y="728930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Suspended Pinch Point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1" name="Group 430"/>
          <p:cNvGrpSpPr/>
          <p:nvPr/>
        </p:nvGrpSpPr>
        <p:grpSpPr>
          <a:xfrm>
            <a:off x="832679" y="5069913"/>
            <a:ext cx="1448882" cy="1338762"/>
            <a:chOff x="6150762" y="4635533"/>
            <a:chExt cx="1193384" cy="1102683"/>
          </a:xfrm>
        </p:grpSpPr>
        <p:sp>
          <p:nvSpPr>
            <p:cNvPr id="432" name="Oval 431"/>
            <p:cNvSpPr/>
            <p:nvPr/>
          </p:nvSpPr>
          <p:spPr bwMode="auto">
            <a:xfrm>
              <a:off x="6703307" y="4934518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Oval 432"/>
            <p:cNvSpPr/>
            <p:nvPr/>
          </p:nvSpPr>
          <p:spPr bwMode="auto">
            <a:xfrm>
              <a:off x="625245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4" name="Straight Connector 433"/>
            <p:cNvCxnSpPr>
              <a:stCxn id="432" idx="3"/>
              <a:endCxn id="433" idx="7"/>
            </p:cNvCxnSpPr>
            <p:nvPr/>
          </p:nvCxnSpPr>
          <p:spPr bwMode="auto">
            <a:xfrm flipH="1">
              <a:off x="6348534" y="5030595"/>
              <a:ext cx="371257" cy="37089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6" name="Oval 435"/>
            <p:cNvSpPr/>
            <p:nvPr/>
          </p:nvSpPr>
          <p:spPr bwMode="auto">
            <a:xfrm>
              <a:off x="716050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7" name="Oval 436"/>
            <p:cNvSpPr/>
            <p:nvPr/>
          </p:nvSpPr>
          <p:spPr bwMode="auto">
            <a:xfrm>
              <a:off x="670330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6150762" y="545936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9" name="Straight Connector 438"/>
            <p:cNvCxnSpPr>
              <a:stCxn id="436" idx="1"/>
              <a:endCxn id="432" idx="5"/>
            </p:cNvCxnSpPr>
            <p:nvPr/>
          </p:nvCxnSpPr>
          <p:spPr bwMode="auto">
            <a:xfrm flipH="1" flipV="1">
              <a:off x="6799384" y="5030595"/>
              <a:ext cx="377607" cy="37089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1" name="Straight Connector 440"/>
            <p:cNvCxnSpPr>
              <a:stCxn id="433" idx="6"/>
              <a:endCxn id="436" idx="2"/>
            </p:cNvCxnSpPr>
            <p:nvPr/>
          </p:nvCxnSpPr>
          <p:spPr bwMode="auto">
            <a:xfrm>
              <a:off x="6365018" y="5441285"/>
              <a:ext cx="7954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2" name="TextBox 441"/>
            <p:cNvSpPr txBox="1"/>
            <p:nvPr/>
          </p:nvSpPr>
          <p:spPr>
            <a:xfrm>
              <a:off x="6484321" y="5459363"/>
              <a:ext cx="519153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p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7050769" y="545936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44" name="TextBox 443"/>
            <p:cNvSpPr txBox="1"/>
            <p:nvPr/>
          </p:nvSpPr>
          <p:spPr>
            <a:xfrm>
              <a:off x="6599318" y="463553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2" name="Rectangle 98"/>
          <p:cNvSpPr txBox="1">
            <a:spLocks noChangeArrowheads="1"/>
          </p:cNvSpPr>
          <p:nvPr/>
        </p:nvSpPr>
        <p:spPr>
          <a:xfrm>
            <a:off x="2427056" y="4521984"/>
            <a:ext cx="168322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Remove p</a:t>
            </a:r>
            <a:r>
              <a:rPr lang="en-US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6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Rectangle 98"/>
          <p:cNvSpPr txBox="1">
            <a:spLocks noChangeArrowheads="1"/>
          </p:cNvSpPr>
          <p:nvPr/>
        </p:nvSpPr>
        <p:spPr>
          <a:xfrm>
            <a:off x="1301086" y="3905552"/>
            <a:ext cx="654182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Possible partial resolutions = possible sub-toric diagrams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1781036" y="3903263"/>
            <a:ext cx="5520516" cy="4094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cxnSp>
        <p:nvCxnSpPr>
          <p:cNvPr id="286" name="Straight Arrow Connector 285"/>
          <p:cNvCxnSpPr/>
          <p:nvPr/>
        </p:nvCxnSpPr>
        <p:spPr>
          <a:xfrm>
            <a:off x="1905001" y="4714308"/>
            <a:ext cx="42876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98"/>
          <p:cNvSpPr txBox="1">
            <a:spLocks noChangeArrowheads="1"/>
          </p:cNvSpPr>
          <p:nvPr/>
        </p:nvSpPr>
        <p:spPr>
          <a:xfrm>
            <a:off x="4162624" y="4510608"/>
            <a:ext cx="168322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Remove X</a:t>
            </a:r>
            <a:r>
              <a:rPr lang="en-US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23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9" name="Straight Arrow Connector 288"/>
          <p:cNvCxnSpPr/>
          <p:nvPr/>
        </p:nvCxnSpPr>
        <p:spPr>
          <a:xfrm>
            <a:off x="3667865" y="4702932"/>
            <a:ext cx="42876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Right Arrow 289"/>
          <p:cNvSpPr/>
          <p:nvPr/>
        </p:nvSpPr>
        <p:spPr>
          <a:xfrm>
            <a:off x="6039753" y="5686491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66706" y="5337570"/>
            <a:ext cx="1973265" cy="713392"/>
            <a:chOff x="6702933" y="4559648"/>
            <a:chExt cx="1973265" cy="713392"/>
          </a:xfrm>
        </p:grpSpPr>
        <p:sp>
          <p:nvSpPr>
            <p:cNvPr id="334" name="Freeform 333"/>
            <p:cNvSpPr/>
            <p:nvPr/>
          </p:nvSpPr>
          <p:spPr bwMode="auto">
            <a:xfrm rot="10800000" flipV="1">
              <a:off x="8310421" y="4875450"/>
              <a:ext cx="365777" cy="349894"/>
            </a:xfrm>
            <a:custGeom>
              <a:avLst/>
              <a:gdLst>
                <a:gd name="connsiteX0" fmla="*/ 366011 w 366011"/>
                <a:gd name="connsiteY0" fmla="*/ 264411 h 360902"/>
                <a:gd name="connsiteX1" fmla="*/ 214936 w 366011"/>
                <a:gd name="connsiteY1" fmla="*/ 359827 h 360902"/>
                <a:gd name="connsiteX2" fmla="*/ 251 w 366011"/>
                <a:gd name="connsiteY2" fmla="*/ 208752 h 360902"/>
                <a:gd name="connsiteX3" fmla="*/ 175179 w 366011"/>
                <a:gd name="connsiteY3" fmla="*/ 2018 h 360902"/>
                <a:gd name="connsiteX4" fmla="*/ 334205 w 366011"/>
                <a:gd name="connsiteY4" fmla="*/ 121288 h 360902"/>
                <a:gd name="connsiteX0" fmla="*/ 373951 w 373951"/>
                <a:gd name="connsiteY0" fmla="*/ 263323 h 361032"/>
                <a:gd name="connsiteX1" fmla="*/ 222876 w 373951"/>
                <a:gd name="connsiteY1" fmla="*/ 358739 h 361032"/>
                <a:gd name="connsiteX2" fmla="*/ 239 w 373951"/>
                <a:gd name="connsiteY2" fmla="*/ 175859 h 361032"/>
                <a:gd name="connsiteX3" fmla="*/ 183119 w 373951"/>
                <a:gd name="connsiteY3" fmla="*/ 930 h 361032"/>
                <a:gd name="connsiteX4" fmla="*/ 342145 w 373951"/>
                <a:gd name="connsiteY4" fmla="*/ 120200 h 361032"/>
                <a:gd name="connsiteX0" fmla="*/ 366013 w 366013"/>
                <a:gd name="connsiteY0" fmla="*/ 264411 h 360902"/>
                <a:gd name="connsiteX1" fmla="*/ 214938 w 366013"/>
                <a:gd name="connsiteY1" fmla="*/ 359827 h 360902"/>
                <a:gd name="connsiteX2" fmla="*/ 252 w 366013"/>
                <a:gd name="connsiteY2" fmla="*/ 208752 h 360902"/>
                <a:gd name="connsiteX3" fmla="*/ 175181 w 366013"/>
                <a:gd name="connsiteY3" fmla="*/ 2018 h 360902"/>
                <a:gd name="connsiteX4" fmla="*/ 334207 w 366013"/>
                <a:gd name="connsiteY4" fmla="*/ 121288 h 360902"/>
                <a:gd name="connsiteX0" fmla="*/ 366013 w 366013"/>
                <a:gd name="connsiteY0" fmla="*/ 263323 h 361032"/>
                <a:gd name="connsiteX1" fmla="*/ 214938 w 366013"/>
                <a:gd name="connsiteY1" fmla="*/ 358739 h 361032"/>
                <a:gd name="connsiteX2" fmla="*/ 252 w 366013"/>
                <a:gd name="connsiteY2" fmla="*/ 175859 h 361032"/>
                <a:gd name="connsiteX3" fmla="*/ 175181 w 366013"/>
                <a:gd name="connsiteY3" fmla="*/ 930 h 361032"/>
                <a:gd name="connsiteX4" fmla="*/ 334207 w 366013"/>
                <a:gd name="connsiteY4" fmla="*/ 120200 h 361032"/>
                <a:gd name="connsiteX0" fmla="*/ 365770 w 365770"/>
                <a:gd name="connsiteY0" fmla="*/ 263323 h 361032"/>
                <a:gd name="connsiteX1" fmla="*/ 214695 w 365770"/>
                <a:gd name="connsiteY1" fmla="*/ 358739 h 361032"/>
                <a:gd name="connsiteX2" fmla="*/ 9 w 365770"/>
                <a:gd name="connsiteY2" fmla="*/ 175859 h 361032"/>
                <a:gd name="connsiteX3" fmla="*/ 174938 w 365770"/>
                <a:gd name="connsiteY3" fmla="*/ 930 h 361032"/>
                <a:gd name="connsiteX4" fmla="*/ 333964 w 365770"/>
                <a:gd name="connsiteY4" fmla="*/ 120200 h 361032"/>
                <a:gd name="connsiteX0" fmla="*/ 365771 w 365771"/>
                <a:gd name="connsiteY0" fmla="*/ 263323 h 353365"/>
                <a:gd name="connsiteX1" fmla="*/ 182891 w 365771"/>
                <a:gd name="connsiteY1" fmla="*/ 350788 h 353365"/>
                <a:gd name="connsiteX2" fmla="*/ 10 w 365771"/>
                <a:gd name="connsiteY2" fmla="*/ 175859 h 353365"/>
                <a:gd name="connsiteX3" fmla="*/ 174939 w 365771"/>
                <a:gd name="connsiteY3" fmla="*/ 930 h 353365"/>
                <a:gd name="connsiteX4" fmla="*/ 333965 w 365771"/>
                <a:gd name="connsiteY4" fmla="*/ 120200 h 353365"/>
                <a:gd name="connsiteX0" fmla="*/ 365771 w 365771"/>
                <a:gd name="connsiteY0" fmla="*/ 263323 h 350799"/>
                <a:gd name="connsiteX1" fmla="*/ 182891 w 365771"/>
                <a:gd name="connsiteY1" fmla="*/ 350788 h 350799"/>
                <a:gd name="connsiteX2" fmla="*/ 10 w 365771"/>
                <a:gd name="connsiteY2" fmla="*/ 175859 h 350799"/>
                <a:gd name="connsiteX3" fmla="*/ 174939 w 365771"/>
                <a:gd name="connsiteY3" fmla="*/ 930 h 350799"/>
                <a:gd name="connsiteX4" fmla="*/ 333965 w 365771"/>
                <a:gd name="connsiteY4" fmla="*/ 120200 h 350799"/>
                <a:gd name="connsiteX0" fmla="*/ 365777 w 365777"/>
                <a:gd name="connsiteY0" fmla="*/ 262418 h 349894"/>
                <a:gd name="connsiteX1" fmla="*/ 182897 w 365777"/>
                <a:gd name="connsiteY1" fmla="*/ 349883 h 349894"/>
                <a:gd name="connsiteX2" fmla="*/ 16 w 365777"/>
                <a:gd name="connsiteY2" fmla="*/ 174954 h 349894"/>
                <a:gd name="connsiteX3" fmla="*/ 174945 w 365777"/>
                <a:gd name="connsiteY3" fmla="*/ 25 h 349894"/>
                <a:gd name="connsiteX4" fmla="*/ 333971 w 365777"/>
                <a:gd name="connsiteY4" fmla="*/ 119295 h 34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77" h="349894">
                  <a:moveTo>
                    <a:pt x="365777" y="262418"/>
                  </a:moveTo>
                  <a:cubicBezTo>
                    <a:pt x="320719" y="314764"/>
                    <a:pt x="283613" y="348558"/>
                    <a:pt x="182897" y="349883"/>
                  </a:cubicBezTo>
                  <a:cubicBezTo>
                    <a:pt x="82181" y="351208"/>
                    <a:pt x="1341" y="233264"/>
                    <a:pt x="16" y="174954"/>
                  </a:cubicBezTo>
                  <a:cubicBezTo>
                    <a:pt x="-1309" y="116644"/>
                    <a:pt x="79529" y="1350"/>
                    <a:pt x="174945" y="25"/>
                  </a:cubicBezTo>
                  <a:cubicBezTo>
                    <a:pt x="270361" y="-1300"/>
                    <a:pt x="282287" y="52371"/>
                    <a:pt x="333971" y="11929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6702933" y="4858222"/>
              <a:ext cx="365777" cy="349894"/>
            </a:xfrm>
            <a:custGeom>
              <a:avLst/>
              <a:gdLst>
                <a:gd name="connsiteX0" fmla="*/ 366011 w 366011"/>
                <a:gd name="connsiteY0" fmla="*/ 264411 h 360902"/>
                <a:gd name="connsiteX1" fmla="*/ 214936 w 366011"/>
                <a:gd name="connsiteY1" fmla="*/ 359827 h 360902"/>
                <a:gd name="connsiteX2" fmla="*/ 251 w 366011"/>
                <a:gd name="connsiteY2" fmla="*/ 208752 h 360902"/>
                <a:gd name="connsiteX3" fmla="*/ 175179 w 366011"/>
                <a:gd name="connsiteY3" fmla="*/ 2018 h 360902"/>
                <a:gd name="connsiteX4" fmla="*/ 334205 w 366011"/>
                <a:gd name="connsiteY4" fmla="*/ 121288 h 360902"/>
                <a:gd name="connsiteX0" fmla="*/ 373951 w 373951"/>
                <a:gd name="connsiteY0" fmla="*/ 263323 h 361032"/>
                <a:gd name="connsiteX1" fmla="*/ 222876 w 373951"/>
                <a:gd name="connsiteY1" fmla="*/ 358739 h 361032"/>
                <a:gd name="connsiteX2" fmla="*/ 239 w 373951"/>
                <a:gd name="connsiteY2" fmla="*/ 175859 h 361032"/>
                <a:gd name="connsiteX3" fmla="*/ 183119 w 373951"/>
                <a:gd name="connsiteY3" fmla="*/ 930 h 361032"/>
                <a:gd name="connsiteX4" fmla="*/ 342145 w 373951"/>
                <a:gd name="connsiteY4" fmla="*/ 120200 h 361032"/>
                <a:gd name="connsiteX0" fmla="*/ 366013 w 366013"/>
                <a:gd name="connsiteY0" fmla="*/ 264411 h 360902"/>
                <a:gd name="connsiteX1" fmla="*/ 214938 w 366013"/>
                <a:gd name="connsiteY1" fmla="*/ 359827 h 360902"/>
                <a:gd name="connsiteX2" fmla="*/ 252 w 366013"/>
                <a:gd name="connsiteY2" fmla="*/ 208752 h 360902"/>
                <a:gd name="connsiteX3" fmla="*/ 175181 w 366013"/>
                <a:gd name="connsiteY3" fmla="*/ 2018 h 360902"/>
                <a:gd name="connsiteX4" fmla="*/ 334207 w 366013"/>
                <a:gd name="connsiteY4" fmla="*/ 121288 h 360902"/>
                <a:gd name="connsiteX0" fmla="*/ 366013 w 366013"/>
                <a:gd name="connsiteY0" fmla="*/ 263323 h 361032"/>
                <a:gd name="connsiteX1" fmla="*/ 214938 w 366013"/>
                <a:gd name="connsiteY1" fmla="*/ 358739 h 361032"/>
                <a:gd name="connsiteX2" fmla="*/ 252 w 366013"/>
                <a:gd name="connsiteY2" fmla="*/ 175859 h 361032"/>
                <a:gd name="connsiteX3" fmla="*/ 175181 w 366013"/>
                <a:gd name="connsiteY3" fmla="*/ 930 h 361032"/>
                <a:gd name="connsiteX4" fmla="*/ 334207 w 366013"/>
                <a:gd name="connsiteY4" fmla="*/ 120200 h 361032"/>
                <a:gd name="connsiteX0" fmla="*/ 365770 w 365770"/>
                <a:gd name="connsiteY0" fmla="*/ 263323 h 361032"/>
                <a:gd name="connsiteX1" fmla="*/ 214695 w 365770"/>
                <a:gd name="connsiteY1" fmla="*/ 358739 h 361032"/>
                <a:gd name="connsiteX2" fmla="*/ 9 w 365770"/>
                <a:gd name="connsiteY2" fmla="*/ 175859 h 361032"/>
                <a:gd name="connsiteX3" fmla="*/ 174938 w 365770"/>
                <a:gd name="connsiteY3" fmla="*/ 930 h 361032"/>
                <a:gd name="connsiteX4" fmla="*/ 333964 w 365770"/>
                <a:gd name="connsiteY4" fmla="*/ 120200 h 361032"/>
                <a:gd name="connsiteX0" fmla="*/ 365771 w 365771"/>
                <a:gd name="connsiteY0" fmla="*/ 263323 h 353365"/>
                <a:gd name="connsiteX1" fmla="*/ 182891 w 365771"/>
                <a:gd name="connsiteY1" fmla="*/ 350788 h 353365"/>
                <a:gd name="connsiteX2" fmla="*/ 10 w 365771"/>
                <a:gd name="connsiteY2" fmla="*/ 175859 h 353365"/>
                <a:gd name="connsiteX3" fmla="*/ 174939 w 365771"/>
                <a:gd name="connsiteY3" fmla="*/ 930 h 353365"/>
                <a:gd name="connsiteX4" fmla="*/ 333965 w 365771"/>
                <a:gd name="connsiteY4" fmla="*/ 120200 h 353365"/>
                <a:gd name="connsiteX0" fmla="*/ 365771 w 365771"/>
                <a:gd name="connsiteY0" fmla="*/ 263323 h 350799"/>
                <a:gd name="connsiteX1" fmla="*/ 182891 w 365771"/>
                <a:gd name="connsiteY1" fmla="*/ 350788 h 350799"/>
                <a:gd name="connsiteX2" fmla="*/ 10 w 365771"/>
                <a:gd name="connsiteY2" fmla="*/ 175859 h 350799"/>
                <a:gd name="connsiteX3" fmla="*/ 174939 w 365771"/>
                <a:gd name="connsiteY3" fmla="*/ 930 h 350799"/>
                <a:gd name="connsiteX4" fmla="*/ 333965 w 365771"/>
                <a:gd name="connsiteY4" fmla="*/ 120200 h 350799"/>
                <a:gd name="connsiteX0" fmla="*/ 365777 w 365777"/>
                <a:gd name="connsiteY0" fmla="*/ 262418 h 349894"/>
                <a:gd name="connsiteX1" fmla="*/ 182897 w 365777"/>
                <a:gd name="connsiteY1" fmla="*/ 349883 h 349894"/>
                <a:gd name="connsiteX2" fmla="*/ 16 w 365777"/>
                <a:gd name="connsiteY2" fmla="*/ 174954 h 349894"/>
                <a:gd name="connsiteX3" fmla="*/ 174945 w 365777"/>
                <a:gd name="connsiteY3" fmla="*/ 25 h 349894"/>
                <a:gd name="connsiteX4" fmla="*/ 333971 w 365777"/>
                <a:gd name="connsiteY4" fmla="*/ 119295 h 34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77" h="349894">
                  <a:moveTo>
                    <a:pt x="365777" y="262418"/>
                  </a:moveTo>
                  <a:cubicBezTo>
                    <a:pt x="320719" y="314764"/>
                    <a:pt x="283613" y="348558"/>
                    <a:pt x="182897" y="349883"/>
                  </a:cubicBezTo>
                  <a:cubicBezTo>
                    <a:pt x="82181" y="351208"/>
                    <a:pt x="1341" y="233264"/>
                    <a:pt x="16" y="174954"/>
                  </a:cubicBezTo>
                  <a:cubicBezTo>
                    <a:pt x="-1309" y="116644"/>
                    <a:pt x="79529" y="1350"/>
                    <a:pt x="174945" y="25"/>
                  </a:cubicBezTo>
                  <a:cubicBezTo>
                    <a:pt x="270361" y="-1300"/>
                    <a:pt x="282287" y="52371"/>
                    <a:pt x="333971" y="11929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7" name="Oval 326"/>
            <p:cNvSpPr/>
            <p:nvPr/>
          </p:nvSpPr>
          <p:spPr>
            <a:xfrm>
              <a:off x="7014972" y="4951427"/>
              <a:ext cx="189394" cy="18939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8184761" y="4951427"/>
              <a:ext cx="189394" cy="189394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3" name="Rectangle 98"/>
            <p:cNvSpPr txBox="1">
              <a:spLocks noChangeArrowheads="1"/>
            </p:cNvSpPr>
            <p:nvPr/>
          </p:nvSpPr>
          <p:spPr>
            <a:xfrm>
              <a:off x="6745172" y="4559648"/>
              <a:ext cx="7096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Calibri" pitchFamily="34" charset="0"/>
                  <a:cs typeface="Times New Roman" pitchFamily="18" charset="0"/>
                </a:rPr>
                <a:t>1</a:t>
              </a:r>
              <a:endParaRPr kumimoji="0" lang="en-US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4" name="Rectangle 98"/>
            <p:cNvSpPr txBox="1">
              <a:spLocks noChangeArrowheads="1"/>
            </p:cNvSpPr>
            <p:nvPr/>
          </p:nvSpPr>
          <p:spPr>
            <a:xfrm>
              <a:off x="7926302" y="4559648"/>
              <a:ext cx="7096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Calibri" pitchFamily="34" charset="0"/>
                  <a:cs typeface="Times New Roman" pitchFamily="18" charset="0"/>
                </a:rPr>
                <a:t>2/3</a:t>
              </a:r>
              <a:endParaRPr kumimoji="0" lang="en-US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 bwMode="auto">
            <a:xfrm>
              <a:off x="7140271" y="4810527"/>
              <a:ext cx="1089329" cy="151087"/>
            </a:xfrm>
            <a:custGeom>
              <a:avLst/>
              <a:gdLst>
                <a:gd name="connsiteX0" fmla="*/ 0 w 1089329"/>
                <a:gd name="connsiteY0" fmla="*/ 174938 h 174938"/>
                <a:gd name="connsiteX1" fmla="*/ 508884 w 1089329"/>
                <a:gd name="connsiteY1" fmla="*/ 9 h 174938"/>
                <a:gd name="connsiteX2" fmla="*/ 1089329 w 1089329"/>
                <a:gd name="connsiteY2" fmla="*/ 166987 h 174938"/>
                <a:gd name="connsiteX0" fmla="*/ 0 w 1089329"/>
                <a:gd name="connsiteY0" fmla="*/ 174938 h 174938"/>
                <a:gd name="connsiteX1" fmla="*/ 540689 w 1089329"/>
                <a:gd name="connsiteY1" fmla="*/ 9 h 174938"/>
                <a:gd name="connsiteX2" fmla="*/ 1089329 w 1089329"/>
                <a:gd name="connsiteY2" fmla="*/ 166987 h 174938"/>
                <a:gd name="connsiteX0" fmla="*/ 0 w 1089329"/>
                <a:gd name="connsiteY0" fmla="*/ 166988 h 166988"/>
                <a:gd name="connsiteX1" fmla="*/ 540689 w 1089329"/>
                <a:gd name="connsiteY1" fmla="*/ 10 h 166988"/>
                <a:gd name="connsiteX2" fmla="*/ 1089329 w 1089329"/>
                <a:gd name="connsiteY2" fmla="*/ 159037 h 166988"/>
                <a:gd name="connsiteX0" fmla="*/ 0 w 1089329"/>
                <a:gd name="connsiteY0" fmla="*/ 151087 h 151087"/>
                <a:gd name="connsiteX1" fmla="*/ 564543 w 1089329"/>
                <a:gd name="connsiteY1" fmla="*/ 12 h 151087"/>
                <a:gd name="connsiteX2" fmla="*/ 1089329 w 1089329"/>
                <a:gd name="connsiteY2" fmla="*/ 143136 h 15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329" h="151087">
                  <a:moveTo>
                    <a:pt x="0" y="151087"/>
                  </a:moveTo>
                  <a:cubicBezTo>
                    <a:pt x="163664" y="64285"/>
                    <a:pt x="382988" y="1337"/>
                    <a:pt x="564543" y="12"/>
                  </a:cubicBezTo>
                  <a:cubicBezTo>
                    <a:pt x="746098" y="-1313"/>
                    <a:pt x="995239" y="113981"/>
                    <a:pt x="1089329" y="14313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 flipV="1">
              <a:off x="7149547" y="5121953"/>
              <a:ext cx="1089329" cy="151087"/>
            </a:xfrm>
            <a:custGeom>
              <a:avLst/>
              <a:gdLst>
                <a:gd name="connsiteX0" fmla="*/ 0 w 1089329"/>
                <a:gd name="connsiteY0" fmla="*/ 174938 h 174938"/>
                <a:gd name="connsiteX1" fmla="*/ 508884 w 1089329"/>
                <a:gd name="connsiteY1" fmla="*/ 9 h 174938"/>
                <a:gd name="connsiteX2" fmla="*/ 1089329 w 1089329"/>
                <a:gd name="connsiteY2" fmla="*/ 166987 h 174938"/>
                <a:gd name="connsiteX0" fmla="*/ 0 w 1089329"/>
                <a:gd name="connsiteY0" fmla="*/ 174938 h 174938"/>
                <a:gd name="connsiteX1" fmla="*/ 540689 w 1089329"/>
                <a:gd name="connsiteY1" fmla="*/ 9 h 174938"/>
                <a:gd name="connsiteX2" fmla="*/ 1089329 w 1089329"/>
                <a:gd name="connsiteY2" fmla="*/ 166987 h 174938"/>
                <a:gd name="connsiteX0" fmla="*/ 0 w 1089329"/>
                <a:gd name="connsiteY0" fmla="*/ 166988 h 166988"/>
                <a:gd name="connsiteX1" fmla="*/ 540689 w 1089329"/>
                <a:gd name="connsiteY1" fmla="*/ 10 h 166988"/>
                <a:gd name="connsiteX2" fmla="*/ 1089329 w 1089329"/>
                <a:gd name="connsiteY2" fmla="*/ 159037 h 166988"/>
                <a:gd name="connsiteX0" fmla="*/ 0 w 1089329"/>
                <a:gd name="connsiteY0" fmla="*/ 151087 h 151087"/>
                <a:gd name="connsiteX1" fmla="*/ 564543 w 1089329"/>
                <a:gd name="connsiteY1" fmla="*/ 12 h 151087"/>
                <a:gd name="connsiteX2" fmla="*/ 1089329 w 1089329"/>
                <a:gd name="connsiteY2" fmla="*/ 143136 h 15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9329" h="151087">
                  <a:moveTo>
                    <a:pt x="0" y="151087"/>
                  </a:moveTo>
                  <a:cubicBezTo>
                    <a:pt x="163664" y="64285"/>
                    <a:pt x="382988" y="1337"/>
                    <a:pt x="564543" y="12"/>
                  </a:cubicBezTo>
                  <a:cubicBezTo>
                    <a:pt x="746098" y="-1313"/>
                    <a:pt x="995239" y="113981"/>
                    <a:pt x="1089329" y="14313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6" name="Rectangle 98"/>
          <p:cNvSpPr txBox="1">
            <a:spLocks noChangeArrowheads="1"/>
          </p:cNvSpPr>
          <p:nvPr/>
        </p:nvSpPr>
        <p:spPr>
          <a:xfrm>
            <a:off x="448096" y="4521984"/>
            <a:ext cx="168322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ea typeface="Cambria Math"/>
                <a:cs typeface="Times New Roman" pitchFamily="18" charset="0"/>
              </a:rPr>
              <a:t>2)</a:t>
            </a:r>
            <a:r>
              <a:rPr lang="en-US" dirty="0" smtClean="0">
                <a:ea typeface="Cambria Math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Conifold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98"/>
          <p:cNvSpPr txBox="1">
            <a:spLocks noChangeArrowheads="1"/>
          </p:cNvSpPr>
          <p:nvPr/>
        </p:nvSpPr>
        <p:spPr>
          <a:xfrm>
            <a:off x="2347440" y="4524256"/>
            <a:ext cx="168322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Remove p</a:t>
            </a:r>
            <a:r>
              <a:rPr lang="en-US" baseline="-25000" dirty="0">
                <a:latin typeface="Times New Roman" pitchFamily="18" charset="0"/>
                <a:ea typeface="Cambria Math"/>
                <a:cs typeface="Times New Roman" pitchFamily="18" charset="0"/>
              </a:rPr>
              <a:t>1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8" name="Straight Arrow Connector 337"/>
          <p:cNvCxnSpPr/>
          <p:nvPr/>
        </p:nvCxnSpPr>
        <p:spPr>
          <a:xfrm>
            <a:off x="1839033" y="4716580"/>
            <a:ext cx="42876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Rectangle 98"/>
          <p:cNvSpPr txBox="1">
            <a:spLocks noChangeArrowheads="1"/>
          </p:cNvSpPr>
          <p:nvPr/>
        </p:nvSpPr>
        <p:spPr>
          <a:xfrm>
            <a:off x="4083008" y="4512880"/>
            <a:ext cx="335501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Also remove e.g. p</a:t>
            </a:r>
            <a:r>
              <a:rPr lang="en-US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2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0" name="Straight Arrow Connector 339"/>
          <p:cNvCxnSpPr/>
          <p:nvPr/>
        </p:nvCxnSpPr>
        <p:spPr>
          <a:xfrm>
            <a:off x="3588249" y="4705204"/>
            <a:ext cx="42876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Rectangle 98"/>
          <p:cNvSpPr txBox="1">
            <a:spLocks noChangeArrowheads="1"/>
          </p:cNvSpPr>
          <p:nvPr/>
        </p:nvSpPr>
        <p:spPr>
          <a:xfrm>
            <a:off x="6637456" y="4515152"/>
            <a:ext cx="335501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ea typeface="Cambria Math"/>
                <a:cs typeface="Times New Roman" pitchFamily="18" charset="0"/>
              </a:rPr>
              <a:t>Remove e.g. X</a:t>
            </a:r>
            <a:r>
              <a:rPr lang="en-US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12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2" name="Straight Arrow Connector 341"/>
          <p:cNvCxnSpPr/>
          <p:nvPr/>
        </p:nvCxnSpPr>
        <p:spPr>
          <a:xfrm>
            <a:off x="6142697" y="4707476"/>
            <a:ext cx="428767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911220" y="5339835"/>
            <a:ext cx="1890819" cy="769289"/>
            <a:chOff x="6883924" y="5885755"/>
            <a:chExt cx="1890819" cy="769289"/>
          </a:xfrm>
        </p:grpSpPr>
        <p:grpSp>
          <p:nvGrpSpPr>
            <p:cNvPr id="519" name="Group 518"/>
            <p:cNvGrpSpPr/>
            <p:nvPr/>
          </p:nvGrpSpPr>
          <p:grpSpPr>
            <a:xfrm>
              <a:off x="6883924" y="5885755"/>
              <a:ext cx="1890819" cy="713392"/>
              <a:chOff x="6745172" y="4559648"/>
              <a:chExt cx="1890819" cy="713392"/>
            </a:xfrm>
          </p:grpSpPr>
          <p:sp>
            <p:nvSpPr>
              <p:cNvPr id="527" name="Freeform 526"/>
              <p:cNvSpPr/>
              <p:nvPr/>
            </p:nvSpPr>
            <p:spPr bwMode="auto">
              <a:xfrm flipV="1">
                <a:off x="7149547" y="5121953"/>
                <a:ext cx="1089329" cy="151087"/>
              </a:xfrm>
              <a:custGeom>
                <a:avLst/>
                <a:gdLst>
                  <a:gd name="connsiteX0" fmla="*/ 0 w 1089329"/>
                  <a:gd name="connsiteY0" fmla="*/ 174938 h 174938"/>
                  <a:gd name="connsiteX1" fmla="*/ 508884 w 1089329"/>
                  <a:gd name="connsiteY1" fmla="*/ 9 h 174938"/>
                  <a:gd name="connsiteX2" fmla="*/ 1089329 w 1089329"/>
                  <a:gd name="connsiteY2" fmla="*/ 166987 h 174938"/>
                  <a:gd name="connsiteX0" fmla="*/ 0 w 1089329"/>
                  <a:gd name="connsiteY0" fmla="*/ 174938 h 174938"/>
                  <a:gd name="connsiteX1" fmla="*/ 540689 w 1089329"/>
                  <a:gd name="connsiteY1" fmla="*/ 9 h 174938"/>
                  <a:gd name="connsiteX2" fmla="*/ 1089329 w 1089329"/>
                  <a:gd name="connsiteY2" fmla="*/ 166987 h 174938"/>
                  <a:gd name="connsiteX0" fmla="*/ 0 w 1089329"/>
                  <a:gd name="connsiteY0" fmla="*/ 166988 h 166988"/>
                  <a:gd name="connsiteX1" fmla="*/ 540689 w 1089329"/>
                  <a:gd name="connsiteY1" fmla="*/ 10 h 166988"/>
                  <a:gd name="connsiteX2" fmla="*/ 1089329 w 1089329"/>
                  <a:gd name="connsiteY2" fmla="*/ 159037 h 166988"/>
                  <a:gd name="connsiteX0" fmla="*/ 0 w 1089329"/>
                  <a:gd name="connsiteY0" fmla="*/ 151087 h 151087"/>
                  <a:gd name="connsiteX1" fmla="*/ 564543 w 1089329"/>
                  <a:gd name="connsiteY1" fmla="*/ 12 h 151087"/>
                  <a:gd name="connsiteX2" fmla="*/ 1089329 w 1089329"/>
                  <a:gd name="connsiteY2" fmla="*/ 143136 h 15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9329" h="151087">
                    <a:moveTo>
                      <a:pt x="0" y="151087"/>
                    </a:moveTo>
                    <a:cubicBezTo>
                      <a:pt x="163664" y="64285"/>
                      <a:pt x="382988" y="1337"/>
                      <a:pt x="564543" y="12"/>
                    </a:cubicBezTo>
                    <a:cubicBezTo>
                      <a:pt x="746098" y="-1313"/>
                      <a:pt x="995239" y="113981"/>
                      <a:pt x="1089329" y="14313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Oval 521"/>
              <p:cNvSpPr/>
              <p:nvPr/>
            </p:nvSpPr>
            <p:spPr>
              <a:xfrm>
                <a:off x="7014972" y="4951427"/>
                <a:ext cx="189394" cy="18939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3" name="Oval 522"/>
              <p:cNvSpPr/>
              <p:nvPr/>
            </p:nvSpPr>
            <p:spPr>
              <a:xfrm>
                <a:off x="8184761" y="4951427"/>
                <a:ext cx="189394" cy="189394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4" name="Rectangle 98"/>
              <p:cNvSpPr txBox="1">
                <a:spLocks noChangeArrowheads="1"/>
              </p:cNvSpPr>
              <p:nvPr/>
            </p:nvSpPr>
            <p:spPr>
              <a:xfrm>
                <a:off x="6745172" y="4559648"/>
                <a:ext cx="709689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r>
                  <a:rPr lang="en-US" dirty="0" smtClean="0">
                    <a:latin typeface="Calibri" pitchFamily="34" charset="0"/>
                    <a:cs typeface="Times New Roman" pitchFamily="18" charset="0"/>
                  </a:rPr>
                  <a:t>1/2</a:t>
                </a:r>
                <a:endParaRPr kumimoji="0" lang="en-US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25" name="Rectangle 98"/>
              <p:cNvSpPr txBox="1">
                <a:spLocks noChangeArrowheads="1"/>
              </p:cNvSpPr>
              <p:nvPr/>
            </p:nvSpPr>
            <p:spPr>
              <a:xfrm>
                <a:off x="7926302" y="4559648"/>
                <a:ext cx="709689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>
                  <a:spcBef>
                    <a:spcPct val="20000"/>
                  </a:spcBef>
                  <a:buClr>
                    <a:srgbClr val="0070C0"/>
                  </a:buClr>
                  <a:buSzPct val="90000"/>
                  <a:defRPr/>
                </a:pPr>
                <a:r>
                  <a:rPr lang="en-US" dirty="0" smtClean="0">
                    <a:latin typeface="Calibri" pitchFamily="34" charset="0"/>
                    <a:cs typeface="Times New Roman" pitchFamily="18" charset="0"/>
                  </a:rPr>
                  <a:t>3</a:t>
                </a:r>
                <a:endParaRPr kumimoji="0" lang="en-US" dirty="0" smtClean="0"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526" name="Freeform 525"/>
              <p:cNvSpPr/>
              <p:nvPr/>
            </p:nvSpPr>
            <p:spPr bwMode="auto">
              <a:xfrm>
                <a:off x="7140271" y="4810527"/>
                <a:ext cx="1089329" cy="151087"/>
              </a:xfrm>
              <a:custGeom>
                <a:avLst/>
                <a:gdLst>
                  <a:gd name="connsiteX0" fmla="*/ 0 w 1089329"/>
                  <a:gd name="connsiteY0" fmla="*/ 174938 h 174938"/>
                  <a:gd name="connsiteX1" fmla="*/ 508884 w 1089329"/>
                  <a:gd name="connsiteY1" fmla="*/ 9 h 174938"/>
                  <a:gd name="connsiteX2" fmla="*/ 1089329 w 1089329"/>
                  <a:gd name="connsiteY2" fmla="*/ 166987 h 174938"/>
                  <a:gd name="connsiteX0" fmla="*/ 0 w 1089329"/>
                  <a:gd name="connsiteY0" fmla="*/ 174938 h 174938"/>
                  <a:gd name="connsiteX1" fmla="*/ 540689 w 1089329"/>
                  <a:gd name="connsiteY1" fmla="*/ 9 h 174938"/>
                  <a:gd name="connsiteX2" fmla="*/ 1089329 w 1089329"/>
                  <a:gd name="connsiteY2" fmla="*/ 166987 h 174938"/>
                  <a:gd name="connsiteX0" fmla="*/ 0 w 1089329"/>
                  <a:gd name="connsiteY0" fmla="*/ 166988 h 166988"/>
                  <a:gd name="connsiteX1" fmla="*/ 540689 w 1089329"/>
                  <a:gd name="connsiteY1" fmla="*/ 10 h 166988"/>
                  <a:gd name="connsiteX2" fmla="*/ 1089329 w 1089329"/>
                  <a:gd name="connsiteY2" fmla="*/ 159037 h 166988"/>
                  <a:gd name="connsiteX0" fmla="*/ 0 w 1089329"/>
                  <a:gd name="connsiteY0" fmla="*/ 151087 h 151087"/>
                  <a:gd name="connsiteX1" fmla="*/ 564543 w 1089329"/>
                  <a:gd name="connsiteY1" fmla="*/ 12 h 151087"/>
                  <a:gd name="connsiteX2" fmla="*/ 1089329 w 1089329"/>
                  <a:gd name="connsiteY2" fmla="*/ 143136 h 151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9329" h="151087">
                    <a:moveTo>
                      <a:pt x="0" y="151087"/>
                    </a:moveTo>
                    <a:cubicBezTo>
                      <a:pt x="163664" y="64285"/>
                      <a:pt x="382988" y="1337"/>
                      <a:pt x="564543" y="12"/>
                    </a:cubicBezTo>
                    <a:cubicBezTo>
                      <a:pt x="746098" y="-1313"/>
                      <a:pt x="995239" y="113981"/>
                      <a:pt x="1089329" y="143136"/>
                    </a:cubicBez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28" name="Group 527"/>
            <p:cNvGrpSpPr/>
            <p:nvPr/>
          </p:nvGrpSpPr>
          <p:grpSpPr>
            <a:xfrm rot="10800000" flipH="1" flipV="1">
              <a:off x="7687693" y="6093492"/>
              <a:ext cx="306374" cy="122549"/>
              <a:chOff x="1828800" y="1676400"/>
              <a:chExt cx="381000" cy="152400"/>
            </a:xfrm>
          </p:grpSpPr>
          <p:grpSp>
            <p:nvGrpSpPr>
              <p:cNvPr id="529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533" name="Straight Connector 532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531" name="Straight Connector 530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35" name="Group 534"/>
            <p:cNvGrpSpPr/>
            <p:nvPr/>
          </p:nvGrpSpPr>
          <p:grpSpPr>
            <a:xfrm rot="10800000" flipV="1">
              <a:off x="7703616" y="6532495"/>
              <a:ext cx="306374" cy="122549"/>
              <a:chOff x="1828800" y="1676400"/>
              <a:chExt cx="381000" cy="152400"/>
            </a:xfrm>
          </p:grpSpPr>
          <p:grpSp>
            <p:nvGrpSpPr>
              <p:cNvPr id="536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540" name="Straight Connector 53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7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538" name="Straight Connector 537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42" name="Group 541"/>
          <p:cNvGrpSpPr/>
          <p:nvPr/>
        </p:nvGrpSpPr>
        <p:grpSpPr>
          <a:xfrm>
            <a:off x="3230780" y="5079016"/>
            <a:ext cx="2271666" cy="1529021"/>
            <a:chOff x="4410047" y="1934775"/>
            <a:chExt cx="2252407" cy="1516058"/>
          </a:xfrm>
        </p:grpSpPr>
        <p:sp>
          <p:nvSpPr>
            <p:cNvPr id="543" name="Hexagon 542"/>
            <p:cNvSpPr/>
            <p:nvPr/>
          </p:nvSpPr>
          <p:spPr bwMode="auto">
            <a:xfrm rot="10800000">
              <a:off x="4978582" y="2276265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4" name="Hexagon 543"/>
            <p:cNvSpPr/>
            <p:nvPr/>
          </p:nvSpPr>
          <p:spPr bwMode="auto">
            <a:xfrm rot="10800000">
              <a:off x="5497217" y="2551494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5" name="Hexagon 544"/>
            <p:cNvSpPr/>
            <p:nvPr/>
          </p:nvSpPr>
          <p:spPr bwMode="auto">
            <a:xfrm rot="10800000">
              <a:off x="5496728" y="1991360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6" name="Hexagon 545"/>
            <p:cNvSpPr/>
            <p:nvPr/>
          </p:nvSpPr>
          <p:spPr bwMode="auto">
            <a:xfrm rot="10800000">
              <a:off x="6007412" y="2266589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7" name="Hexagon 546"/>
            <p:cNvSpPr/>
            <p:nvPr/>
          </p:nvSpPr>
          <p:spPr bwMode="auto">
            <a:xfrm rot="10800000">
              <a:off x="4463074" y="2555887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8" name="Hexagon 547"/>
            <p:cNvSpPr/>
            <p:nvPr/>
          </p:nvSpPr>
          <p:spPr bwMode="auto">
            <a:xfrm rot="10800000">
              <a:off x="4981709" y="2839067"/>
              <a:ext cx="655042" cy="564692"/>
            </a:xfrm>
            <a:prstGeom prst="hexagon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9" name="Straight Connector 548"/>
            <p:cNvCxnSpPr/>
            <p:nvPr/>
          </p:nvCxnSpPr>
          <p:spPr bwMode="auto">
            <a:xfrm>
              <a:off x="4452730" y="2838615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0" name="Straight Connector 549"/>
            <p:cNvCxnSpPr/>
            <p:nvPr/>
          </p:nvCxnSpPr>
          <p:spPr bwMode="auto">
            <a:xfrm>
              <a:off x="4970890" y="3118236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1" name="Straight Connector 550"/>
            <p:cNvCxnSpPr/>
            <p:nvPr/>
          </p:nvCxnSpPr>
          <p:spPr bwMode="auto">
            <a:xfrm>
              <a:off x="5481099" y="2268771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2" name="Straight Connector 551"/>
            <p:cNvCxnSpPr/>
            <p:nvPr/>
          </p:nvCxnSpPr>
          <p:spPr bwMode="auto">
            <a:xfrm>
              <a:off x="5943600" y="2556342"/>
              <a:ext cx="70766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53" name="Group 552"/>
            <p:cNvGrpSpPr/>
            <p:nvPr/>
          </p:nvGrpSpPr>
          <p:grpSpPr>
            <a:xfrm>
              <a:off x="5441066" y="1934775"/>
              <a:ext cx="636112" cy="1233785"/>
              <a:chOff x="5441066" y="1934775"/>
              <a:chExt cx="636112" cy="1233785"/>
            </a:xfrm>
          </p:grpSpPr>
          <p:sp>
            <p:nvSpPr>
              <p:cNvPr id="586" name="Oval 585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Oval 586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Oval 587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Oval 588"/>
              <p:cNvSpPr/>
              <p:nvPr/>
            </p:nvSpPr>
            <p:spPr>
              <a:xfrm>
                <a:off x="5445042" y="2772312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Oval 589"/>
              <p:cNvSpPr/>
              <p:nvPr/>
            </p:nvSpPr>
            <p:spPr>
              <a:xfrm>
                <a:off x="5963203" y="305988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4" name="Group 553"/>
            <p:cNvGrpSpPr/>
            <p:nvPr/>
          </p:nvGrpSpPr>
          <p:grpSpPr>
            <a:xfrm flipH="1">
              <a:off x="5561662" y="1936101"/>
              <a:ext cx="636112" cy="1233785"/>
              <a:chOff x="5441066" y="1934775"/>
              <a:chExt cx="636112" cy="1233785"/>
            </a:xfrm>
            <a:solidFill>
              <a:schemeClr val="bg1"/>
            </a:solidFill>
          </p:grpSpPr>
          <p:sp>
            <p:nvSpPr>
              <p:cNvPr id="581" name="Oval 580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5445042" y="2772312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5963203" y="3059885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" name="Group 554"/>
            <p:cNvGrpSpPr/>
            <p:nvPr/>
          </p:nvGrpSpPr>
          <p:grpSpPr>
            <a:xfrm>
              <a:off x="4410047" y="2501968"/>
              <a:ext cx="636112" cy="674543"/>
              <a:chOff x="5441066" y="1934775"/>
              <a:chExt cx="636112" cy="674543"/>
            </a:xfrm>
          </p:grpSpPr>
          <p:sp>
            <p:nvSpPr>
              <p:cNvPr id="578" name="Oval 577"/>
              <p:cNvSpPr/>
              <p:nvPr/>
            </p:nvSpPr>
            <p:spPr>
              <a:xfrm>
                <a:off x="5441066" y="2219697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5959226" y="1934775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5968503" y="2500643"/>
                <a:ext cx="108675" cy="108675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6" name="Oval 555"/>
            <p:cNvSpPr/>
            <p:nvPr/>
          </p:nvSpPr>
          <p:spPr>
            <a:xfrm>
              <a:off x="5423826" y="3339501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/>
            <p:cNvSpPr/>
            <p:nvPr/>
          </p:nvSpPr>
          <p:spPr>
            <a:xfrm>
              <a:off x="6456183" y="2209095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/>
            <p:cNvSpPr/>
            <p:nvPr/>
          </p:nvSpPr>
          <p:spPr>
            <a:xfrm>
              <a:off x="6465460" y="2774963"/>
              <a:ext cx="108675" cy="1086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 flipH="1">
              <a:off x="5064706" y="2217048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 flipH="1">
              <a:off x="5055429" y="2782916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 flipH="1">
              <a:off x="5060729" y="3342158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/>
            <p:cNvSpPr/>
            <p:nvPr/>
          </p:nvSpPr>
          <p:spPr>
            <a:xfrm flipH="1">
              <a:off x="4557173" y="2496664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/>
            <p:cNvSpPr/>
            <p:nvPr/>
          </p:nvSpPr>
          <p:spPr>
            <a:xfrm flipH="1">
              <a:off x="4547896" y="3062532"/>
              <a:ext cx="108675" cy="10867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TextBox 563"/>
            <p:cNvSpPr txBox="1"/>
            <p:nvPr/>
          </p:nvSpPr>
          <p:spPr>
            <a:xfrm>
              <a:off x="5154991" y="2386715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</a:t>
              </a:r>
            </a:p>
          </p:txBody>
        </p:sp>
        <p:sp>
          <p:nvSpPr>
            <p:cNvPr id="565" name="TextBox 564"/>
            <p:cNvSpPr txBox="1"/>
            <p:nvPr/>
          </p:nvSpPr>
          <p:spPr>
            <a:xfrm>
              <a:off x="5681102" y="2682238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1</a:t>
              </a:r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4650083" y="2532488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567" name="TextBox 566"/>
            <p:cNvSpPr txBox="1"/>
            <p:nvPr/>
          </p:nvSpPr>
          <p:spPr>
            <a:xfrm>
              <a:off x="5164267" y="2820060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568" name="TextBox 567"/>
            <p:cNvSpPr txBox="1"/>
            <p:nvPr/>
          </p:nvSpPr>
          <p:spPr>
            <a:xfrm>
              <a:off x="4650083" y="2805483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569" name="TextBox 568"/>
            <p:cNvSpPr txBox="1"/>
            <p:nvPr/>
          </p:nvSpPr>
          <p:spPr>
            <a:xfrm>
              <a:off x="5164267" y="3093054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570" name="TextBox 569"/>
            <p:cNvSpPr txBox="1"/>
            <p:nvPr/>
          </p:nvSpPr>
          <p:spPr>
            <a:xfrm>
              <a:off x="5677127" y="1969272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571" name="TextBox 570"/>
            <p:cNvSpPr txBox="1"/>
            <p:nvPr/>
          </p:nvSpPr>
          <p:spPr>
            <a:xfrm>
              <a:off x="6191311" y="2256844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2</a:t>
              </a:r>
              <a:endParaRPr lang="en-US" sz="1500" dirty="0"/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5677127" y="2242267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573" name="TextBox 572"/>
            <p:cNvSpPr txBox="1"/>
            <p:nvPr/>
          </p:nvSpPr>
          <p:spPr>
            <a:xfrm>
              <a:off x="6191311" y="2529838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cxnSp>
          <p:nvCxnSpPr>
            <p:cNvPr id="574" name="Straight Connector 573"/>
            <p:cNvCxnSpPr>
              <a:endCxn id="573" idx="0"/>
            </p:cNvCxnSpPr>
            <p:nvPr/>
          </p:nvCxnSpPr>
          <p:spPr bwMode="auto">
            <a:xfrm>
              <a:off x="5834439" y="2263655"/>
              <a:ext cx="502906" cy="2661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5" name="Straight Connector 574"/>
            <p:cNvCxnSpPr/>
            <p:nvPr/>
          </p:nvCxnSpPr>
          <p:spPr bwMode="auto">
            <a:xfrm>
              <a:off x="4802095" y="2837474"/>
              <a:ext cx="502906" cy="2661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6" name="Straight Connector 575"/>
            <p:cNvCxnSpPr>
              <a:stCxn id="568" idx="0"/>
              <a:endCxn id="572" idx="0"/>
            </p:cNvCxnSpPr>
            <p:nvPr/>
          </p:nvCxnSpPr>
          <p:spPr bwMode="auto">
            <a:xfrm flipV="1">
              <a:off x="4796117" y="2242267"/>
              <a:ext cx="1027044" cy="5632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7" name="Straight Connector 576"/>
            <p:cNvCxnSpPr/>
            <p:nvPr/>
          </p:nvCxnSpPr>
          <p:spPr bwMode="auto">
            <a:xfrm flipV="1">
              <a:off x="5298375" y="2545741"/>
              <a:ext cx="1027044" cy="5632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91" name="Group 590"/>
          <p:cNvGrpSpPr/>
          <p:nvPr/>
        </p:nvGrpSpPr>
        <p:grpSpPr>
          <a:xfrm>
            <a:off x="3419362" y="5040936"/>
            <a:ext cx="1945375" cy="1335152"/>
            <a:chOff x="3009922" y="5191064"/>
            <a:chExt cx="1945375" cy="1335152"/>
          </a:xfrm>
        </p:grpSpPr>
        <p:sp>
          <p:nvSpPr>
            <p:cNvPr id="592" name="Oval 591"/>
            <p:cNvSpPr/>
            <p:nvPr/>
          </p:nvSpPr>
          <p:spPr bwMode="auto">
            <a:xfrm>
              <a:off x="3009922" y="5766878"/>
              <a:ext cx="412933" cy="178938"/>
            </a:xfrm>
            <a:prstGeom prst="ellipse">
              <a:avLst/>
            </a:prstGeom>
            <a:noFill/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3" name="Oval 592"/>
            <p:cNvSpPr/>
            <p:nvPr/>
          </p:nvSpPr>
          <p:spPr bwMode="auto">
            <a:xfrm>
              <a:off x="4058313" y="6347278"/>
              <a:ext cx="412933" cy="178938"/>
            </a:xfrm>
            <a:prstGeom prst="ellipse">
              <a:avLst/>
            </a:prstGeom>
            <a:noFill/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4" name="Oval 593"/>
            <p:cNvSpPr/>
            <p:nvPr/>
          </p:nvSpPr>
          <p:spPr bwMode="auto">
            <a:xfrm>
              <a:off x="3521500" y="6044462"/>
              <a:ext cx="412933" cy="178938"/>
            </a:xfrm>
            <a:prstGeom prst="ellipse">
              <a:avLst/>
            </a:prstGeom>
            <a:noFill/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5" name="Oval 594"/>
            <p:cNvSpPr/>
            <p:nvPr/>
          </p:nvSpPr>
          <p:spPr bwMode="auto">
            <a:xfrm>
              <a:off x="4030786" y="5191064"/>
              <a:ext cx="412933" cy="178938"/>
            </a:xfrm>
            <a:prstGeom prst="ellipse">
              <a:avLst/>
            </a:prstGeom>
            <a:noFill/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6" name="Oval 595"/>
            <p:cNvSpPr/>
            <p:nvPr/>
          </p:nvSpPr>
          <p:spPr bwMode="auto">
            <a:xfrm>
              <a:off x="4542364" y="5468648"/>
              <a:ext cx="412933" cy="178938"/>
            </a:xfrm>
            <a:prstGeom prst="ellipse">
              <a:avLst/>
            </a:prstGeom>
            <a:noFill/>
            <a:ln w="38100" cap="flat" cmpd="sng" algn="ctr">
              <a:solidFill>
                <a:srgbClr val="009E3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97" name="Group 596"/>
          <p:cNvGrpSpPr/>
          <p:nvPr/>
        </p:nvGrpSpPr>
        <p:grpSpPr>
          <a:xfrm>
            <a:off x="3662545" y="5090009"/>
            <a:ext cx="1510303" cy="1501573"/>
            <a:chOff x="4893344" y="5035233"/>
            <a:chExt cx="1497499" cy="1488843"/>
          </a:xfrm>
        </p:grpSpPr>
        <p:grpSp>
          <p:nvGrpSpPr>
            <p:cNvPr id="598" name="Group 597"/>
            <p:cNvGrpSpPr/>
            <p:nvPr/>
          </p:nvGrpSpPr>
          <p:grpSpPr>
            <a:xfrm>
              <a:off x="4951562" y="5089585"/>
              <a:ext cx="1385978" cy="1380226"/>
              <a:chOff x="4951562" y="5089585"/>
              <a:chExt cx="1385978" cy="1380226"/>
            </a:xfrm>
          </p:grpSpPr>
          <p:sp>
            <p:nvSpPr>
              <p:cNvPr id="630" name="Rectangle 629"/>
              <p:cNvSpPr/>
              <p:nvPr/>
            </p:nvSpPr>
            <p:spPr bwMode="auto">
              <a:xfrm>
                <a:off x="4951562" y="5089585"/>
                <a:ext cx="1380226" cy="1380226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31" name="Straight Connector 630"/>
              <p:cNvCxnSpPr/>
              <p:nvPr/>
            </p:nvCxnSpPr>
            <p:spPr bwMode="auto">
              <a:xfrm>
                <a:off x="4951562" y="5555411"/>
                <a:ext cx="138022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2" name="Straight Connector 631"/>
              <p:cNvCxnSpPr/>
              <p:nvPr/>
            </p:nvCxnSpPr>
            <p:spPr bwMode="auto">
              <a:xfrm>
                <a:off x="4957313" y="6001109"/>
                <a:ext cx="1380227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3" name="Straight Connector 632"/>
              <p:cNvCxnSpPr/>
              <p:nvPr/>
            </p:nvCxnSpPr>
            <p:spPr bwMode="auto">
              <a:xfrm flipV="1">
                <a:off x="5391509" y="5106838"/>
                <a:ext cx="0" cy="135434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4" name="Straight Connector 633"/>
              <p:cNvCxnSpPr/>
              <p:nvPr/>
            </p:nvCxnSpPr>
            <p:spPr bwMode="auto">
              <a:xfrm flipV="1">
                <a:off x="5845834" y="5095336"/>
                <a:ext cx="0" cy="135434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9" name="Group 598"/>
            <p:cNvGrpSpPr/>
            <p:nvPr/>
          </p:nvGrpSpPr>
          <p:grpSpPr>
            <a:xfrm>
              <a:off x="4896212" y="5035233"/>
              <a:ext cx="1494631" cy="1483085"/>
              <a:chOff x="4896212" y="5035233"/>
              <a:chExt cx="1494631" cy="1483085"/>
            </a:xfrm>
          </p:grpSpPr>
          <p:sp>
            <p:nvSpPr>
              <p:cNvPr id="622" name="Oval 621"/>
              <p:cNvSpPr/>
              <p:nvPr/>
            </p:nvSpPr>
            <p:spPr>
              <a:xfrm flipH="1">
                <a:off x="5341874" y="5501023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Oval 622"/>
              <p:cNvSpPr/>
              <p:nvPr/>
            </p:nvSpPr>
            <p:spPr>
              <a:xfrm flipH="1">
                <a:off x="6270652" y="5506773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Oval 623"/>
              <p:cNvSpPr/>
              <p:nvPr/>
            </p:nvSpPr>
            <p:spPr>
              <a:xfrm flipH="1">
                <a:off x="4899080" y="5955333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Oval 624"/>
              <p:cNvSpPr/>
              <p:nvPr/>
            </p:nvSpPr>
            <p:spPr>
              <a:xfrm flipH="1">
                <a:off x="5793354" y="5952457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Oval 625"/>
              <p:cNvSpPr/>
              <p:nvPr/>
            </p:nvSpPr>
            <p:spPr>
              <a:xfrm flipH="1">
                <a:off x="5336138" y="6409643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Oval 626"/>
              <p:cNvSpPr/>
              <p:nvPr/>
            </p:nvSpPr>
            <p:spPr>
              <a:xfrm flipH="1">
                <a:off x="6282168" y="6406767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Oval 627"/>
              <p:cNvSpPr/>
              <p:nvPr/>
            </p:nvSpPr>
            <p:spPr>
              <a:xfrm flipH="1">
                <a:off x="4896212" y="5038109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Oval 628"/>
              <p:cNvSpPr/>
              <p:nvPr/>
            </p:nvSpPr>
            <p:spPr>
              <a:xfrm flipH="1">
                <a:off x="5790486" y="5035233"/>
                <a:ext cx="108675" cy="1086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0" name="Group 599"/>
            <p:cNvGrpSpPr/>
            <p:nvPr/>
          </p:nvGrpSpPr>
          <p:grpSpPr>
            <a:xfrm flipH="1">
              <a:off x="4893344" y="5040991"/>
              <a:ext cx="1494631" cy="1483085"/>
              <a:chOff x="4896212" y="5035233"/>
              <a:chExt cx="1494631" cy="148308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614" name="Oval 613"/>
              <p:cNvSpPr/>
              <p:nvPr/>
            </p:nvSpPr>
            <p:spPr>
              <a:xfrm flipH="1">
                <a:off x="5376378" y="550102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Oval 614"/>
              <p:cNvSpPr/>
              <p:nvPr/>
            </p:nvSpPr>
            <p:spPr>
              <a:xfrm flipH="1">
                <a:off x="6270652" y="550677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Oval 615"/>
              <p:cNvSpPr/>
              <p:nvPr/>
            </p:nvSpPr>
            <p:spPr>
              <a:xfrm flipH="1">
                <a:off x="4899080" y="595533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Oval 616"/>
              <p:cNvSpPr/>
              <p:nvPr/>
            </p:nvSpPr>
            <p:spPr>
              <a:xfrm flipH="1">
                <a:off x="5836484" y="5952457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Oval 617"/>
              <p:cNvSpPr/>
              <p:nvPr/>
            </p:nvSpPr>
            <p:spPr>
              <a:xfrm flipH="1">
                <a:off x="5379268" y="640964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Oval 618"/>
              <p:cNvSpPr/>
              <p:nvPr/>
            </p:nvSpPr>
            <p:spPr>
              <a:xfrm flipH="1">
                <a:off x="6282168" y="6406767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Oval 619"/>
              <p:cNvSpPr/>
              <p:nvPr/>
            </p:nvSpPr>
            <p:spPr>
              <a:xfrm flipH="1">
                <a:off x="4896212" y="5038109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Oval 620"/>
              <p:cNvSpPr/>
              <p:nvPr/>
            </p:nvSpPr>
            <p:spPr>
              <a:xfrm flipH="1">
                <a:off x="5833616" y="5035233"/>
                <a:ext cx="108675" cy="108675"/>
              </a:xfrm>
              <a:prstGeom prst="ellipse">
                <a:avLst/>
              </a:prstGeom>
              <a:grpFill/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1" name="TextBox 600"/>
            <p:cNvSpPr txBox="1"/>
            <p:nvPr/>
          </p:nvSpPr>
          <p:spPr>
            <a:xfrm>
              <a:off x="5391574" y="5625219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1/2</a:t>
              </a:r>
              <a:endParaRPr lang="en-US" sz="1500" dirty="0"/>
            </a:p>
          </p:txBody>
        </p:sp>
        <p:sp>
          <p:nvSpPr>
            <p:cNvPr id="602" name="TextBox 601"/>
            <p:cNvSpPr txBox="1"/>
            <p:nvPr/>
          </p:nvSpPr>
          <p:spPr>
            <a:xfrm>
              <a:off x="5018836" y="562521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603" name="TextBox 602"/>
            <p:cNvSpPr txBox="1"/>
            <p:nvPr/>
          </p:nvSpPr>
          <p:spPr>
            <a:xfrm>
              <a:off x="5471724" y="5164863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604" name="TextBox 603"/>
            <p:cNvSpPr txBox="1"/>
            <p:nvPr/>
          </p:nvSpPr>
          <p:spPr>
            <a:xfrm>
              <a:off x="5931799" y="5625219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605" name="TextBox 604"/>
            <p:cNvSpPr txBox="1"/>
            <p:nvPr/>
          </p:nvSpPr>
          <p:spPr>
            <a:xfrm>
              <a:off x="5471724" y="6079263"/>
              <a:ext cx="2920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3</a:t>
              </a:r>
              <a:endParaRPr lang="en-US" sz="1500" dirty="0"/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4938686" y="5164863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1/2</a:t>
              </a:r>
              <a:endParaRPr lang="en-US" sz="1500" dirty="0"/>
            </a:p>
          </p:txBody>
        </p:sp>
        <p:sp>
          <p:nvSpPr>
            <p:cNvPr id="607" name="TextBox 606"/>
            <p:cNvSpPr txBox="1"/>
            <p:nvPr/>
          </p:nvSpPr>
          <p:spPr>
            <a:xfrm>
              <a:off x="4938686" y="6079263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1/2</a:t>
              </a:r>
              <a:endParaRPr lang="en-US" sz="1500" dirty="0"/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5851649" y="5164863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1/2</a:t>
              </a:r>
              <a:endParaRPr lang="en-US" sz="1500" dirty="0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5851649" y="6079263"/>
              <a:ext cx="45236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1/2</a:t>
              </a:r>
              <a:endParaRPr lang="en-US" sz="1500" dirty="0"/>
            </a:p>
          </p:txBody>
        </p:sp>
        <p:cxnSp>
          <p:nvCxnSpPr>
            <p:cNvPr id="610" name="Straight Connector 609"/>
            <p:cNvCxnSpPr>
              <a:stCxn id="603" idx="0"/>
              <a:endCxn id="604" idx="0"/>
            </p:cNvCxnSpPr>
            <p:nvPr/>
          </p:nvCxnSpPr>
          <p:spPr bwMode="auto">
            <a:xfrm>
              <a:off x="5617758" y="5164863"/>
              <a:ext cx="460075" cy="4603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1" name="Straight Connector 610"/>
            <p:cNvCxnSpPr>
              <a:stCxn id="603" idx="0"/>
              <a:endCxn id="602" idx="0"/>
            </p:cNvCxnSpPr>
            <p:nvPr/>
          </p:nvCxnSpPr>
          <p:spPr bwMode="auto">
            <a:xfrm flipH="1">
              <a:off x="5164870" y="5164863"/>
              <a:ext cx="452888" cy="4603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2" name="Straight Connector 611"/>
            <p:cNvCxnSpPr/>
            <p:nvPr/>
          </p:nvCxnSpPr>
          <p:spPr bwMode="auto">
            <a:xfrm>
              <a:off x="5166309" y="5627814"/>
              <a:ext cx="460075" cy="4603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3" name="Straight Connector 612"/>
            <p:cNvCxnSpPr/>
            <p:nvPr/>
          </p:nvCxnSpPr>
          <p:spPr bwMode="auto">
            <a:xfrm flipH="1">
              <a:off x="5619194" y="5636440"/>
              <a:ext cx="452888" cy="46035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5" name="Group 634"/>
          <p:cNvGrpSpPr/>
          <p:nvPr/>
        </p:nvGrpSpPr>
        <p:grpSpPr>
          <a:xfrm>
            <a:off x="1104286" y="5069855"/>
            <a:ext cx="907782" cy="1338762"/>
            <a:chOff x="6599318" y="4635533"/>
            <a:chExt cx="747705" cy="1102683"/>
          </a:xfrm>
        </p:grpSpPr>
        <p:sp>
          <p:nvSpPr>
            <p:cNvPr id="636" name="Oval 635"/>
            <p:cNvSpPr/>
            <p:nvPr/>
          </p:nvSpPr>
          <p:spPr bwMode="auto">
            <a:xfrm>
              <a:off x="6703307" y="4934518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7" name="Straight Connector 636"/>
            <p:cNvCxnSpPr>
              <a:stCxn id="636" idx="4"/>
              <a:endCxn id="640" idx="0"/>
            </p:cNvCxnSpPr>
            <p:nvPr/>
          </p:nvCxnSpPr>
          <p:spPr bwMode="auto">
            <a:xfrm>
              <a:off x="6759587" y="5047079"/>
              <a:ext cx="0" cy="3379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8" name="Oval 637"/>
            <p:cNvSpPr/>
            <p:nvPr/>
          </p:nvSpPr>
          <p:spPr bwMode="auto">
            <a:xfrm>
              <a:off x="7160507" y="4934518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9" name="Oval 638"/>
            <p:cNvSpPr/>
            <p:nvPr/>
          </p:nvSpPr>
          <p:spPr bwMode="auto">
            <a:xfrm>
              <a:off x="716050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0" name="Oval 639"/>
            <p:cNvSpPr/>
            <p:nvPr/>
          </p:nvSpPr>
          <p:spPr bwMode="auto">
            <a:xfrm>
              <a:off x="6703307" y="5385004"/>
              <a:ext cx="112561" cy="11256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41" name="Straight Connector 640"/>
            <p:cNvCxnSpPr>
              <a:stCxn id="638" idx="2"/>
              <a:endCxn id="636" idx="6"/>
            </p:cNvCxnSpPr>
            <p:nvPr/>
          </p:nvCxnSpPr>
          <p:spPr bwMode="auto">
            <a:xfrm flipH="1">
              <a:off x="6815868" y="4990799"/>
              <a:ext cx="34463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2" name="Straight Connector 641"/>
            <p:cNvCxnSpPr>
              <a:stCxn id="638" idx="4"/>
              <a:endCxn id="639" idx="0"/>
            </p:cNvCxnSpPr>
            <p:nvPr/>
          </p:nvCxnSpPr>
          <p:spPr bwMode="auto">
            <a:xfrm>
              <a:off x="7216788" y="5047079"/>
              <a:ext cx="0" cy="3379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3" name="Straight Connector 642"/>
            <p:cNvCxnSpPr>
              <a:stCxn id="640" idx="2"/>
              <a:endCxn id="639" idx="2"/>
            </p:cNvCxnSpPr>
            <p:nvPr/>
          </p:nvCxnSpPr>
          <p:spPr bwMode="auto">
            <a:xfrm>
              <a:off x="6703307" y="5441285"/>
              <a:ext cx="457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4" name="TextBox 643"/>
            <p:cNvSpPr txBox="1"/>
            <p:nvPr/>
          </p:nvSpPr>
          <p:spPr>
            <a:xfrm>
              <a:off x="6607973" y="545936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5" name="TextBox 644"/>
            <p:cNvSpPr txBox="1"/>
            <p:nvPr/>
          </p:nvSpPr>
          <p:spPr>
            <a:xfrm>
              <a:off x="7050769" y="545936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646" name="TextBox 645"/>
            <p:cNvSpPr txBox="1"/>
            <p:nvPr/>
          </p:nvSpPr>
          <p:spPr>
            <a:xfrm>
              <a:off x="6599318" y="463553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7" name="TextBox 646"/>
            <p:cNvSpPr txBox="1"/>
            <p:nvPr/>
          </p:nvSpPr>
          <p:spPr>
            <a:xfrm>
              <a:off x="7053646" y="4635533"/>
              <a:ext cx="293377" cy="278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1600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1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8557145" y="2511189"/>
            <a:ext cx="272955" cy="27295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9" name="Rounded Rectangle 648"/>
          <p:cNvSpPr/>
          <p:nvPr/>
        </p:nvSpPr>
        <p:spPr>
          <a:xfrm>
            <a:off x="6014117" y="2445226"/>
            <a:ext cx="2993405" cy="4094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650" name="Oval 649"/>
          <p:cNvSpPr/>
          <p:nvPr/>
        </p:nvSpPr>
        <p:spPr bwMode="auto">
          <a:xfrm>
            <a:off x="6184709" y="1926610"/>
            <a:ext cx="272955" cy="27295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1" name="Rounded Rectangle 650"/>
          <p:cNvSpPr/>
          <p:nvPr/>
        </p:nvSpPr>
        <p:spPr>
          <a:xfrm>
            <a:off x="6016389" y="1874282"/>
            <a:ext cx="2993405" cy="4094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35" name="Rectangle 98"/>
          <p:cNvSpPr txBox="1">
            <a:spLocks noChangeArrowheads="1"/>
          </p:cNvSpPr>
          <p:nvPr/>
        </p:nvSpPr>
        <p:spPr>
          <a:xfrm>
            <a:off x="457200" y="1772"/>
            <a:ext cx="833928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US" b="0" dirty="0" err="1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toric</a:t>
            </a:r>
            <a:r>
              <a:rPr lang="en-US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 geometry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can be obtained by partial resolution of a                       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orbifold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for sufficiently large M and N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3" name="Group 342"/>
          <p:cNvGrpSpPr/>
          <p:nvPr/>
        </p:nvGrpSpPr>
        <p:grpSpPr>
          <a:xfrm>
            <a:off x="5669750" y="-31750"/>
            <a:ext cx="2589654" cy="457200"/>
            <a:chOff x="5939625" y="949849"/>
            <a:chExt cx="2589654" cy="457200"/>
          </a:xfrm>
        </p:grpSpPr>
        <p:grpSp>
          <p:nvGrpSpPr>
            <p:cNvPr id="344" name="Group 343"/>
            <p:cNvGrpSpPr/>
            <p:nvPr/>
          </p:nvGrpSpPr>
          <p:grpSpPr>
            <a:xfrm>
              <a:off x="5939625" y="949849"/>
              <a:ext cx="2589654" cy="457200"/>
              <a:chOff x="6371694" y="949849"/>
              <a:chExt cx="2589654" cy="457200"/>
            </a:xfrm>
          </p:grpSpPr>
          <p:grpSp>
            <p:nvGrpSpPr>
              <p:cNvPr id="346" name="Group 345"/>
              <p:cNvGrpSpPr/>
              <p:nvPr/>
            </p:nvGrpSpPr>
            <p:grpSpPr>
              <a:xfrm>
                <a:off x="6371694" y="949849"/>
                <a:ext cx="2589654" cy="457200"/>
                <a:chOff x="2081827" y="1281928"/>
                <a:chExt cx="1683485" cy="4572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9" name="Rectangle 98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2081827" y="1285241"/>
                      <a:ext cx="1207715" cy="444773"/>
                    </a:xfrm>
                    <a:prstGeom prst="rect">
                      <a:avLst/>
                    </a:prstGeom>
                  </p:spPr>
                  <p:txBody>
                    <a:bodyPr vert="horz">
                      <a:noAutofit/>
                    </a:bodyPr>
                    <a:lstStyle/>
                    <a:p>
                      <a:pPr marL="0" lvl="1" algn="ctr">
                        <a:spcBef>
                          <a:spcPct val="20000"/>
                        </a:spcBef>
                        <a:buClr>
                          <a:srgbClr val="0070C0"/>
                        </a:buClr>
                        <a:buSzPct val="90000"/>
                        <a:defRPr/>
                      </a:pPr>
                      <a:endParaRPr kumimoji="0" lang="en-US" sz="220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9" name="Rectangle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1827" y="1285241"/>
                      <a:ext cx="1207715" cy="444773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50" name="Rectangle 98"/>
                <p:cNvSpPr txBox="1">
                  <a:spLocks noChangeArrowheads="1"/>
                </p:cNvSpPr>
                <p:nvPr/>
              </p:nvSpPr>
              <p:spPr>
                <a:xfrm>
                  <a:off x="2729152" y="1281928"/>
                  <a:ext cx="1036160" cy="457200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just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:r>
                    <a:rPr kumimoji="0" lang="en-US" baseline="30000" dirty="0" smtClean="0">
                      <a:latin typeface="Times New Roman"/>
                      <a:cs typeface="Times New Roman"/>
                    </a:rPr>
                    <a:t>3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/(   </a:t>
                  </a:r>
                  <a:r>
                    <a:rPr kumimoji="0" lang="en-US" baseline="-25000" dirty="0" smtClean="0">
                      <a:latin typeface="Times New Roman"/>
                      <a:cs typeface="Times New Roman"/>
                    </a:rPr>
                    <a:t>M</a:t>
                  </a:r>
                  <a:r>
                    <a:rPr kumimoji="0" lang="en-US" sz="1200" baseline="-25000" dirty="0" smtClean="0">
                      <a:latin typeface="Times New Roman"/>
                      <a:cs typeface="Times New Roman"/>
                    </a:rPr>
                    <a:t> 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×</a:t>
                  </a:r>
                  <a:r>
                    <a:rPr kumimoji="0" lang="en-US" sz="1200" dirty="0" smtClean="0">
                      <a:latin typeface="Times New Roman"/>
                      <a:cs typeface="Times New Roman"/>
                    </a:rPr>
                    <a:t>  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  </a:t>
                  </a:r>
                  <a:r>
                    <a:rPr kumimoji="0" lang="en-US" baseline="-25000" dirty="0" smtClean="0">
                      <a:latin typeface="Times New Roman"/>
                      <a:cs typeface="Times New Roman"/>
                    </a:rPr>
                    <a:t>N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) </a:t>
                  </a:r>
                </a:p>
              </p:txBody>
            </p:sp>
          </p:grpSp>
          <p:pic>
            <p:nvPicPr>
              <p:cNvPr id="347" name="Picture 34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9904" y="1088719"/>
                <a:ext cx="166619" cy="181403"/>
              </a:xfrm>
              <a:prstGeom prst="rect">
                <a:avLst/>
              </a:prstGeom>
            </p:spPr>
          </p:pic>
          <p:pic>
            <p:nvPicPr>
              <p:cNvPr id="348" name="Picture 34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6536" y="1083991"/>
                <a:ext cx="166619" cy="18140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Rectangle 98"/>
                <p:cNvSpPr txBox="1">
                  <a:spLocks noChangeArrowheads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ℂ</m:t>
                        </m:r>
                      </m:oMath>
                    </m:oMathPara>
                  </a14:m>
                  <a:endParaRPr kumimoji="0" lang="en-US" sz="2000" dirty="0" smtClean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5" name="Rectangle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-120102" y="4497279"/>
            <a:ext cx="2589654" cy="477851"/>
            <a:chOff x="6289386" y="615221"/>
            <a:chExt cx="2589654" cy="477851"/>
          </a:xfrm>
        </p:grpSpPr>
        <p:grpSp>
          <p:nvGrpSpPr>
            <p:cNvPr id="352" name="Group 351"/>
            <p:cNvGrpSpPr/>
            <p:nvPr/>
          </p:nvGrpSpPr>
          <p:grpSpPr>
            <a:xfrm>
              <a:off x="6289386" y="615221"/>
              <a:ext cx="2589654" cy="477851"/>
              <a:chOff x="5939625" y="953162"/>
              <a:chExt cx="2589654" cy="477851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5939625" y="953162"/>
                <a:ext cx="2589654" cy="477851"/>
                <a:chOff x="6371694" y="953162"/>
                <a:chExt cx="2589654" cy="477851"/>
              </a:xfrm>
            </p:grpSpPr>
            <p:grpSp>
              <p:nvGrpSpPr>
                <p:cNvPr id="355" name="Group 354"/>
                <p:cNvGrpSpPr/>
                <p:nvPr/>
              </p:nvGrpSpPr>
              <p:grpSpPr>
                <a:xfrm>
                  <a:off x="6371694" y="953162"/>
                  <a:ext cx="2589654" cy="477851"/>
                  <a:chOff x="2081827" y="1285241"/>
                  <a:chExt cx="1683485" cy="47785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8" name="Rectangle 98"/>
                      <p:cNvSpPr txBox="1">
                        <a:spLocks noChangeArrowheads="1"/>
                      </p:cNvSpPr>
                      <p:nvPr/>
                    </p:nvSpPr>
                    <p:spPr>
                      <a:xfrm>
                        <a:off x="2081827" y="1285241"/>
                        <a:ext cx="1207715" cy="444773"/>
                      </a:xfrm>
                      <a:prstGeom prst="rect">
                        <a:avLst/>
                      </a:prstGeom>
                    </p:spPr>
                    <p:txBody>
                      <a:bodyPr vert="horz">
                        <a:noAutofit/>
                      </a:bodyPr>
                      <a:lstStyle/>
                      <a:p>
                        <a:pPr marL="0" lvl="1" algn="ctr">
                          <a:spcBef>
                            <a:spcPct val="20000"/>
                          </a:spcBef>
                          <a:buClr>
                            <a:srgbClr val="0070C0"/>
                          </a:buClr>
                          <a:buSzPct val="90000"/>
                          <a:defRPr/>
                        </a:pPr>
                        <a:endParaRPr kumimoji="0" lang="en-US" sz="2200" dirty="0" smtClean="0"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89" name="Rectangle 9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81827" y="1285241"/>
                        <a:ext cx="1207715" cy="444773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59" name="Rectangle 98"/>
                  <p:cNvSpPr txBox="1">
                    <a:spLocks noChangeArrowheads="1"/>
                  </p:cNvSpPr>
                  <p:nvPr/>
                </p:nvSpPr>
                <p:spPr>
                  <a:xfrm>
                    <a:off x="2729152" y="1305892"/>
                    <a:ext cx="1036160" cy="457200"/>
                  </a:xfrm>
                  <a:prstGeom prst="rect">
                    <a:avLst/>
                  </a:prstGeom>
                </p:spPr>
                <p:txBody>
                  <a:bodyPr vert="horz">
                    <a:noAutofit/>
                  </a:bodyPr>
                  <a:lstStyle/>
                  <a:p>
                    <a:pPr marL="0" lvl="1" algn="just">
                      <a:spcBef>
                        <a:spcPct val="20000"/>
                      </a:spcBef>
                      <a:buClr>
                        <a:srgbClr val="0070C0"/>
                      </a:buClr>
                      <a:buSzPct val="90000"/>
                      <a:defRPr/>
                    </a:pPr>
                    <a:r>
                      <a:rPr kumimoji="0" lang="en-US" baseline="30000" dirty="0" smtClean="0">
                        <a:latin typeface="Times New Roman"/>
                        <a:cs typeface="Times New Roman"/>
                      </a:rPr>
                      <a:t>2</a:t>
                    </a:r>
                    <a:r>
                      <a:rPr kumimoji="0" lang="en-US" dirty="0" smtClean="0">
                        <a:latin typeface="Times New Roman"/>
                        <a:cs typeface="Times New Roman"/>
                      </a:rPr>
                      <a:t>/   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2</a:t>
                    </a:r>
                    <a:r>
                      <a:rPr kumimoji="0" lang="en-US" sz="1200" baseline="-25000" dirty="0" smtClean="0">
                        <a:latin typeface="Times New Roman"/>
                        <a:cs typeface="Times New Roman"/>
                      </a:rPr>
                      <a:t> </a:t>
                    </a:r>
                    <a:r>
                      <a:rPr kumimoji="0" lang="en-US" dirty="0" smtClean="0">
                        <a:latin typeface="Times New Roman"/>
                        <a:cs typeface="Times New Roman"/>
                      </a:rPr>
                      <a:t>× </a:t>
                    </a:r>
                  </a:p>
                </p:txBody>
              </p:sp>
            </p:grpSp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96044" y="1088719"/>
                  <a:ext cx="166619" cy="181403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4" name="Rectangle 98"/>
                  <p:cNvSpPr txBox="1">
                    <a:spLocks noChangeArrowheads="1"/>
                  </p:cNvSpPr>
                  <p:nvPr/>
                </p:nvSpPr>
                <p:spPr>
                  <a:xfrm>
                    <a:off x="6530211" y="978836"/>
                    <a:ext cx="814608" cy="300001"/>
                  </a:xfrm>
                  <a:prstGeom prst="rect">
                    <a:avLst/>
                  </a:prstGeom>
                </p:spPr>
                <p:txBody>
                  <a:bodyPr vert="horz">
                    <a:noAutofit/>
                  </a:bodyPr>
                  <a:lstStyle/>
                  <a:p>
                    <a:pPr marL="0" lvl="1" algn="ctr">
                      <a:spcBef>
                        <a:spcPct val="20000"/>
                      </a:spcBef>
                      <a:buClr>
                        <a:srgbClr val="0070C0"/>
                      </a:buClr>
                      <a:buSzPct val="90000"/>
                      <a:defRPr/>
                    </a:pPr>
                    <a14:m>
                      <m:oMathPara xmlns:m="http://schemas.openxmlformats.org/officeDocument/2006/math" xmlns="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ℂ</m:t>
                          </m:r>
                        </m:oMath>
                      </m:oMathPara>
                    </a14:m>
                    <a:endParaRPr kumimoji="0" lang="en-US" sz="2000" dirty="0" smtClean="0">
                      <a:latin typeface="Calibri" pitchFamily="34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4" name="Rectangle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0211" y="978836"/>
                    <a:ext cx="814608" cy="30000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0" name="Rectangle 98"/>
                <p:cNvSpPr txBox="1">
                  <a:spLocks noChangeArrowheads="1"/>
                </p:cNvSpPr>
                <p:nvPr/>
              </p:nvSpPr>
              <p:spPr>
                <a:xfrm>
                  <a:off x="7607405" y="637519"/>
                  <a:ext cx="814608" cy="300001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ℂ</m:t>
                        </m:r>
                      </m:oMath>
                    </m:oMathPara>
                  </a14:m>
                  <a:endParaRPr kumimoji="0" lang="en-US" sz="2000" dirty="0" smtClean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0" name="Rectangle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7405" y="637519"/>
                  <a:ext cx="814608" cy="30000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2" name="Rectangle 98"/>
          <p:cNvSpPr txBox="1">
            <a:spLocks noChangeArrowheads="1"/>
          </p:cNvSpPr>
          <p:nvPr/>
        </p:nvSpPr>
        <p:spPr>
          <a:xfrm>
            <a:off x="456736" y="4518618"/>
            <a:ext cx="168322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>
                <a:ea typeface="Cambria Math"/>
                <a:cs typeface="Times New Roman" pitchFamily="18" charset="0"/>
              </a:rPr>
              <a:t>1</a:t>
            </a:r>
            <a:r>
              <a:rPr lang="en-US" b="1" dirty="0" smtClean="0">
                <a:ea typeface="Cambria Math"/>
                <a:cs typeface="Times New Roman" pitchFamily="18" charset="0"/>
              </a:rPr>
              <a:t>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92894" y="1964991"/>
            <a:ext cx="239607" cy="2396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3" name="Oval 362"/>
          <p:cNvSpPr/>
          <p:nvPr/>
        </p:nvSpPr>
        <p:spPr bwMode="auto">
          <a:xfrm>
            <a:off x="787357" y="2512785"/>
            <a:ext cx="239607" cy="23960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428" grpId="0" animBg="1"/>
      <p:bldP spid="429" grpId="0"/>
      <p:bldP spid="482" grpId="0"/>
      <p:bldP spid="482" grpId="1"/>
      <p:bldP spid="283" grpId="0"/>
      <p:bldP spid="284" grpId="0" animBg="1"/>
      <p:bldP spid="288" grpId="0"/>
      <p:bldP spid="288" grpId="1"/>
      <p:bldP spid="290" grpId="0" animBg="1"/>
      <p:bldP spid="290" grpId="1" animBg="1"/>
      <p:bldP spid="290" grpId="2" animBg="1"/>
      <p:bldP spid="336" grpId="0"/>
      <p:bldP spid="337" grpId="0"/>
      <p:bldP spid="339" grpId="0"/>
      <p:bldP spid="341" grpId="0"/>
      <p:bldP spid="11" grpId="0" animBg="1"/>
      <p:bldP spid="11" grpId="1" animBg="1"/>
      <p:bldP spid="649" grpId="0" animBg="1"/>
      <p:bldP spid="649" grpId="1" animBg="1"/>
      <p:bldP spid="650" grpId="0" animBg="1"/>
      <p:bldP spid="651" grpId="0" animBg="1"/>
      <p:bldP spid="335" grpId="0"/>
      <p:bldP spid="335" grpId="1"/>
      <p:bldP spid="362" grpId="0"/>
      <p:bldP spid="362" grpId="1"/>
      <p:bldP spid="6" grpId="0" animBg="1"/>
      <p:bldP spid="6" grpId="1" animBg="1"/>
      <p:bldP spid="3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458708"/>
            <a:ext cx="818887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From Geometry to </a:t>
            </a:r>
            <a:r>
              <a:rPr lang="en-US" sz="45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Brane</a:t>
            </a:r>
            <a:r>
              <a:rPr lang="en-US" sz="45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5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Tilings</a:t>
            </a:r>
            <a:endParaRPr lang="en-US" sz="45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938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Zig-Zag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Paths</a:t>
            </a:r>
          </a:p>
        </p:txBody>
      </p:sp>
      <p:sp>
        <p:nvSpPr>
          <p:cNvPr id="172" name="Rectangle 98"/>
          <p:cNvSpPr txBox="1">
            <a:spLocks noChangeArrowheads="1"/>
          </p:cNvSpPr>
          <p:nvPr/>
        </p:nvSpPr>
        <p:spPr>
          <a:xfrm>
            <a:off x="459472" y="1494388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They can be efficiently implemented using a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double line notation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(alternating strands)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43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78092" y="3441550"/>
            <a:ext cx="2757182" cy="2771525"/>
            <a:chOff x="1251052" y="1504806"/>
            <a:chExt cx="2788693" cy="2803200"/>
          </a:xfrm>
        </p:grpSpPr>
        <p:grpSp>
          <p:nvGrpSpPr>
            <p:cNvPr id="109" name="Group 108"/>
            <p:cNvGrpSpPr/>
            <p:nvPr/>
          </p:nvGrpSpPr>
          <p:grpSpPr>
            <a:xfrm>
              <a:off x="1251052" y="1504806"/>
              <a:ext cx="2788693" cy="2803200"/>
              <a:chOff x="609600" y="1306565"/>
              <a:chExt cx="1277589" cy="1284235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>
                <a:off x="614122" y="2109911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609600" y="1817581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599848" y="1817582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1602322" y="2105449"/>
                <a:ext cx="284867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>
                <a:off x="961879" y="1447151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>
                <a:off x="957356" y="2450215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5400000">
                <a:off x="1262567" y="2450215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ctagon 162"/>
              <p:cNvSpPr/>
              <p:nvPr/>
            </p:nvSpPr>
            <p:spPr>
              <a:xfrm>
                <a:off x="902089" y="1615897"/>
                <a:ext cx="695010" cy="685995"/>
              </a:xfrm>
              <a:prstGeom prst="octagon">
                <a:avLst/>
              </a:prstGeom>
              <a:noFill/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 rot="5400000">
                <a:off x="1252971" y="1447151"/>
                <a:ext cx="281171" cy="0"/>
              </a:xfrm>
              <a:prstGeom prst="line">
                <a:avLst/>
              </a:prstGeom>
              <a:ln w="28575">
                <a:solidFill>
                  <a:schemeClr val="tx2">
                    <a:lumMod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Rectangle 164"/>
              <p:cNvSpPr/>
              <p:nvPr/>
            </p:nvSpPr>
            <p:spPr>
              <a:xfrm>
                <a:off x="710424" y="1400424"/>
                <a:ext cx="1088276" cy="1088276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781032" y="2088107"/>
              <a:ext cx="1728717" cy="1669576"/>
              <a:chOff x="1781032" y="2088107"/>
              <a:chExt cx="1728717" cy="1669576"/>
            </a:xfrm>
          </p:grpSpPr>
          <p:sp>
            <p:nvSpPr>
              <p:cNvPr id="2" name="Oval 1"/>
              <p:cNvSpPr/>
              <p:nvPr/>
            </p:nvSpPr>
            <p:spPr bwMode="auto">
              <a:xfrm>
                <a:off x="2852382" y="2088107"/>
                <a:ext cx="191069" cy="1910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 bwMode="auto">
              <a:xfrm>
                <a:off x="3318680" y="3154907"/>
                <a:ext cx="191069" cy="1910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>
                <a:off x="2229133" y="3566614"/>
                <a:ext cx="191069" cy="1910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1781032" y="2531658"/>
                <a:ext cx="191069" cy="1910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 flipH="1">
              <a:off x="1769656" y="2090379"/>
              <a:ext cx="1742365" cy="1669576"/>
              <a:chOff x="1767384" y="2088107"/>
              <a:chExt cx="1742365" cy="1669576"/>
            </a:xfrm>
            <a:solidFill>
              <a:schemeClr val="bg1"/>
            </a:solidFill>
          </p:grpSpPr>
          <p:sp>
            <p:nvSpPr>
              <p:cNvPr id="183" name="Oval 182"/>
              <p:cNvSpPr/>
              <p:nvPr/>
            </p:nvSpPr>
            <p:spPr bwMode="auto">
              <a:xfrm>
                <a:off x="2852382" y="2088107"/>
                <a:ext cx="191069" cy="19106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3318680" y="3154907"/>
                <a:ext cx="191069" cy="19106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2188189" y="3566614"/>
                <a:ext cx="191069" cy="19106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>
                <a:off x="1767384" y="2518010"/>
                <a:ext cx="191069" cy="19106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75" name="Group 274"/>
          <p:cNvGrpSpPr/>
          <p:nvPr/>
        </p:nvGrpSpPr>
        <p:grpSpPr>
          <a:xfrm>
            <a:off x="3361506" y="3425579"/>
            <a:ext cx="2786439" cy="2793529"/>
            <a:chOff x="1232452" y="1486894"/>
            <a:chExt cx="3124863" cy="3132814"/>
          </a:xfrm>
        </p:grpSpPr>
        <p:grpSp>
          <p:nvGrpSpPr>
            <p:cNvPr id="40" name="Group 39"/>
            <p:cNvGrpSpPr/>
            <p:nvPr/>
          </p:nvGrpSpPr>
          <p:grpSpPr>
            <a:xfrm>
              <a:off x="2349805" y="1486894"/>
              <a:ext cx="2007510" cy="1351721"/>
              <a:chOff x="2349805" y="1486894"/>
              <a:chExt cx="2007510" cy="1351721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>
                <a:off x="2349805" y="1486894"/>
                <a:ext cx="0" cy="166981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2353586" y="164591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2526058" y="1812897"/>
                <a:ext cx="0" cy="34985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2511963" y="2162461"/>
                <a:ext cx="19148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2696817" y="216407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863144" y="2338714"/>
                <a:ext cx="19148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046675" y="2339008"/>
                <a:ext cx="157701" cy="15770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3196425" y="2491114"/>
                <a:ext cx="34190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 bwMode="auto">
              <a:xfrm>
                <a:off x="3530380" y="2488758"/>
                <a:ext cx="176253" cy="1762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3698031" y="2656766"/>
                <a:ext cx="349183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auto">
              <a:xfrm>
                <a:off x="4039264" y="2647785"/>
                <a:ext cx="190830" cy="19083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4223468" y="2834346"/>
                <a:ext cx="133847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/>
            <p:cNvCxnSpPr/>
            <p:nvPr/>
          </p:nvCxnSpPr>
          <p:spPr>
            <a:xfrm>
              <a:off x="1232452" y="2658092"/>
              <a:ext cx="18420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>
              <a:off x="1408707" y="2649111"/>
              <a:ext cx="190830" cy="1908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3" name="Straight Connector 222"/>
            <p:cNvCxnSpPr/>
            <p:nvPr/>
          </p:nvCxnSpPr>
          <p:spPr>
            <a:xfrm>
              <a:off x="1592911" y="2835672"/>
              <a:ext cx="25974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 bwMode="auto">
            <a:xfrm>
              <a:off x="1836754" y="2973788"/>
              <a:ext cx="206731" cy="2067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>
            <a:xfrm>
              <a:off x="1843570" y="2824038"/>
              <a:ext cx="0" cy="15770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2043677" y="3175220"/>
              <a:ext cx="0" cy="20408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 bwMode="auto">
            <a:xfrm>
              <a:off x="2036862" y="3364727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0" name="Straight Connector 259"/>
            <p:cNvCxnSpPr/>
            <p:nvPr/>
          </p:nvCxnSpPr>
          <p:spPr>
            <a:xfrm>
              <a:off x="2186800" y="3514477"/>
              <a:ext cx="0" cy="30214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 bwMode="auto">
            <a:xfrm>
              <a:off x="2181311" y="3803374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>
            <a:xfrm>
              <a:off x="2336552" y="3953123"/>
              <a:ext cx="0" cy="340581"/>
            </a:xfrm>
            <a:prstGeom prst="line">
              <a:avLst/>
            </a:prstGeom>
            <a:ln w="28575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 bwMode="auto">
            <a:xfrm>
              <a:off x="2337683" y="4277798"/>
              <a:ext cx="190832" cy="1908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520758" y="4463331"/>
              <a:ext cx="0" cy="15637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275"/>
          <p:cNvGrpSpPr/>
          <p:nvPr/>
        </p:nvGrpSpPr>
        <p:grpSpPr>
          <a:xfrm flipH="1">
            <a:off x="3369783" y="3426766"/>
            <a:ext cx="2786439" cy="2793529"/>
            <a:chOff x="1232452" y="1486894"/>
            <a:chExt cx="3124863" cy="3132814"/>
          </a:xfrm>
        </p:grpSpPr>
        <p:grpSp>
          <p:nvGrpSpPr>
            <p:cNvPr id="277" name="Group 276"/>
            <p:cNvGrpSpPr/>
            <p:nvPr/>
          </p:nvGrpSpPr>
          <p:grpSpPr>
            <a:xfrm>
              <a:off x="2349805" y="1486894"/>
              <a:ext cx="2007510" cy="1351721"/>
              <a:chOff x="2349805" y="1486894"/>
              <a:chExt cx="2007510" cy="1351721"/>
            </a:xfrm>
          </p:grpSpPr>
          <p:cxnSp>
            <p:nvCxnSpPr>
              <p:cNvPr id="290" name="Straight Connector 289"/>
              <p:cNvCxnSpPr/>
              <p:nvPr/>
            </p:nvCxnSpPr>
            <p:spPr>
              <a:xfrm>
                <a:off x="2349805" y="1486894"/>
                <a:ext cx="0" cy="16698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 bwMode="auto">
              <a:xfrm>
                <a:off x="2353586" y="164591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2" name="Straight Connector 291"/>
              <p:cNvCxnSpPr/>
              <p:nvPr/>
            </p:nvCxnSpPr>
            <p:spPr>
              <a:xfrm>
                <a:off x="2526058" y="1812897"/>
                <a:ext cx="0" cy="34985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2511963" y="2162461"/>
                <a:ext cx="19148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 bwMode="auto">
              <a:xfrm>
                <a:off x="2696817" y="216407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2863144" y="2338714"/>
                <a:ext cx="19148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 bwMode="auto">
              <a:xfrm>
                <a:off x="3046675" y="2339008"/>
                <a:ext cx="157701" cy="15770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3196425" y="2491114"/>
                <a:ext cx="341905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 bwMode="auto">
              <a:xfrm>
                <a:off x="3530380" y="2488758"/>
                <a:ext cx="176253" cy="1762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3698031" y="2656766"/>
                <a:ext cx="34918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 bwMode="auto">
              <a:xfrm>
                <a:off x="4039264" y="2647785"/>
                <a:ext cx="190830" cy="19083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4223468" y="2834346"/>
                <a:ext cx="1338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8" name="Straight Connector 277"/>
            <p:cNvCxnSpPr/>
            <p:nvPr/>
          </p:nvCxnSpPr>
          <p:spPr>
            <a:xfrm>
              <a:off x="1232452" y="2658092"/>
              <a:ext cx="18420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 bwMode="auto">
            <a:xfrm>
              <a:off x="1408707" y="2649111"/>
              <a:ext cx="190830" cy="1908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>
            <a:xfrm>
              <a:off x="1592911" y="2835672"/>
              <a:ext cx="25974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 bwMode="auto">
            <a:xfrm>
              <a:off x="1836754" y="2973788"/>
              <a:ext cx="206731" cy="2067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2" name="Straight Connector 281"/>
            <p:cNvCxnSpPr/>
            <p:nvPr/>
          </p:nvCxnSpPr>
          <p:spPr>
            <a:xfrm>
              <a:off x="1843570" y="2824038"/>
              <a:ext cx="0" cy="15770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043677" y="3175220"/>
              <a:ext cx="0" cy="2040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 bwMode="auto">
            <a:xfrm>
              <a:off x="2036862" y="3364727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5" name="Straight Connector 284"/>
            <p:cNvCxnSpPr/>
            <p:nvPr/>
          </p:nvCxnSpPr>
          <p:spPr>
            <a:xfrm>
              <a:off x="2186800" y="3514477"/>
              <a:ext cx="0" cy="3021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 bwMode="auto">
            <a:xfrm>
              <a:off x="2181311" y="3803374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7" name="Straight Connector 286"/>
            <p:cNvCxnSpPr/>
            <p:nvPr/>
          </p:nvCxnSpPr>
          <p:spPr>
            <a:xfrm>
              <a:off x="2336552" y="3953123"/>
              <a:ext cx="0" cy="340581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 bwMode="auto">
            <a:xfrm>
              <a:off x="2337683" y="4277798"/>
              <a:ext cx="190832" cy="1908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>
            <a:xfrm>
              <a:off x="2520758" y="4463331"/>
              <a:ext cx="0" cy="15637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/>
        </p:nvGrpSpPr>
        <p:grpSpPr>
          <a:xfrm rot="5400000" flipH="1">
            <a:off x="3372141" y="3449223"/>
            <a:ext cx="2786439" cy="2779349"/>
            <a:chOff x="1232452" y="1533287"/>
            <a:chExt cx="3124863" cy="3116911"/>
          </a:xfrm>
        </p:grpSpPr>
        <p:grpSp>
          <p:nvGrpSpPr>
            <p:cNvPr id="303" name="Group 302"/>
            <p:cNvGrpSpPr/>
            <p:nvPr/>
          </p:nvGrpSpPr>
          <p:grpSpPr>
            <a:xfrm>
              <a:off x="2349804" y="1533287"/>
              <a:ext cx="2007511" cy="1305328"/>
              <a:chOff x="2349804" y="1533287"/>
              <a:chExt cx="2007511" cy="1305328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rot="5400000">
                <a:off x="2289510" y="1593581"/>
                <a:ext cx="120587" cy="0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 bwMode="auto">
              <a:xfrm>
                <a:off x="2353586" y="164591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526058" y="1812897"/>
                <a:ext cx="0" cy="349855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2511963" y="2162461"/>
                <a:ext cx="191480" cy="0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 bwMode="auto">
              <a:xfrm>
                <a:off x="2696817" y="216407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2863144" y="2338714"/>
                <a:ext cx="191480" cy="0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 bwMode="auto">
              <a:xfrm>
                <a:off x="3046675" y="2339008"/>
                <a:ext cx="157701" cy="15770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3" name="Straight Connector 322"/>
              <p:cNvCxnSpPr/>
              <p:nvPr/>
            </p:nvCxnSpPr>
            <p:spPr>
              <a:xfrm>
                <a:off x="3196425" y="2491114"/>
                <a:ext cx="341905" cy="0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 bwMode="auto">
              <a:xfrm>
                <a:off x="3530380" y="2488758"/>
                <a:ext cx="176253" cy="1762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Straight Connector 324"/>
              <p:cNvCxnSpPr/>
              <p:nvPr/>
            </p:nvCxnSpPr>
            <p:spPr>
              <a:xfrm>
                <a:off x="3698031" y="2656766"/>
                <a:ext cx="349183" cy="0"/>
              </a:xfrm>
              <a:prstGeom prst="line">
                <a:avLst/>
              </a:prstGeom>
              <a:ln w="28575">
                <a:solidFill>
                  <a:srgbClr val="006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 bwMode="auto">
              <a:xfrm>
                <a:off x="4039264" y="2647785"/>
                <a:ext cx="190830" cy="19083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4223468" y="2834346"/>
                <a:ext cx="133847" cy="0"/>
              </a:xfrm>
              <a:prstGeom prst="line">
                <a:avLst/>
              </a:prstGeom>
              <a:ln w="285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4" name="Straight Connector 303"/>
            <p:cNvCxnSpPr/>
            <p:nvPr/>
          </p:nvCxnSpPr>
          <p:spPr>
            <a:xfrm>
              <a:off x="1232452" y="2658092"/>
              <a:ext cx="184205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 bwMode="auto">
            <a:xfrm>
              <a:off x="1408707" y="2649111"/>
              <a:ext cx="190830" cy="1908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Straight Connector 305"/>
            <p:cNvCxnSpPr/>
            <p:nvPr/>
          </p:nvCxnSpPr>
          <p:spPr>
            <a:xfrm>
              <a:off x="1592911" y="2835672"/>
              <a:ext cx="259743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 bwMode="auto">
            <a:xfrm>
              <a:off x="1836754" y="2973788"/>
              <a:ext cx="206731" cy="2067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Straight Connector 307"/>
            <p:cNvCxnSpPr/>
            <p:nvPr/>
          </p:nvCxnSpPr>
          <p:spPr>
            <a:xfrm>
              <a:off x="1843570" y="2824038"/>
              <a:ext cx="0" cy="157701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2043677" y="3175220"/>
              <a:ext cx="0" cy="204084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 bwMode="auto">
            <a:xfrm>
              <a:off x="2036862" y="3364727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1" name="Straight Connector 310"/>
            <p:cNvCxnSpPr/>
            <p:nvPr/>
          </p:nvCxnSpPr>
          <p:spPr>
            <a:xfrm>
              <a:off x="2186800" y="3514477"/>
              <a:ext cx="0" cy="302149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 bwMode="auto">
            <a:xfrm>
              <a:off x="2181311" y="3803374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3" name="Straight Connector 312"/>
            <p:cNvCxnSpPr/>
            <p:nvPr/>
          </p:nvCxnSpPr>
          <p:spPr>
            <a:xfrm>
              <a:off x="2336552" y="3953123"/>
              <a:ext cx="0" cy="340581"/>
            </a:xfrm>
            <a:prstGeom prst="line">
              <a:avLst/>
            </a:prstGeom>
            <a:ln w="28575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 bwMode="auto">
            <a:xfrm>
              <a:off x="2337683" y="4277798"/>
              <a:ext cx="190832" cy="1908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Straight Connector 314"/>
            <p:cNvCxnSpPr/>
            <p:nvPr/>
          </p:nvCxnSpPr>
          <p:spPr>
            <a:xfrm rot="5400000">
              <a:off x="2427323" y="4556764"/>
              <a:ext cx="186868" cy="0"/>
            </a:xfrm>
            <a:prstGeom prst="line">
              <a:avLst/>
            </a:prstGeom>
            <a:ln w="285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oup 327"/>
          <p:cNvGrpSpPr/>
          <p:nvPr/>
        </p:nvGrpSpPr>
        <p:grpSpPr>
          <a:xfrm rot="16200000">
            <a:off x="3380418" y="3457500"/>
            <a:ext cx="2786439" cy="2779349"/>
            <a:chOff x="1232452" y="1533287"/>
            <a:chExt cx="3124863" cy="3116911"/>
          </a:xfrm>
        </p:grpSpPr>
        <p:grpSp>
          <p:nvGrpSpPr>
            <p:cNvPr id="329" name="Group 328"/>
            <p:cNvGrpSpPr/>
            <p:nvPr/>
          </p:nvGrpSpPr>
          <p:grpSpPr>
            <a:xfrm>
              <a:off x="2349804" y="1533287"/>
              <a:ext cx="2007511" cy="1305328"/>
              <a:chOff x="2349804" y="1533287"/>
              <a:chExt cx="2007511" cy="1305328"/>
            </a:xfrm>
          </p:grpSpPr>
          <p:cxnSp>
            <p:nvCxnSpPr>
              <p:cNvPr id="342" name="Straight Connector 341"/>
              <p:cNvCxnSpPr/>
              <p:nvPr/>
            </p:nvCxnSpPr>
            <p:spPr>
              <a:xfrm rot="5400000">
                <a:off x="2289510" y="1593581"/>
                <a:ext cx="120587" cy="0"/>
              </a:xfrm>
              <a:prstGeom prst="line">
                <a:avLst/>
              </a:prstGeom>
              <a:ln w="28575">
                <a:solidFill>
                  <a:srgbClr val="DA8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 bwMode="auto">
              <a:xfrm>
                <a:off x="2353586" y="164591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DA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2526058" y="1812897"/>
                <a:ext cx="0" cy="349855"/>
              </a:xfrm>
              <a:prstGeom prst="line">
                <a:avLst/>
              </a:prstGeom>
              <a:ln w="28575">
                <a:solidFill>
                  <a:srgbClr val="DA8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2511963" y="2162461"/>
                <a:ext cx="191480" cy="0"/>
              </a:xfrm>
              <a:prstGeom prst="line">
                <a:avLst/>
              </a:prstGeom>
              <a:ln w="28575">
                <a:solidFill>
                  <a:srgbClr val="DA8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>
                <a:off x="2696817" y="2164079"/>
                <a:ext cx="174929" cy="17492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DA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2863144" y="2338714"/>
                <a:ext cx="191480" cy="0"/>
              </a:xfrm>
              <a:prstGeom prst="line">
                <a:avLst/>
              </a:prstGeom>
              <a:ln w="28575">
                <a:solidFill>
                  <a:srgbClr val="DA8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 bwMode="auto">
              <a:xfrm>
                <a:off x="3046675" y="2339008"/>
                <a:ext cx="157701" cy="15770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DA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3196425" y="2491114"/>
                <a:ext cx="341905" cy="0"/>
              </a:xfrm>
              <a:prstGeom prst="line">
                <a:avLst/>
              </a:prstGeom>
              <a:ln w="28575">
                <a:solidFill>
                  <a:srgbClr val="DA8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 bwMode="auto">
              <a:xfrm>
                <a:off x="3530380" y="2488758"/>
                <a:ext cx="176253" cy="17625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DA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3698031" y="2656766"/>
                <a:ext cx="349183" cy="0"/>
              </a:xfrm>
              <a:prstGeom prst="line">
                <a:avLst/>
              </a:prstGeom>
              <a:ln w="28575">
                <a:solidFill>
                  <a:srgbClr val="DA82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 bwMode="auto">
              <a:xfrm>
                <a:off x="4039264" y="2647785"/>
                <a:ext cx="190830" cy="19083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DA82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4223468" y="2834346"/>
                <a:ext cx="133847" cy="0"/>
              </a:xfrm>
              <a:prstGeom prst="line">
                <a:avLst/>
              </a:prstGeom>
              <a:ln w="28575">
                <a:solidFill>
                  <a:srgbClr val="DA8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0" name="Straight Connector 329"/>
            <p:cNvCxnSpPr/>
            <p:nvPr/>
          </p:nvCxnSpPr>
          <p:spPr>
            <a:xfrm>
              <a:off x="1232452" y="2658092"/>
              <a:ext cx="184205" cy="0"/>
            </a:xfrm>
            <a:prstGeom prst="line">
              <a:avLst/>
            </a:prstGeom>
            <a:ln w="28575">
              <a:solidFill>
                <a:srgbClr val="DA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 bwMode="auto">
            <a:xfrm>
              <a:off x="1408707" y="2649111"/>
              <a:ext cx="190830" cy="1908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A8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2" name="Straight Connector 331"/>
            <p:cNvCxnSpPr/>
            <p:nvPr/>
          </p:nvCxnSpPr>
          <p:spPr>
            <a:xfrm>
              <a:off x="1592911" y="2835672"/>
              <a:ext cx="259743" cy="0"/>
            </a:xfrm>
            <a:prstGeom prst="line">
              <a:avLst/>
            </a:prstGeom>
            <a:ln w="28575">
              <a:solidFill>
                <a:srgbClr val="DA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 bwMode="auto">
            <a:xfrm>
              <a:off x="1836754" y="2973788"/>
              <a:ext cx="206731" cy="2067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A8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4" name="Straight Connector 333"/>
            <p:cNvCxnSpPr/>
            <p:nvPr/>
          </p:nvCxnSpPr>
          <p:spPr>
            <a:xfrm>
              <a:off x="1843570" y="2824038"/>
              <a:ext cx="0" cy="157701"/>
            </a:xfrm>
            <a:prstGeom prst="line">
              <a:avLst/>
            </a:prstGeom>
            <a:ln w="28575">
              <a:solidFill>
                <a:srgbClr val="DA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043677" y="3175220"/>
              <a:ext cx="0" cy="204084"/>
            </a:xfrm>
            <a:prstGeom prst="line">
              <a:avLst/>
            </a:prstGeom>
            <a:ln w="28575">
              <a:solidFill>
                <a:srgbClr val="DA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 bwMode="auto">
            <a:xfrm>
              <a:off x="2036862" y="3364727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A8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7" name="Straight Connector 336"/>
            <p:cNvCxnSpPr/>
            <p:nvPr/>
          </p:nvCxnSpPr>
          <p:spPr>
            <a:xfrm>
              <a:off x="2186800" y="3514477"/>
              <a:ext cx="0" cy="302149"/>
            </a:xfrm>
            <a:prstGeom prst="line">
              <a:avLst/>
            </a:prstGeom>
            <a:ln w="28575">
              <a:solidFill>
                <a:srgbClr val="DA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 bwMode="auto">
            <a:xfrm>
              <a:off x="2181311" y="3803374"/>
              <a:ext cx="157701" cy="1577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A8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9" name="Straight Connector 338"/>
            <p:cNvCxnSpPr/>
            <p:nvPr/>
          </p:nvCxnSpPr>
          <p:spPr>
            <a:xfrm>
              <a:off x="2336552" y="3953123"/>
              <a:ext cx="0" cy="340581"/>
            </a:xfrm>
            <a:prstGeom prst="line">
              <a:avLst/>
            </a:prstGeom>
            <a:ln w="28575">
              <a:solidFill>
                <a:srgbClr val="DA8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 bwMode="auto">
            <a:xfrm>
              <a:off x="2337683" y="4277798"/>
              <a:ext cx="190832" cy="19083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DA82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/>
            <p:cNvCxnSpPr/>
            <p:nvPr/>
          </p:nvCxnSpPr>
          <p:spPr>
            <a:xfrm rot="5400000">
              <a:off x="2427323" y="4556764"/>
              <a:ext cx="186868" cy="0"/>
            </a:xfrm>
            <a:prstGeom prst="line">
              <a:avLst/>
            </a:prstGeom>
            <a:ln w="28575">
              <a:solidFill>
                <a:srgbClr val="DA8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5" name="Rectangle 98"/>
          <p:cNvSpPr txBox="1">
            <a:spLocks noChangeArrowheads="1"/>
          </p:cNvSpPr>
          <p:nvPr/>
        </p:nvSpPr>
        <p:spPr>
          <a:xfrm>
            <a:off x="3289714" y="648608"/>
            <a:ext cx="5758752" cy="7005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oriented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paths 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maximally left at white nodes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maximally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right at black nodes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89683" y="755823"/>
            <a:ext cx="2241210" cy="404227"/>
            <a:chOff x="889939" y="1178914"/>
            <a:chExt cx="2241210" cy="404227"/>
          </a:xfrm>
        </p:grpSpPr>
        <p:sp>
          <p:nvSpPr>
            <p:cNvPr id="354" name="Rounded Rectangle 353"/>
            <p:cNvSpPr/>
            <p:nvPr/>
          </p:nvSpPr>
          <p:spPr>
            <a:xfrm>
              <a:off x="900748" y="1178914"/>
              <a:ext cx="2064697" cy="40422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56" name="Rectangle 98"/>
            <p:cNvSpPr txBox="1">
              <a:spLocks noChangeArrowheads="1"/>
            </p:cNvSpPr>
            <p:nvPr/>
          </p:nvSpPr>
          <p:spPr>
            <a:xfrm>
              <a:off x="889939" y="1198767"/>
              <a:ext cx="2241210" cy="35708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err="1" smtClean="0">
                  <a:latin typeface="Calibri" pitchFamily="34" charset="0"/>
                </a:rPr>
                <a:t>Zig-Zag</a:t>
              </a:r>
              <a:r>
                <a:rPr lang="en-US" b="0" dirty="0" smtClean="0">
                  <a:latin typeface="Calibri" pitchFamily="34" charset="0"/>
                </a:rPr>
                <a:t> Paths</a:t>
              </a:r>
            </a:p>
          </p:txBody>
        </p:sp>
      </p:grpSp>
      <p:sp>
        <p:nvSpPr>
          <p:cNvPr id="357" name="Right Arrow 356"/>
          <p:cNvSpPr/>
          <p:nvPr/>
        </p:nvSpPr>
        <p:spPr>
          <a:xfrm>
            <a:off x="2916439" y="800587"/>
            <a:ext cx="217336" cy="31469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358" name="Group 357"/>
          <p:cNvGrpSpPr/>
          <p:nvPr/>
        </p:nvGrpSpPr>
        <p:grpSpPr>
          <a:xfrm>
            <a:off x="3900316" y="2019851"/>
            <a:ext cx="1724369" cy="994953"/>
            <a:chOff x="3900316" y="1842427"/>
            <a:chExt cx="1724369" cy="994953"/>
          </a:xfrm>
        </p:grpSpPr>
        <p:grpSp>
          <p:nvGrpSpPr>
            <p:cNvPr id="359" name="Group 358"/>
            <p:cNvGrpSpPr/>
            <p:nvPr/>
          </p:nvGrpSpPr>
          <p:grpSpPr>
            <a:xfrm>
              <a:off x="3900316" y="1842427"/>
              <a:ext cx="1724369" cy="994953"/>
              <a:chOff x="3925563" y="1842427"/>
              <a:chExt cx="1724369" cy="994953"/>
            </a:xfrm>
          </p:grpSpPr>
          <p:cxnSp>
            <p:nvCxnSpPr>
              <p:cNvPr id="362" name="Straight Arrow Connector 361"/>
              <p:cNvCxnSpPr/>
              <p:nvPr/>
            </p:nvCxnSpPr>
            <p:spPr>
              <a:xfrm>
                <a:off x="4461298" y="2341855"/>
                <a:ext cx="64699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V="1">
                <a:off x="4714795" y="2209800"/>
                <a:ext cx="129373" cy="264226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flipV="1">
                <a:off x="4349960" y="2472544"/>
                <a:ext cx="35737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triangl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flipV="1">
                <a:off x="4839068" y="2209800"/>
                <a:ext cx="36985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flipH="1" flipV="1">
                <a:off x="4716214" y="2211282"/>
                <a:ext cx="144003" cy="262744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H="1" flipV="1">
                <a:off x="4854034" y="2474026"/>
                <a:ext cx="357369" cy="0"/>
              </a:xfrm>
              <a:prstGeom prst="line">
                <a:avLst/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flipH="1">
                <a:off x="4361322" y="2211282"/>
                <a:ext cx="359655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flipV="1">
                <a:off x="5273964" y="1908395"/>
                <a:ext cx="364836" cy="36483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flipV="1">
                <a:off x="3925563" y="2398335"/>
                <a:ext cx="364836" cy="36483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3950768" y="1914719"/>
                <a:ext cx="364836" cy="36483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5285096" y="2407350"/>
                <a:ext cx="364836" cy="36483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flipV="1">
                <a:off x="5207996" y="1842427"/>
                <a:ext cx="364836" cy="3648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flipV="1">
                <a:off x="3995970" y="2472544"/>
                <a:ext cx="364836" cy="36483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>
                <a:off x="3997350" y="1860094"/>
                <a:ext cx="364836" cy="364836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>
                <a:off x="5197563" y="2472523"/>
                <a:ext cx="364836" cy="364836"/>
              </a:xfrm>
              <a:prstGeom prst="line">
                <a:avLst/>
              </a:prstGeom>
              <a:ln w="28575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0" name="Oval 359"/>
            <p:cNvSpPr/>
            <p:nvPr/>
          </p:nvSpPr>
          <p:spPr>
            <a:xfrm flipV="1">
              <a:off x="4269249" y="2253394"/>
              <a:ext cx="159349" cy="1593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 flipV="1">
              <a:off x="5090401" y="2253394"/>
              <a:ext cx="159349" cy="15934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7" name="Rectangle 98"/>
          <p:cNvSpPr txBox="1">
            <a:spLocks noChangeArrowheads="1"/>
          </p:cNvSpPr>
          <p:nvPr/>
        </p:nvSpPr>
        <p:spPr>
          <a:xfrm>
            <a:off x="3339970" y="1816312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Feng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He,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Vafa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78" name="Rectangle 98"/>
          <p:cNvSpPr txBox="1">
            <a:spLocks noChangeArrowheads="1"/>
          </p:cNvSpPr>
          <p:nvPr/>
        </p:nvSpPr>
        <p:spPr>
          <a:xfrm>
            <a:off x="448096" y="3161716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 smtClean="0">
                <a:latin typeface="Calibri"/>
                <a:cs typeface="Calibri"/>
              </a:rPr>
              <a:t>Example</a:t>
            </a:r>
            <a:r>
              <a:rPr lang="en-US" b="1" dirty="0" smtClean="0">
                <a:latin typeface="Calibri"/>
                <a:cs typeface="Calibri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1" baseline="-25000" dirty="0" smtClean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79" name="Straight Arrow Connector 378"/>
          <p:cNvCxnSpPr>
            <a:stCxn id="380" idx="1"/>
          </p:cNvCxnSpPr>
          <p:nvPr/>
        </p:nvCxnSpPr>
        <p:spPr>
          <a:xfrm flipH="1">
            <a:off x="5595582" y="4086337"/>
            <a:ext cx="899616" cy="29459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Rectangle 98"/>
          <p:cNvSpPr txBox="1">
            <a:spLocks noChangeArrowheads="1"/>
          </p:cNvSpPr>
          <p:nvPr/>
        </p:nvSpPr>
        <p:spPr>
          <a:xfrm>
            <a:off x="6495198" y="3857737"/>
            <a:ext cx="25035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clockwise/</a:t>
            </a:r>
            <a:r>
              <a:rPr lang="en-US" sz="1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counterclockwise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around white/</a:t>
            </a:r>
            <a:r>
              <a:rPr lang="en-US" sz="15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nodes</a:t>
            </a:r>
            <a:endParaRPr kumimoji="0" lang="en-US" sz="1500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1" name="Rectangle 98"/>
          <p:cNvSpPr txBox="1">
            <a:spLocks noChangeArrowheads="1"/>
          </p:cNvSpPr>
          <p:nvPr/>
        </p:nvSpPr>
        <p:spPr>
          <a:xfrm>
            <a:off x="448096" y="6464532"/>
            <a:ext cx="8507107" cy="37299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provide an alternative way for connecting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geometry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2" name="Rectangle 98"/>
          <p:cNvSpPr txBox="1">
            <a:spLocks noChangeArrowheads="1"/>
          </p:cNvSpPr>
          <p:nvPr/>
        </p:nvSpPr>
        <p:spPr>
          <a:xfrm>
            <a:off x="6448734" y="4893573"/>
            <a:ext cx="236334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every intersection gives rise to an edge</a:t>
            </a:r>
            <a:endParaRPr kumimoji="0" lang="en-US" sz="1600" b="1" dirty="0" smtClean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383" name="Straight Arrow Connector 382"/>
          <p:cNvCxnSpPr/>
          <p:nvPr/>
        </p:nvCxnSpPr>
        <p:spPr>
          <a:xfrm flipH="1" flipV="1">
            <a:off x="5950424" y="4681182"/>
            <a:ext cx="547050" cy="44467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5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72" grpId="0"/>
      <p:bldP spid="355" grpId="0"/>
      <p:bldP spid="357" grpId="0" animBg="1"/>
      <p:bldP spid="377" grpId="0"/>
      <p:bldP spid="378" grpId="0"/>
      <p:bldP spid="380" grpId="0"/>
      <p:bldP spid="381" grpId="0"/>
      <p:bldP spid="38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8" name="Straight Connector 427"/>
          <p:cNvCxnSpPr/>
          <p:nvPr/>
        </p:nvCxnSpPr>
        <p:spPr bwMode="auto">
          <a:xfrm flipH="1" flipV="1">
            <a:off x="1158895" y="3203607"/>
            <a:ext cx="482725" cy="2413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29" name="Straight Connector 428"/>
          <p:cNvCxnSpPr/>
          <p:nvPr/>
        </p:nvCxnSpPr>
        <p:spPr bwMode="auto">
          <a:xfrm rot="16200000">
            <a:off x="2141200" y="2868835"/>
            <a:ext cx="370651" cy="3706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30" name="Straight Connector 429"/>
          <p:cNvCxnSpPr/>
          <p:nvPr/>
        </p:nvCxnSpPr>
        <p:spPr bwMode="auto">
          <a:xfrm rot="16200000" flipV="1">
            <a:off x="2100049" y="3673714"/>
            <a:ext cx="370651" cy="37052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2F2F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431" name="Straight Connector 430"/>
          <p:cNvCxnSpPr/>
          <p:nvPr/>
        </p:nvCxnSpPr>
        <p:spPr bwMode="auto">
          <a:xfrm>
            <a:off x="1685209" y="3888109"/>
            <a:ext cx="0" cy="42135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133" name="Group 132"/>
          <p:cNvGrpSpPr/>
          <p:nvPr/>
        </p:nvGrpSpPr>
        <p:grpSpPr>
          <a:xfrm>
            <a:off x="4857750" y="2861128"/>
            <a:ext cx="3917950" cy="3244850"/>
            <a:chOff x="4857750" y="1346200"/>
            <a:chExt cx="3917950" cy="3244850"/>
          </a:xfrm>
        </p:grpSpPr>
        <p:sp>
          <p:nvSpPr>
            <p:cNvPr id="15379" name="Freeform 15378"/>
            <p:cNvSpPr/>
            <p:nvPr/>
          </p:nvSpPr>
          <p:spPr bwMode="auto">
            <a:xfrm>
              <a:off x="5410200" y="1962150"/>
              <a:ext cx="1009650" cy="793750"/>
            </a:xfrm>
            <a:custGeom>
              <a:avLst/>
              <a:gdLst>
                <a:gd name="connsiteX0" fmla="*/ 0 w 1009650"/>
                <a:gd name="connsiteY0" fmla="*/ 0 h 793750"/>
                <a:gd name="connsiteX1" fmla="*/ 12700 w 1009650"/>
                <a:gd name="connsiteY1" fmla="*/ 361950 h 793750"/>
                <a:gd name="connsiteX2" fmla="*/ 539750 w 1009650"/>
                <a:gd name="connsiteY2" fmla="*/ 793750 h 793750"/>
                <a:gd name="connsiteX3" fmla="*/ 1009650 w 1009650"/>
                <a:gd name="connsiteY3" fmla="*/ 406400 h 79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50" h="793750">
                  <a:moveTo>
                    <a:pt x="0" y="0"/>
                  </a:moveTo>
                  <a:lnTo>
                    <a:pt x="12700" y="361950"/>
                  </a:lnTo>
                  <a:lnTo>
                    <a:pt x="539750" y="793750"/>
                  </a:lnTo>
                  <a:lnTo>
                    <a:pt x="1009650" y="40640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5410200" y="3556000"/>
              <a:ext cx="1009650" cy="812800"/>
            </a:xfrm>
            <a:custGeom>
              <a:avLst/>
              <a:gdLst>
                <a:gd name="connsiteX0" fmla="*/ 0 w 1009650"/>
                <a:gd name="connsiteY0" fmla="*/ 0 h 793750"/>
                <a:gd name="connsiteX1" fmla="*/ 12700 w 1009650"/>
                <a:gd name="connsiteY1" fmla="*/ 361950 h 793750"/>
                <a:gd name="connsiteX2" fmla="*/ 539750 w 1009650"/>
                <a:gd name="connsiteY2" fmla="*/ 793750 h 793750"/>
                <a:gd name="connsiteX3" fmla="*/ 1009650 w 1009650"/>
                <a:gd name="connsiteY3" fmla="*/ 406400 h 793750"/>
                <a:gd name="connsiteX0" fmla="*/ 0 w 1009650"/>
                <a:gd name="connsiteY0" fmla="*/ 0 h 812800"/>
                <a:gd name="connsiteX1" fmla="*/ 12700 w 1009650"/>
                <a:gd name="connsiteY1" fmla="*/ 381000 h 812800"/>
                <a:gd name="connsiteX2" fmla="*/ 539750 w 1009650"/>
                <a:gd name="connsiteY2" fmla="*/ 812800 h 812800"/>
                <a:gd name="connsiteX3" fmla="*/ 1009650 w 1009650"/>
                <a:gd name="connsiteY3" fmla="*/ 42545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50" h="812800">
                  <a:moveTo>
                    <a:pt x="0" y="0"/>
                  </a:moveTo>
                  <a:lnTo>
                    <a:pt x="12700" y="381000"/>
                  </a:lnTo>
                  <a:lnTo>
                    <a:pt x="539750" y="812800"/>
                  </a:lnTo>
                  <a:lnTo>
                    <a:pt x="1009650" y="4254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7366000" y="3568700"/>
              <a:ext cx="1009650" cy="812800"/>
            </a:xfrm>
            <a:custGeom>
              <a:avLst/>
              <a:gdLst>
                <a:gd name="connsiteX0" fmla="*/ 0 w 1009650"/>
                <a:gd name="connsiteY0" fmla="*/ 0 h 793750"/>
                <a:gd name="connsiteX1" fmla="*/ 12700 w 1009650"/>
                <a:gd name="connsiteY1" fmla="*/ 361950 h 793750"/>
                <a:gd name="connsiteX2" fmla="*/ 539750 w 1009650"/>
                <a:gd name="connsiteY2" fmla="*/ 793750 h 793750"/>
                <a:gd name="connsiteX3" fmla="*/ 1009650 w 1009650"/>
                <a:gd name="connsiteY3" fmla="*/ 406400 h 793750"/>
                <a:gd name="connsiteX0" fmla="*/ 0 w 1009650"/>
                <a:gd name="connsiteY0" fmla="*/ 0 h 812800"/>
                <a:gd name="connsiteX1" fmla="*/ 12700 w 1009650"/>
                <a:gd name="connsiteY1" fmla="*/ 381000 h 812800"/>
                <a:gd name="connsiteX2" fmla="*/ 539750 w 1009650"/>
                <a:gd name="connsiteY2" fmla="*/ 812800 h 812800"/>
                <a:gd name="connsiteX3" fmla="*/ 1009650 w 1009650"/>
                <a:gd name="connsiteY3" fmla="*/ 425450 h 812800"/>
                <a:gd name="connsiteX0" fmla="*/ 0 w 1009650"/>
                <a:gd name="connsiteY0" fmla="*/ 0 h 812800"/>
                <a:gd name="connsiteX1" fmla="*/ 6350 w 1009650"/>
                <a:gd name="connsiteY1" fmla="*/ 368300 h 812800"/>
                <a:gd name="connsiteX2" fmla="*/ 539750 w 1009650"/>
                <a:gd name="connsiteY2" fmla="*/ 812800 h 812800"/>
                <a:gd name="connsiteX3" fmla="*/ 1009650 w 1009650"/>
                <a:gd name="connsiteY3" fmla="*/ 42545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50" h="812800">
                  <a:moveTo>
                    <a:pt x="0" y="0"/>
                  </a:moveTo>
                  <a:lnTo>
                    <a:pt x="6350" y="368300"/>
                  </a:lnTo>
                  <a:lnTo>
                    <a:pt x="539750" y="812800"/>
                  </a:lnTo>
                  <a:lnTo>
                    <a:pt x="1009650" y="4254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7366000" y="1968500"/>
              <a:ext cx="996950" cy="787400"/>
            </a:xfrm>
            <a:custGeom>
              <a:avLst/>
              <a:gdLst>
                <a:gd name="connsiteX0" fmla="*/ 0 w 1009650"/>
                <a:gd name="connsiteY0" fmla="*/ 0 h 793750"/>
                <a:gd name="connsiteX1" fmla="*/ 12700 w 1009650"/>
                <a:gd name="connsiteY1" fmla="*/ 361950 h 793750"/>
                <a:gd name="connsiteX2" fmla="*/ 539750 w 1009650"/>
                <a:gd name="connsiteY2" fmla="*/ 793750 h 793750"/>
                <a:gd name="connsiteX3" fmla="*/ 1009650 w 1009650"/>
                <a:gd name="connsiteY3" fmla="*/ 406400 h 793750"/>
                <a:gd name="connsiteX0" fmla="*/ 0 w 1009650"/>
                <a:gd name="connsiteY0" fmla="*/ 0 h 812800"/>
                <a:gd name="connsiteX1" fmla="*/ 12700 w 1009650"/>
                <a:gd name="connsiteY1" fmla="*/ 381000 h 812800"/>
                <a:gd name="connsiteX2" fmla="*/ 539750 w 1009650"/>
                <a:gd name="connsiteY2" fmla="*/ 812800 h 812800"/>
                <a:gd name="connsiteX3" fmla="*/ 1009650 w 1009650"/>
                <a:gd name="connsiteY3" fmla="*/ 425450 h 812800"/>
                <a:gd name="connsiteX0" fmla="*/ 0 w 1009650"/>
                <a:gd name="connsiteY0" fmla="*/ 0 h 812800"/>
                <a:gd name="connsiteX1" fmla="*/ 6350 w 1009650"/>
                <a:gd name="connsiteY1" fmla="*/ 368300 h 812800"/>
                <a:gd name="connsiteX2" fmla="*/ 539750 w 1009650"/>
                <a:gd name="connsiteY2" fmla="*/ 812800 h 812800"/>
                <a:gd name="connsiteX3" fmla="*/ 1009650 w 1009650"/>
                <a:gd name="connsiteY3" fmla="*/ 425450 h 812800"/>
                <a:gd name="connsiteX0" fmla="*/ 0 w 1009650"/>
                <a:gd name="connsiteY0" fmla="*/ 0 h 768350"/>
                <a:gd name="connsiteX1" fmla="*/ 6350 w 1009650"/>
                <a:gd name="connsiteY1" fmla="*/ 323850 h 768350"/>
                <a:gd name="connsiteX2" fmla="*/ 539750 w 1009650"/>
                <a:gd name="connsiteY2" fmla="*/ 768350 h 768350"/>
                <a:gd name="connsiteX3" fmla="*/ 1009650 w 1009650"/>
                <a:gd name="connsiteY3" fmla="*/ 381000 h 768350"/>
                <a:gd name="connsiteX0" fmla="*/ 0 w 1009650"/>
                <a:gd name="connsiteY0" fmla="*/ 0 h 787400"/>
                <a:gd name="connsiteX1" fmla="*/ 6350 w 1009650"/>
                <a:gd name="connsiteY1" fmla="*/ 342900 h 787400"/>
                <a:gd name="connsiteX2" fmla="*/ 539750 w 1009650"/>
                <a:gd name="connsiteY2" fmla="*/ 787400 h 787400"/>
                <a:gd name="connsiteX3" fmla="*/ 1009650 w 1009650"/>
                <a:gd name="connsiteY3" fmla="*/ 400050 h 787400"/>
                <a:gd name="connsiteX0" fmla="*/ 0 w 996950"/>
                <a:gd name="connsiteY0" fmla="*/ 0 h 787400"/>
                <a:gd name="connsiteX1" fmla="*/ 6350 w 996950"/>
                <a:gd name="connsiteY1" fmla="*/ 342900 h 787400"/>
                <a:gd name="connsiteX2" fmla="*/ 539750 w 996950"/>
                <a:gd name="connsiteY2" fmla="*/ 787400 h 787400"/>
                <a:gd name="connsiteX3" fmla="*/ 996950 w 996950"/>
                <a:gd name="connsiteY3" fmla="*/ 419100 h 78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6950" h="787400">
                  <a:moveTo>
                    <a:pt x="0" y="0"/>
                  </a:moveTo>
                  <a:lnTo>
                    <a:pt x="6350" y="342900"/>
                  </a:lnTo>
                  <a:lnTo>
                    <a:pt x="539750" y="787400"/>
                  </a:lnTo>
                  <a:lnTo>
                    <a:pt x="996950" y="41910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0" name="Freeform 15379"/>
            <p:cNvSpPr/>
            <p:nvPr/>
          </p:nvSpPr>
          <p:spPr bwMode="auto">
            <a:xfrm>
              <a:off x="6559550" y="1638300"/>
              <a:ext cx="488950" cy="311150"/>
            </a:xfrm>
            <a:custGeom>
              <a:avLst/>
              <a:gdLst>
                <a:gd name="connsiteX0" fmla="*/ 0 w 488950"/>
                <a:gd name="connsiteY0" fmla="*/ 0 h 311150"/>
                <a:gd name="connsiteX1" fmla="*/ 368300 w 488950"/>
                <a:gd name="connsiteY1" fmla="*/ 311150 h 311150"/>
                <a:gd name="connsiteX2" fmla="*/ 488950 w 488950"/>
                <a:gd name="connsiteY2" fmla="*/ 203200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950" h="311150">
                  <a:moveTo>
                    <a:pt x="0" y="0"/>
                  </a:moveTo>
                  <a:lnTo>
                    <a:pt x="368300" y="311150"/>
                  </a:lnTo>
                  <a:lnTo>
                    <a:pt x="488950" y="20320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6534150" y="3238500"/>
              <a:ext cx="539750" cy="323850"/>
            </a:xfrm>
            <a:custGeom>
              <a:avLst/>
              <a:gdLst>
                <a:gd name="connsiteX0" fmla="*/ 0 w 488950"/>
                <a:gd name="connsiteY0" fmla="*/ 0 h 311150"/>
                <a:gd name="connsiteX1" fmla="*/ 368300 w 488950"/>
                <a:gd name="connsiteY1" fmla="*/ 311150 h 311150"/>
                <a:gd name="connsiteX2" fmla="*/ 488950 w 488950"/>
                <a:gd name="connsiteY2" fmla="*/ 203200 h 311150"/>
                <a:gd name="connsiteX0" fmla="*/ 0 w 520700"/>
                <a:gd name="connsiteY0" fmla="*/ 0 h 311150"/>
                <a:gd name="connsiteX1" fmla="*/ 368300 w 520700"/>
                <a:gd name="connsiteY1" fmla="*/ 311150 h 311150"/>
                <a:gd name="connsiteX2" fmla="*/ 520700 w 520700"/>
                <a:gd name="connsiteY2" fmla="*/ 184150 h 311150"/>
                <a:gd name="connsiteX0" fmla="*/ 0 w 520700"/>
                <a:gd name="connsiteY0" fmla="*/ 0 h 311150"/>
                <a:gd name="connsiteX1" fmla="*/ 368300 w 520700"/>
                <a:gd name="connsiteY1" fmla="*/ 311150 h 311150"/>
                <a:gd name="connsiteX2" fmla="*/ 520700 w 520700"/>
                <a:gd name="connsiteY2" fmla="*/ 196850 h 311150"/>
                <a:gd name="connsiteX0" fmla="*/ 0 w 539750"/>
                <a:gd name="connsiteY0" fmla="*/ 0 h 323850"/>
                <a:gd name="connsiteX1" fmla="*/ 387350 w 539750"/>
                <a:gd name="connsiteY1" fmla="*/ 323850 h 323850"/>
                <a:gd name="connsiteX2" fmla="*/ 539750 w 539750"/>
                <a:gd name="connsiteY2" fmla="*/ 2095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50" h="323850">
                  <a:moveTo>
                    <a:pt x="0" y="0"/>
                  </a:moveTo>
                  <a:lnTo>
                    <a:pt x="387350" y="323850"/>
                  </a:lnTo>
                  <a:lnTo>
                    <a:pt x="539750" y="2095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7359650" y="2768600"/>
              <a:ext cx="355600" cy="438150"/>
            </a:xfrm>
            <a:custGeom>
              <a:avLst/>
              <a:gdLst>
                <a:gd name="connsiteX0" fmla="*/ 0 w 488950"/>
                <a:gd name="connsiteY0" fmla="*/ 0 h 311150"/>
                <a:gd name="connsiteX1" fmla="*/ 368300 w 488950"/>
                <a:gd name="connsiteY1" fmla="*/ 311150 h 311150"/>
                <a:gd name="connsiteX2" fmla="*/ 488950 w 488950"/>
                <a:gd name="connsiteY2" fmla="*/ 203200 h 311150"/>
                <a:gd name="connsiteX0" fmla="*/ 0 w 520700"/>
                <a:gd name="connsiteY0" fmla="*/ 0 h 311150"/>
                <a:gd name="connsiteX1" fmla="*/ 368300 w 520700"/>
                <a:gd name="connsiteY1" fmla="*/ 311150 h 311150"/>
                <a:gd name="connsiteX2" fmla="*/ 520700 w 520700"/>
                <a:gd name="connsiteY2" fmla="*/ 184150 h 311150"/>
                <a:gd name="connsiteX0" fmla="*/ 0 w 520700"/>
                <a:gd name="connsiteY0" fmla="*/ 0 h 311150"/>
                <a:gd name="connsiteX1" fmla="*/ 368300 w 520700"/>
                <a:gd name="connsiteY1" fmla="*/ 311150 h 311150"/>
                <a:gd name="connsiteX2" fmla="*/ 520700 w 520700"/>
                <a:gd name="connsiteY2" fmla="*/ 196850 h 311150"/>
                <a:gd name="connsiteX0" fmla="*/ 0 w 539750"/>
                <a:gd name="connsiteY0" fmla="*/ 0 h 323850"/>
                <a:gd name="connsiteX1" fmla="*/ 387350 w 539750"/>
                <a:gd name="connsiteY1" fmla="*/ 323850 h 323850"/>
                <a:gd name="connsiteX2" fmla="*/ 539750 w 539750"/>
                <a:gd name="connsiteY2" fmla="*/ 209550 h 323850"/>
                <a:gd name="connsiteX0" fmla="*/ 0 w 539750"/>
                <a:gd name="connsiteY0" fmla="*/ 0 h 508000"/>
                <a:gd name="connsiteX1" fmla="*/ 184150 w 539750"/>
                <a:gd name="connsiteY1" fmla="*/ 508000 h 508000"/>
                <a:gd name="connsiteX2" fmla="*/ 539750 w 539750"/>
                <a:gd name="connsiteY2" fmla="*/ 209550 h 508000"/>
                <a:gd name="connsiteX0" fmla="*/ 6350 w 355600"/>
                <a:gd name="connsiteY0" fmla="*/ 0 h 425450"/>
                <a:gd name="connsiteX1" fmla="*/ 0 w 355600"/>
                <a:gd name="connsiteY1" fmla="*/ 425450 h 425450"/>
                <a:gd name="connsiteX2" fmla="*/ 355600 w 355600"/>
                <a:gd name="connsiteY2" fmla="*/ 127000 h 425450"/>
                <a:gd name="connsiteX0" fmla="*/ 6350 w 355600"/>
                <a:gd name="connsiteY0" fmla="*/ 0 h 438150"/>
                <a:gd name="connsiteX1" fmla="*/ 0 w 355600"/>
                <a:gd name="connsiteY1" fmla="*/ 438150 h 438150"/>
                <a:gd name="connsiteX2" fmla="*/ 355600 w 355600"/>
                <a:gd name="connsiteY2" fmla="*/ 1397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600" h="438150">
                  <a:moveTo>
                    <a:pt x="6350" y="0"/>
                  </a:moveTo>
                  <a:cubicBezTo>
                    <a:pt x="4233" y="141817"/>
                    <a:pt x="2117" y="296333"/>
                    <a:pt x="0" y="438150"/>
                  </a:cubicBezTo>
                  <a:lnTo>
                    <a:pt x="355600" y="13970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5410200" y="2768600"/>
              <a:ext cx="355600" cy="438150"/>
            </a:xfrm>
            <a:custGeom>
              <a:avLst/>
              <a:gdLst>
                <a:gd name="connsiteX0" fmla="*/ 0 w 488950"/>
                <a:gd name="connsiteY0" fmla="*/ 0 h 311150"/>
                <a:gd name="connsiteX1" fmla="*/ 368300 w 488950"/>
                <a:gd name="connsiteY1" fmla="*/ 311150 h 311150"/>
                <a:gd name="connsiteX2" fmla="*/ 488950 w 488950"/>
                <a:gd name="connsiteY2" fmla="*/ 203200 h 311150"/>
                <a:gd name="connsiteX0" fmla="*/ 0 w 520700"/>
                <a:gd name="connsiteY0" fmla="*/ 0 h 311150"/>
                <a:gd name="connsiteX1" fmla="*/ 368300 w 520700"/>
                <a:gd name="connsiteY1" fmla="*/ 311150 h 311150"/>
                <a:gd name="connsiteX2" fmla="*/ 520700 w 520700"/>
                <a:gd name="connsiteY2" fmla="*/ 184150 h 311150"/>
                <a:gd name="connsiteX0" fmla="*/ 0 w 520700"/>
                <a:gd name="connsiteY0" fmla="*/ 0 h 311150"/>
                <a:gd name="connsiteX1" fmla="*/ 368300 w 520700"/>
                <a:gd name="connsiteY1" fmla="*/ 311150 h 311150"/>
                <a:gd name="connsiteX2" fmla="*/ 520700 w 520700"/>
                <a:gd name="connsiteY2" fmla="*/ 196850 h 311150"/>
                <a:gd name="connsiteX0" fmla="*/ 0 w 539750"/>
                <a:gd name="connsiteY0" fmla="*/ 0 h 323850"/>
                <a:gd name="connsiteX1" fmla="*/ 387350 w 539750"/>
                <a:gd name="connsiteY1" fmla="*/ 323850 h 323850"/>
                <a:gd name="connsiteX2" fmla="*/ 539750 w 539750"/>
                <a:gd name="connsiteY2" fmla="*/ 209550 h 323850"/>
                <a:gd name="connsiteX0" fmla="*/ 0 w 539750"/>
                <a:gd name="connsiteY0" fmla="*/ 0 h 508000"/>
                <a:gd name="connsiteX1" fmla="*/ 184150 w 539750"/>
                <a:gd name="connsiteY1" fmla="*/ 508000 h 508000"/>
                <a:gd name="connsiteX2" fmla="*/ 539750 w 539750"/>
                <a:gd name="connsiteY2" fmla="*/ 209550 h 508000"/>
                <a:gd name="connsiteX0" fmla="*/ 6350 w 355600"/>
                <a:gd name="connsiteY0" fmla="*/ 0 h 425450"/>
                <a:gd name="connsiteX1" fmla="*/ 0 w 355600"/>
                <a:gd name="connsiteY1" fmla="*/ 425450 h 425450"/>
                <a:gd name="connsiteX2" fmla="*/ 355600 w 355600"/>
                <a:gd name="connsiteY2" fmla="*/ 127000 h 425450"/>
                <a:gd name="connsiteX0" fmla="*/ 6350 w 355600"/>
                <a:gd name="connsiteY0" fmla="*/ 0 h 438150"/>
                <a:gd name="connsiteX1" fmla="*/ 0 w 355600"/>
                <a:gd name="connsiteY1" fmla="*/ 438150 h 438150"/>
                <a:gd name="connsiteX2" fmla="*/ 355600 w 355600"/>
                <a:gd name="connsiteY2" fmla="*/ 1397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600" h="438150">
                  <a:moveTo>
                    <a:pt x="6350" y="0"/>
                  </a:moveTo>
                  <a:cubicBezTo>
                    <a:pt x="4233" y="141817"/>
                    <a:pt x="2117" y="296333"/>
                    <a:pt x="0" y="438150"/>
                  </a:cubicBezTo>
                  <a:lnTo>
                    <a:pt x="355600" y="13970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1" name="Freeform 15380"/>
            <p:cNvSpPr/>
            <p:nvPr/>
          </p:nvSpPr>
          <p:spPr bwMode="auto">
            <a:xfrm>
              <a:off x="4857750" y="1733550"/>
              <a:ext cx="247650" cy="215900"/>
            </a:xfrm>
            <a:custGeom>
              <a:avLst/>
              <a:gdLst>
                <a:gd name="connsiteX0" fmla="*/ 107950 w 247650"/>
                <a:gd name="connsiteY0" fmla="*/ 215900 h 215900"/>
                <a:gd name="connsiteX1" fmla="*/ 247650 w 247650"/>
                <a:gd name="connsiteY1" fmla="*/ 101600 h 215900"/>
                <a:gd name="connsiteX2" fmla="*/ 0 w 247650"/>
                <a:gd name="connsiteY2" fmla="*/ 0 h 215900"/>
                <a:gd name="connsiteX3" fmla="*/ 0 w 247650"/>
                <a:gd name="connsiteY3" fmla="*/ 12065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15900">
                  <a:moveTo>
                    <a:pt x="107950" y="215900"/>
                  </a:moveTo>
                  <a:lnTo>
                    <a:pt x="247650" y="101600"/>
                  </a:lnTo>
                  <a:lnTo>
                    <a:pt x="0" y="0"/>
                  </a:lnTo>
                  <a:lnTo>
                    <a:pt x="0" y="1206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0" name="Freeform 369"/>
            <p:cNvSpPr/>
            <p:nvPr/>
          </p:nvSpPr>
          <p:spPr bwMode="auto">
            <a:xfrm>
              <a:off x="4857750" y="3340100"/>
              <a:ext cx="254000" cy="215900"/>
            </a:xfrm>
            <a:custGeom>
              <a:avLst/>
              <a:gdLst>
                <a:gd name="connsiteX0" fmla="*/ 107950 w 247650"/>
                <a:gd name="connsiteY0" fmla="*/ 215900 h 215900"/>
                <a:gd name="connsiteX1" fmla="*/ 247650 w 247650"/>
                <a:gd name="connsiteY1" fmla="*/ 101600 h 215900"/>
                <a:gd name="connsiteX2" fmla="*/ 0 w 247650"/>
                <a:gd name="connsiteY2" fmla="*/ 0 h 215900"/>
                <a:gd name="connsiteX3" fmla="*/ 0 w 247650"/>
                <a:gd name="connsiteY3" fmla="*/ 120650 h 215900"/>
                <a:gd name="connsiteX0" fmla="*/ 114300 w 254000"/>
                <a:gd name="connsiteY0" fmla="*/ 215900 h 215900"/>
                <a:gd name="connsiteX1" fmla="*/ 254000 w 254000"/>
                <a:gd name="connsiteY1" fmla="*/ 101600 h 215900"/>
                <a:gd name="connsiteX2" fmla="*/ 6350 w 254000"/>
                <a:gd name="connsiteY2" fmla="*/ 0 h 215900"/>
                <a:gd name="connsiteX3" fmla="*/ 0 w 254000"/>
                <a:gd name="connsiteY3" fmla="*/ 146050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0" h="215900">
                  <a:moveTo>
                    <a:pt x="114300" y="215900"/>
                  </a:moveTo>
                  <a:lnTo>
                    <a:pt x="254000" y="101600"/>
                  </a:lnTo>
                  <a:lnTo>
                    <a:pt x="6350" y="0"/>
                  </a:lnTo>
                  <a:lnTo>
                    <a:pt x="0" y="1460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2" name="Freeform 15381"/>
            <p:cNvSpPr/>
            <p:nvPr/>
          </p:nvSpPr>
          <p:spPr bwMode="auto">
            <a:xfrm>
              <a:off x="5416550" y="4381500"/>
              <a:ext cx="355600" cy="209550"/>
            </a:xfrm>
            <a:custGeom>
              <a:avLst/>
              <a:gdLst>
                <a:gd name="connsiteX0" fmla="*/ 0 w 355600"/>
                <a:gd name="connsiteY0" fmla="*/ 203200 h 209550"/>
                <a:gd name="connsiteX1" fmla="*/ 0 w 355600"/>
                <a:gd name="connsiteY1" fmla="*/ 0 h 209550"/>
                <a:gd name="connsiteX2" fmla="*/ 355600 w 355600"/>
                <a:gd name="connsiteY2" fmla="*/ 146050 h 209550"/>
                <a:gd name="connsiteX3" fmla="*/ 266700 w 355600"/>
                <a:gd name="connsiteY3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00" h="209550">
                  <a:moveTo>
                    <a:pt x="0" y="203200"/>
                  </a:moveTo>
                  <a:lnTo>
                    <a:pt x="0" y="0"/>
                  </a:lnTo>
                  <a:lnTo>
                    <a:pt x="355600" y="146050"/>
                  </a:lnTo>
                  <a:lnTo>
                    <a:pt x="266700" y="2095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7372350" y="4375150"/>
              <a:ext cx="355600" cy="209550"/>
            </a:xfrm>
            <a:custGeom>
              <a:avLst/>
              <a:gdLst>
                <a:gd name="connsiteX0" fmla="*/ 0 w 355600"/>
                <a:gd name="connsiteY0" fmla="*/ 203200 h 209550"/>
                <a:gd name="connsiteX1" fmla="*/ 0 w 355600"/>
                <a:gd name="connsiteY1" fmla="*/ 0 h 209550"/>
                <a:gd name="connsiteX2" fmla="*/ 355600 w 355600"/>
                <a:gd name="connsiteY2" fmla="*/ 146050 h 209550"/>
                <a:gd name="connsiteX3" fmla="*/ 266700 w 355600"/>
                <a:gd name="connsiteY3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600" h="209550">
                  <a:moveTo>
                    <a:pt x="0" y="203200"/>
                  </a:moveTo>
                  <a:lnTo>
                    <a:pt x="0" y="0"/>
                  </a:lnTo>
                  <a:lnTo>
                    <a:pt x="355600" y="146050"/>
                  </a:lnTo>
                  <a:lnTo>
                    <a:pt x="266700" y="2095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3" name="Freeform 15382"/>
            <p:cNvSpPr/>
            <p:nvPr/>
          </p:nvSpPr>
          <p:spPr bwMode="auto">
            <a:xfrm>
              <a:off x="6426200" y="1943100"/>
              <a:ext cx="946150" cy="819150"/>
            </a:xfrm>
            <a:custGeom>
              <a:avLst/>
              <a:gdLst>
                <a:gd name="connsiteX0" fmla="*/ 0 w 946150"/>
                <a:gd name="connsiteY0" fmla="*/ 425450 h 819150"/>
                <a:gd name="connsiteX1" fmla="*/ 495300 w 946150"/>
                <a:gd name="connsiteY1" fmla="*/ 0 h 819150"/>
                <a:gd name="connsiteX2" fmla="*/ 946150 w 946150"/>
                <a:gd name="connsiteY2" fmla="*/ 368300 h 819150"/>
                <a:gd name="connsiteX3" fmla="*/ 939800 w 946150"/>
                <a:gd name="connsiteY3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6150" h="819150">
                  <a:moveTo>
                    <a:pt x="0" y="425450"/>
                  </a:moveTo>
                  <a:lnTo>
                    <a:pt x="495300" y="0"/>
                  </a:lnTo>
                  <a:lnTo>
                    <a:pt x="946150" y="368300"/>
                  </a:lnTo>
                  <a:cubicBezTo>
                    <a:pt x="944033" y="518583"/>
                    <a:pt x="941917" y="668867"/>
                    <a:pt x="939800" y="819150"/>
                  </a:cubicBez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6438900" y="3568700"/>
              <a:ext cx="939800" cy="806450"/>
            </a:xfrm>
            <a:custGeom>
              <a:avLst/>
              <a:gdLst>
                <a:gd name="connsiteX0" fmla="*/ 0 w 946150"/>
                <a:gd name="connsiteY0" fmla="*/ 425450 h 819150"/>
                <a:gd name="connsiteX1" fmla="*/ 495300 w 946150"/>
                <a:gd name="connsiteY1" fmla="*/ 0 h 819150"/>
                <a:gd name="connsiteX2" fmla="*/ 946150 w 946150"/>
                <a:gd name="connsiteY2" fmla="*/ 368300 h 819150"/>
                <a:gd name="connsiteX3" fmla="*/ 939800 w 946150"/>
                <a:gd name="connsiteY3" fmla="*/ 819150 h 819150"/>
                <a:gd name="connsiteX0" fmla="*/ 0 w 939800"/>
                <a:gd name="connsiteY0" fmla="*/ 406400 h 819150"/>
                <a:gd name="connsiteX1" fmla="*/ 488950 w 939800"/>
                <a:gd name="connsiteY1" fmla="*/ 0 h 819150"/>
                <a:gd name="connsiteX2" fmla="*/ 939800 w 939800"/>
                <a:gd name="connsiteY2" fmla="*/ 368300 h 819150"/>
                <a:gd name="connsiteX3" fmla="*/ 933450 w 939800"/>
                <a:gd name="connsiteY3" fmla="*/ 819150 h 819150"/>
                <a:gd name="connsiteX0" fmla="*/ 0 w 939800"/>
                <a:gd name="connsiteY0" fmla="*/ 406400 h 781050"/>
                <a:gd name="connsiteX1" fmla="*/ 488950 w 939800"/>
                <a:gd name="connsiteY1" fmla="*/ 0 h 781050"/>
                <a:gd name="connsiteX2" fmla="*/ 939800 w 939800"/>
                <a:gd name="connsiteY2" fmla="*/ 368300 h 781050"/>
                <a:gd name="connsiteX3" fmla="*/ 933450 w 939800"/>
                <a:gd name="connsiteY3" fmla="*/ 781050 h 781050"/>
                <a:gd name="connsiteX0" fmla="*/ 0 w 939800"/>
                <a:gd name="connsiteY0" fmla="*/ 406400 h 806450"/>
                <a:gd name="connsiteX1" fmla="*/ 488950 w 939800"/>
                <a:gd name="connsiteY1" fmla="*/ 0 h 806450"/>
                <a:gd name="connsiteX2" fmla="*/ 939800 w 939800"/>
                <a:gd name="connsiteY2" fmla="*/ 368300 h 806450"/>
                <a:gd name="connsiteX3" fmla="*/ 933450 w 939800"/>
                <a:gd name="connsiteY3" fmla="*/ 806450 h 806450"/>
                <a:gd name="connsiteX0" fmla="*/ 0 w 939800"/>
                <a:gd name="connsiteY0" fmla="*/ 406400 h 806450"/>
                <a:gd name="connsiteX1" fmla="*/ 488950 w 939800"/>
                <a:gd name="connsiteY1" fmla="*/ 0 h 806450"/>
                <a:gd name="connsiteX2" fmla="*/ 939800 w 939800"/>
                <a:gd name="connsiteY2" fmla="*/ 361950 h 806450"/>
                <a:gd name="connsiteX3" fmla="*/ 933450 w 939800"/>
                <a:gd name="connsiteY3" fmla="*/ 806450 h 80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800" h="806450">
                  <a:moveTo>
                    <a:pt x="0" y="406400"/>
                  </a:moveTo>
                  <a:lnTo>
                    <a:pt x="488950" y="0"/>
                  </a:lnTo>
                  <a:lnTo>
                    <a:pt x="939800" y="361950"/>
                  </a:lnTo>
                  <a:cubicBezTo>
                    <a:pt x="937683" y="512233"/>
                    <a:pt x="935567" y="656167"/>
                    <a:pt x="933450" y="806450"/>
                  </a:cubicBez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4" name="Freeform 15383"/>
            <p:cNvSpPr/>
            <p:nvPr/>
          </p:nvSpPr>
          <p:spPr bwMode="auto">
            <a:xfrm>
              <a:off x="7721600" y="2762250"/>
              <a:ext cx="742950" cy="457200"/>
            </a:xfrm>
            <a:custGeom>
              <a:avLst/>
              <a:gdLst>
                <a:gd name="connsiteX0" fmla="*/ 0 w 742950"/>
                <a:gd name="connsiteY0" fmla="*/ 146050 h 457200"/>
                <a:gd name="connsiteX1" fmla="*/ 184150 w 742950"/>
                <a:gd name="connsiteY1" fmla="*/ 0 h 457200"/>
                <a:gd name="connsiteX2" fmla="*/ 742950 w 74295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457200">
                  <a:moveTo>
                    <a:pt x="0" y="146050"/>
                  </a:moveTo>
                  <a:lnTo>
                    <a:pt x="184150" y="0"/>
                  </a:lnTo>
                  <a:lnTo>
                    <a:pt x="742950" y="45720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5" name="Freeform 374"/>
            <p:cNvSpPr/>
            <p:nvPr/>
          </p:nvSpPr>
          <p:spPr bwMode="auto">
            <a:xfrm>
              <a:off x="5772150" y="2762250"/>
              <a:ext cx="742950" cy="457200"/>
            </a:xfrm>
            <a:custGeom>
              <a:avLst/>
              <a:gdLst>
                <a:gd name="connsiteX0" fmla="*/ 0 w 742950"/>
                <a:gd name="connsiteY0" fmla="*/ 146050 h 457200"/>
                <a:gd name="connsiteX1" fmla="*/ 184150 w 742950"/>
                <a:gd name="connsiteY1" fmla="*/ 0 h 457200"/>
                <a:gd name="connsiteX2" fmla="*/ 742950 w 742950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950" h="457200">
                  <a:moveTo>
                    <a:pt x="0" y="146050"/>
                  </a:moveTo>
                  <a:lnTo>
                    <a:pt x="184150" y="0"/>
                  </a:lnTo>
                  <a:lnTo>
                    <a:pt x="742950" y="45720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5" name="Freeform 15384"/>
            <p:cNvSpPr/>
            <p:nvPr/>
          </p:nvSpPr>
          <p:spPr bwMode="auto">
            <a:xfrm>
              <a:off x="5892800" y="1352550"/>
              <a:ext cx="666750" cy="292100"/>
            </a:xfrm>
            <a:custGeom>
              <a:avLst/>
              <a:gdLst>
                <a:gd name="connsiteX0" fmla="*/ 0 w 666750"/>
                <a:gd name="connsiteY0" fmla="*/ 0 h 292100"/>
                <a:gd name="connsiteX1" fmla="*/ 323850 w 666750"/>
                <a:gd name="connsiteY1" fmla="*/ 6350 h 292100"/>
                <a:gd name="connsiteX2" fmla="*/ 666750 w 666750"/>
                <a:gd name="connsiteY2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0" h="292100">
                  <a:moveTo>
                    <a:pt x="0" y="0"/>
                  </a:moveTo>
                  <a:lnTo>
                    <a:pt x="323850" y="6350"/>
                  </a:lnTo>
                  <a:lnTo>
                    <a:pt x="666750" y="29210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7848600" y="1346200"/>
              <a:ext cx="666750" cy="292100"/>
            </a:xfrm>
            <a:custGeom>
              <a:avLst/>
              <a:gdLst>
                <a:gd name="connsiteX0" fmla="*/ 0 w 666750"/>
                <a:gd name="connsiteY0" fmla="*/ 0 h 292100"/>
                <a:gd name="connsiteX1" fmla="*/ 323850 w 666750"/>
                <a:gd name="connsiteY1" fmla="*/ 6350 h 292100"/>
                <a:gd name="connsiteX2" fmla="*/ 666750 w 666750"/>
                <a:gd name="connsiteY2" fmla="*/ 292100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0" h="292100">
                  <a:moveTo>
                    <a:pt x="0" y="0"/>
                  </a:moveTo>
                  <a:lnTo>
                    <a:pt x="323850" y="6350"/>
                  </a:lnTo>
                  <a:lnTo>
                    <a:pt x="666750" y="29210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7" name="Freeform 15386"/>
            <p:cNvSpPr/>
            <p:nvPr/>
          </p:nvSpPr>
          <p:spPr bwMode="auto">
            <a:xfrm>
              <a:off x="4857750" y="1955800"/>
              <a:ext cx="565150" cy="812800"/>
            </a:xfrm>
            <a:custGeom>
              <a:avLst/>
              <a:gdLst>
                <a:gd name="connsiteX0" fmla="*/ 0 w 565150"/>
                <a:gd name="connsiteY0" fmla="*/ 76200 h 812800"/>
                <a:gd name="connsiteX1" fmla="*/ 114300 w 565150"/>
                <a:gd name="connsiteY1" fmla="*/ 0 h 812800"/>
                <a:gd name="connsiteX2" fmla="*/ 558800 w 565150"/>
                <a:gd name="connsiteY2" fmla="*/ 361950 h 812800"/>
                <a:gd name="connsiteX3" fmla="*/ 565150 w 565150"/>
                <a:gd name="connsiteY3" fmla="*/ 812800 h 812800"/>
                <a:gd name="connsiteX4" fmla="*/ 6350 w 565150"/>
                <a:gd name="connsiteY4" fmla="*/ 57785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0" h="812800">
                  <a:moveTo>
                    <a:pt x="0" y="76200"/>
                  </a:moveTo>
                  <a:lnTo>
                    <a:pt x="114300" y="0"/>
                  </a:lnTo>
                  <a:lnTo>
                    <a:pt x="558800" y="361950"/>
                  </a:lnTo>
                  <a:cubicBezTo>
                    <a:pt x="560917" y="512233"/>
                    <a:pt x="563033" y="662517"/>
                    <a:pt x="565150" y="812800"/>
                  </a:cubicBezTo>
                  <a:lnTo>
                    <a:pt x="6350" y="5778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4" name="Freeform 383"/>
            <p:cNvSpPr/>
            <p:nvPr/>
          </p:nvSpPr>
          <p:spPr bwMode="auto">
            <a:xfrm>
              <a:off x="4857750" y="3575050"/>
              <a:ext cx="565150" cy="812800"/>
            </a:xfrm>
            <a:custGeom>
              <a:avLst/>
              <a:gdLst>
                <a:gd name="connsiteX0" fmla="*/ 0 w 565150"/>
                <a:gd name="connsiteY0" fmla="*/ 76200 h 812800"/>
                <a:gd name="connsiteX1" fmla="*/ 114300 w 565150"/>
                <a:gd name="connsiteY1" fmla="*/ 0 h 812800"/>
                <a:gd name="connsiteX2" fmla="*/ 558800 w 565150"/>
                <a:gd name="connsiteY2" fmla="*/ 361950 h 812800"/>
                <a:gd name="connsiteX3" fmla="*/ 565150 w 565150"/>
                <a:gd name="connsiteY3" fmla="*/ 812800 h 812800"/>
                <a:gd name="connsiteX4" fmla="*/ 6350 w 565150"/>
                <a:gd name="connsiteY4" fmla="*/ 57785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50" h="812800">
                  <a:moveTo>
                    <a:pt x="0" y="76200"/>
                  </a:moveTo>
                  <a:lnTo>
                    <a:pt x="114300" y="0"/>
                  </a:lnTo>
                  <a:lnTo>
                    <a:pt x="558800" y="361950"/>
                  </a:lnTo>
                  <a:cubicBezTo>
                    <a:pt x="560917" y="512233"/>
                    <a:pt x="563033" y="662517"/>
                    <a:pt x="565150" y="812800"/>
                  </a:cubicBezTo>
                  <a:lnTo>
                    <a:pt x="6350" y="5778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5130800" y="3200400"/>
              <a:ext cx="285750" cy="374650"/>
            </a:xfrm>
            <a:custGeom>
              <a:avLst/>
              <a:gdLst>
                <a:gd name="connsiteX0" fmla="*/ 0 w 304800"/>
                <a:gd name="connsiteY0" fmla="*/ 254000 h 393700"/>
                <a:gd name="connsiteX1" fmla="*/ 304800 w 304800"/>
                <a:gd name="connsiteY1" fmla="*/ 0 h 393700"/>
                <a:gd name="connsiteX2" fmla="*/ 304800 w 304800"/>
                <a:gd name="connsiteY2" fmla="*/ 393700 h 393700"/>
                <a:gd name="connsiteX0" fmla="*/ 0 w 304800"/>
                <a:gd name="connsiteY0" fmla="*/ 234950 h 374650"/>
                <a:gd name="connsiteX1" fmla="*/ 304800 w 304800"/>
                <a:gd name="connsiteY1" fmla="*/ 0 h 374650"/>
                <a:gd name="connsiteX2" fmla="*/ 304800 w 304800"/>
                <a:gd name="connsiteY2" fmla="*/ 374650 h 374650"/>
                <a:gd name="connsiteX0" fmla="*/ 0 w 285750"/>
                <a:gd name="connsiteY0" fmla="*/ 241300 h 374650"/>
                <a:gd name="connsiteX1" fmla="*/ 285750 w 285750"/>
                <a:gd name="connsiteY1" fmla="*/ 0 h 374650"/>
                <a:gd name="connsiteX2" fmla="*/ 285750 w 28575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374650">
                  <a:moveTo>
                    <a:pt x="0" y="241300"/>
                  </a:moveTo>
                  <a:lnTo>
                    <a:pt x="285750" y="0"/>
                  </a:lnTo>
                  <a:lnTo>
                    <a:pt x="285750" y="3746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7080250" y="3200400"/>
              <a:ext cx="285750" cy="374650"/>
            </a:xfrm>
            <a:custGeom>
              <a:avLst/>
              <a:gdLst>
                <a:gd name="connsiteX0" fmla="*/ 0 w 304800"/>
                <a:gd name="connsiteY0" fmla="*/ 254000 h 393700"/>
                <a:gd name="connsiteX1" fmla="*/ 304800 w 304800"/>
                <a:gd name="connsiteY1" fmla="*/ 0 h 393700"/>
                <a:gd name="connsiteX2" fmla="*/ 304800 w 304800"/>
                <a:gd name="connsiteY2" fmla="*/ 393700 h 393700"/>
                <a:gd name="connsiteX0" fmla="*/ 0 w 304800"/>
                <a:gd name="connsiteY0" fmla="*/ 234950 h 374650"/>
                <a:gd name="connsiteX1" fmla="*/ 304800 w 304800"/>
                <a:gd name="connsiteY1" fmla="*/ 0 h 374650"/>
                <a:gd name="connsiteX2" fmla="*/ 304800 w 304800"/>
                <a:gd name="connsiteY2" fmla="*/ 374650 h 374650"/>
                <a:gd name="connsiteX0" fmla="*/ 0 w 285750"/>
                <a:gd name="connsiteY0" fmla="*/ 241300 h 374650"/>
                <a:gd name="connsiteX1" fmla="*/ 285750 w 285750"/>
                <a:gd name="connsiteY1" fmla="*/ 0 h 374650"/>
                <a:gd name="connsiteX2" fmla="*/ 285750 w 28575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374650">
                  <a:moveTo>
                    <a:pt x="0" y="241300"/>
                  </a:moveTo>
                  <a:lnTo>
                    <a:pt x="285750" y="0"/>
                  </a:lnTo>
                  <a:lnTo>
                    <a:pt x="285750" y="3746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8" name="Freeform 387"/>
            <p:cNvSpPr/>
            <p:nvPr/>
          </p:nvSpPr>
          <p:spPr bwMode="auto">
            <a:xfrm>
              <a:off x="7073900" y="1600200"/>
              <a:ext cx="285750" cy="374650"/>
            </a:xfrm>
            <a:custGeom>
              <a:avLst/>
              <a:gdLst>
                <a:gd name="connsiteX0" fmla="*/ 0 w 304800"/>
                <a:gd name="connsiteY0" fmla="*/ 254000 h 393700"/>
                <a:gd name="connsiteX1" fmla="*/ 304800 w 304800"/>
                <a:gd name="connsiteY1" fmla="*/ 0 h 393700"/>
                <a:gd name="connsiteX2" fmla="*/ 304800 w 304800"/>
                <a:gd name="connsiteY2" fmla="*/ 393700 h 393700"/>
                <a:gd name="connsiteX0" fmla="*/ 0 w 304800"/>
                <a:gd name="connsiteY0" fmla="*/ 234950 h 374650"/>
                <a:gd name="connsiteX1" fmla="*/ 304800 w 304800"/>
                <a:gd name="connsiteY1" fmla="*/ 0 h 374650"/>
                <a:gd name="connsiteX2" fmla="*/ 304800 w 304800"/>
                <a:gd name="connsiteY2" fmla="*/ 374650 h 374650"/>
                <a:gd name="connsiteX0" fmla="*/ 0 w 285750"/>
                <a:gd name="connsiteY0" fmla="*/ 241300 h 374650"/>
                <a:gd name="connsiteX1" fmla="*/ 285750 w 285750"/>
                <a:gd name="connsiteY1" fmla="*/ 0 h 374650"/>
                <a:gd name="connsiteX2" fmla="*/ 285750 w 28575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374650">
                  <a:moveTo>
                    <a:pt x="0" y="241300"/>
                  </a:moveTo>
                  <a:lnTo>
                    <a:pt x="285750" y="0"/>
                  </a:lnTo>
                  <a:lnTo>
                    <a:pt x="285750" y="3746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5124450" y="1587500"/>
              <a:ext cx="285750" cy="374650"/>
            </a:xfrm>
            <a:custGeom>
              <a:avLst/>
              <a:gdLst>
                <a:gd name="connsiteX0" fmla="*/ 0 w 304800"/>
                <a:gd name="connsiteY0" fmla="*/ 254000 h 393700"/>
                <a:gd name="connsiteX1" fmla="*/ 304800 w 304800"/>
                <a:gd name="connsiteY1" fmla="*/ 0 h 393700"/>
                <a:gd name="connsiteX2" fmla="*/ 304800 w 304800"/>
                <a:gd name="connsiteY2" fmla="*/ 393700 h 393700"/>
                <a:gd name="connsiteX0" fmla="*/ 0 w 304800"/>
                <a:gd name="connsiteY0" fmla="*/ 234950 h 374650"/>
                <a:gd name="connsiteX1" fmla="*/ 304800 w 304800"/>
                <a:gd name="connsiteY1" fmla="*/ 0 h 374650"/>
                <a:gd name="connsiteX2" fmla="*/ 304800 w 304800"/>
                <a:gd name="connsiteY2" fmla="*/ 374650 h 374650"/>
                <a:gd name="connsiteX0" fmla="*/ 0 w 285750"/>
                <a:gd name="connsiteY0" fmla="*/ 241300 h 374650"/>
                <a:gd name="connsiteX1" fmla="*/ 285750 w 285750"/>
                <a:gd name="connsiteY1" fmla="*/ 0 h 374650"/>
                <a:gd name="connsiteX2" fmla="*/ 285750 w 285750"/>
                <a:gd name="connsiteY2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0" h="374650">
                  <a:moveTo>
                    <a:pt x="0" y="241300"/>
                  </a:moveTo>
                  <a:lnTo>
                    <a:pt x="285750" y="0"/>
                  </a:lnTo>
                  <a:lnTo>
                    <a:pt x="285750" y="3746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89" name="Freeform 15388"/>
            <p:cNvSpPr/>
            <p:nvPr/>
          </p:nvSpPr>
          <p:spPr bwMode="auto">
            <a:xfrm>
              <a:off x="8369300" y="2051050"/>
              <a:ext cx="400050" cy="501650"/>
            </a:xfrm>
            <a:custGeom>
              <a:avLst/>
              <a:gdLst>
                <a:gd name="connsiteX0" fmla="*/ 393700 w 400050"/>
                <a:gd name="connsiteY0" fmla="*/ 0 h 501650"/>
                <a:gd name="connsiteX1" fmla="*/ 0 w 400050"/>
                <a:gd name="connsiteY1" fmla="*/ 330200 h 501650"/>
                <a:gd name="connsiteX2" fmla="*/ 400050 w 400050"/>
                <a:gd name="connsiteY2" fmla="*/ 50165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501650">
                  <a:moveTo>
                    <a:pt x="393700" y="0"/>
                  </a:moveTo>
                  <a:lnTo>
                    <a:pt x="0" y="330200"/>
                  </a:lnTo>
                  <a:lnTo>
                    <a:pt x="400050" y="5016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8375650" y="3663950"/>
              <a:ext cx="400050" cy="501650"/>
            </a:xfrm>
            <a:custGeom>
              <a:avLst/>
              <a:gdLst>
                <a:gd name="connsiteX0" fmla="*/ 393700 w 400050"/>
                <a:gd name="connsiteY0" fmla="*/ 0 h 501650"/>
                <a:gd name="connsiteX1" fmla="*/ 0 w 400050"/>
                <a:gd name="connsiteY1" fmla="*/ 330200 h 501650"/>
                <a:gd name="connsiteX2" fmla="*/ 400050 w 400050"/>
                <a:gd name="connsiteY2" fmla="*/ 50165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501650">
                  <a:moveTo>
                    <a:pt x="393700" y="0"/>
                  </a:moveTo>
                  <a:lnTo>
                    <a:pt x="0" y="330200"/>
                  </a:lnTo>
                  <a:lnTo>
                    <a:pt x="400050" y="50165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91" name="Freeform 15390"/>
            <p:cNvSpPr/>
            <p:nvPr/>
          </p:nvSpPr>
          <p:spPr bwMode="auto">
            <a:xfrm>
              <a:off x="5778500" y="4381500"/>
              <a:ext cx="425450" cy="203200"/>
            </a:xfrm>
            <a:custGeom>
              <a:avLst/>
              <a:gdLst>
                <a:gd name="connsiteX0" fmla="*/ 133350 w 425450"/>
                <a:gd name="connsiteY0" fmla="*/ 203200 h 203200"/>
                <a:gd name="connsiteX1" fmla="*/ 0 w 425450"/>
                <a:gd name="connsiteY1" fmla="*/ 146050 h 203200"/>
                <a:gd name="connsiteX2" fmla="*/ 165100 w 425450"/>
                <a:gd name="connsiteY2" fmla="*/ 0 h 203200"/>
                <a:gd name="connsiteX3" fmla="*/ 425450 w 425450"/>
                <a:gd name="connsiteY3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450" h="203200">
                  <a:moveTo>
                    <a:pt x="133350" y="203200"/>
                  </a:moveTo>
                  <a:lnTo>
                    <a:pt x="0" y="146050"/>
                  </a:lnTo>
                  <a:lnTo>
                    <a:pt x="165100" y="0"/>
                  </a:lnTo>
                  <a:lnTo>
                    <a:pt x="425450" y="20320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4" name="Freeform 393"/>
            <p:cNvSpPr/>
            <p:nvPr/>
          </p:nvSpPr>
          <p:spPr bwMode="auto">
            <a:xfrm>
              <a:off x="7740650" y="4375150"/>
              <a:ext cx="425450" cy="203200"/>
            </a:xfrm>
            <a:custGeom>
              <a:avLst/>
              <a:gdLst>
                <a:gd name="connsiteX0" fmla="*/ 133350 w 425450"/>
                <a:gd name="connsiteY0" fmla="*/ 203200 h 203200"/>
                <a:gd name="connsiteX1" fmla="*/ 0 w 425450"/>
                <a:gd name="connsiteY1" fmla="*/ 146050 h 203200"/>
                <a:gd name="connsiteX2" fmla="*/ 165100 w 425450"/>
                <a:gd name="connsiteY2" fmla="*/ 0 h 203200"/>
                <a:gd name="connsiteX3" fmla="*/ 425450 w 425450"/>
                <a:gd name="connsiteY3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450" h="203200">
                  <a:moveTo>
                    <a:pt x="133350" y="203200"/>
                  </a:moveTo>
                  <a:lnTo>
                    <a:pt x="0" y="146050"/>
                  </a:lnTo>
                  <a:lnTo>
                    <a:pt x="165100" y="0"/>
                  </a:lnTo>
                  <a:lnTo>
                    <a:pt x="425450" y="203200"/>
                  </a:lnTo>
                </a:path>
              </a:pathLst>
            </a:custGeom>
            <a:solidFill>
              <a:srgbClr val="FFFF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5435600" y="1352550"/>
              <a:ext cx="247650" cy="209550"/>
            </a:xfrm>
            <a:custGeom>
              <a:avLst/>
              <a:gdLst>
                <a:gd name="connsiteX0" fmla="*/ 82550 w 247650"/>
                <a:gd name="connsiteY0" fmla="*/ 0 h 209550"/>
                <a:gd name="connsiteX1" fmla="*/ 247650 w 247650"/>
                <a:gd name="connsiteY1" fmla="*/ 6350 h 209550"/>
                <a:gd name="connsiteX2" fmla="*/ 0 w 247650"/>
                <a:gd name="connsiteY2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09550">
                  <a:moveTo>
                    <a:pt x="82550" y="0"/>
                  </a:moveTo>
                  <a:lnTo>
                    <a:pt x="247650" y="6350"/>
                  </a:lnTo>
                  <a:lnTo>
                    <a:pt x="0" y="2095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7385050" y="1352550"/>
              <a:ext cx="247650" cy="209550"/>
            </a:xfrm>
            <a:custGeom>
              <a:avLst/>
              <a:gdLst>
                <a:gd name="connsiteX0" fmla="*/ 82550 w 247650"/>
                <a:gd name="connsiteY0" fmla="*/ 0 h 209550"/>
                <a:gd name="connsiteX1" fmla="*/ 247650 w 247650"/>
                <a:gd name="connsiteY1" fmla="*/ 6350 h 209550"/>
                <a:gd name="connsiteX2" fmla="*/ 0 w 247650"/>
                <a:gd name="connsiteY2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650" h="209550">
                  <a:moveTo>
                    <a:pt x="82550" y="0"/>
                  </a:moveTo>
                  <a:lnTo>
                    <a:pt x="247650" y="6350"/>
                  </a:lnTo>
                  <a:lnTo>
                    <a:pt x="0" y="20955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8521700" y="1638300"/>
              <a:ext cx="241300" cy="203200"/>
            </a:xfrm>
            <a:custGeom>
              <a:avLst/>
              <a:gdLst>
                <a:gd name="connsiteX0" fmla="*/ 241300 w 241300"/>
                <a:gd name="connsiteY0" fmla="*/ 203200 h 203200"/>
                <a:gd name="connsiteX1" fmla="*/ 0 w 241300"/>
                <a:gd name="connsiteY1" fmla="*/ 0 h 203200"/>
                <a:gd name="connsiteX2" fmla="*/ 241300 w 241300"/>
                <a:gd name="connsiteY2" fmla="*/ 1016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203200">
                  <a:moveTo>
                    <a:pt x="241300" y="203200"/>
                  </a:moveTo>
                  <a:lnTo>
                    <a:pt x="0" y="0"/>
                  </a:lnTo>
                  <a:lnTo>
                    <a:pt x="241300" y="10160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8521700" y="3251200"/>
              <a:ext cx="241300" cy="203200"/>
            </a:xfrm>
            <a:custGeom>
              <a:avLst/>
              <a:gdLst>
                <a:gd name="connsiteX0" fmla="*/ 241300 w 241300"/>
                <a:gd name="connsiteY0" fmla="*/ 203200 h 203200"/>
                <a:gd name="connsiteX1" fmla="*/ 0 w 241300"/>
                <a:gd name="connsiteY1" fmla="*/ 0 h 203200"/>
                <a:gd name="connsiteX2" fmla="*/ 241300 w 241300"/>
                <a:gd name="connsiteY2" fmla="*/ 1016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300" h="203200">
                  <a:moveTo>
                    <a:pt x="241300" y="203200"/>
                  </a:moveTo>
                  <a:lnTo>
                    <a:pt x="0" y="0"/>
                  </a:lnTo>
                  <a:lnTo>
                    <a:pt x="241300" y="101600"/>
                  </a:ln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Tilings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from Geometry</a:t>
            </a:r>
          </a:p>
        </p:txBody>
      </p:sp>
      <p:sp>
        <p:nvSpPr>
          <p:cNvPr id="172" name="Rectangle 98"/>
          <p:cNvSpPr txBox="1">
            <a:spLocks noChangeArrowheads="1"/>
          </p:cNvSpPr>
          <p:nvPr/>
        </p:nvSpPr>
        <p:spPr>
          <a:xfrm>
            <a:off x="459472" y="566324"/>
            <a:ext cx="927138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Question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a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toric diagram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how do we determine the corresponding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tiling(s)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44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851627" y="2866650"/>
            <a:ext cx="3910710" cy="3240365"/>
            <a:chOff x="4851627" y="1351722"/>
            <a:chExt cx="3910710" cy="3240365"/>
          </a:xfrm>
        </p:grpSpPr>
        <p:cxnSp>
          <p:nvCxnSpPr>
            <p:cNvPr id="299" name="Straight Connector 298"/>
            <p:cNvCxnSpPr/>
            <p:nvPr/>
          </p:nvCxnSpPr>
          <p:spPr bwMode="auto">
            <a:xfrm flipV="1">
              <a:off x="5502303" y="4541521"/>
              <a:ext cx="25179" cy="463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 bwMode="auto">
            <a:xfrm flipV="1">
              <a:off x="7451629" y="4534901"/>
              <a:ext cx="25179" cy="463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/>
            <p:cNvCxnSpPr/>
            <p:nvPr/>
          </p:nvCxnSpPr>
          <p:spPr bwMode="auto">
            <a:xfrm>
              <a:off x="8028704" y="4557143"/>
              <a:ext cx="57773" cy="349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Straight Connector 301"/>
            <p:cNvCxnSpPr/>
            <p:nvPr/>
          </p:nvCxnSpPr>
          <p:spPr bwMode="auto">
            <a:xfrm>
              <a:off x="6082040" y="4550523"/>
              <a:ext cx="57773" cy="3494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858247" y="2337683"/>
              <a:ext cx="206734" cy="1590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5064981" y="2289976"/>
              <a:ext cx="628153" cy="556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693134" y="2289976"/>
              <a:ext cx="1311965" cy="556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7013050" y="2289976"/>
              <a:ext cx="620202" cy="556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 bwMode="auto">
            <a:xfrm>
              <a:off x="7633252" y="2289976"/>
              <a:ext cx="1129085" cy="556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 bwMode="auto">
            <a:xfrm flipH="1" flipV="1">
              <a:off x="4929809" y="1812897"/>
              <a:ext cx="119269" cy="54068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>
              <a:off x="4905955" y="1804946"/>
              <a:ext cx="405516" cy="477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>
              <a:off x="5319423" y="1852654"/>
              <a:ext cx="373711" cy="4452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8" name="Straight Connector 247"/>
            <p:cNvCxnSpPr/>
            <p:nvPr/>
          </p:nvCxnSpPr>
          <p:spPr bwMode="auto">
            <a:xfrm flipV="1">
              <a:off x="5311471" y="1351722"/>
              <a:ext cx="214686" cy="5088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 bwMode="auto">
            <a:xfrm>
              <a:off x="6130456" y="1359673"/>
              <a:ext cx="739471" cy="4532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flipH="1" flipV="1">
              <a:off x="6869927" y="1812897"/>
              <a:ext cx="135172" cy="5247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/>
            <p:nvPr/>
          </p:nvCxnSpPr>
          <p:spPr bwMode="auto">
            <a:xfrm>
              <a:off x="6861976" y="1812897"/>
              <a:ext cx="389614" cy="3975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7251590" y="1359673"/>
              <a:ext cx="214685" cy="4929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7251590" y="1868557"/>
              <a:ext cx="381662" cy="4293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8070574" y="1351722"/>
              <a:ext cx="683812" cy="4293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072932" y="2345635"/>
              <a:ext cx="453225" cy="53273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518205" y="2878372"/>
              <a:ext cx="540689" cy="477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H="1" flipV="1">
              <a:off x="5685183" y="2297928"/>
              <a:ext cx="365760" cy="6202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6997148" y="2345635"/>
              <a:ext cx="492981" cy="53273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7490129" y="2886323"/>
              <a:ext cx="508883" cy="3975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H="1" flipV="1">
              <a:off x="7625301" y="2297927"/>
              <a:ext cx="373711" cy="6281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8" name="Group 67"/>
            <p:cNvGrpSpPr/>
            <p:nvPr/>
          </p:nvGrpSpPr>
          <p:grpSpPr>
            <a:xfrm>
              <a:off x="4867924" y="1750135"/>
              <a:ext cx="1243870" cy="1224051"/>
              <a:chOff x="4867924" y="1750135"/>
              <a:chExt cx="1243870" cy="1224051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4867924" y="1750135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 flipH="1">
                <a:off x="5624623" y="2236490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 flipH="1">
                <a:off x="5474873" y="2818261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000913" y="2292675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256679" y="1793068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989525" y="2851917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6809367" y="1751460"/>
              <a:ext cx="1243870" cy="1224051"/>
              <a:chOff x="4867924" y="1750135"/>
              <a:chExt cx="1243870" cy="1224051"/>
            </a:xfrm>
          </p:grpSpPr>
          <p:sp>
            <p:nvSpPr>
              <p:cNvPr id="164" name="Oval 163"/>
              <p:cNvSpPr/>
              <p:nvPr/>
            </p:nvSpPr>
            <p:spPr>
              <a:xfrm flipH="1">
                <a:off x="4867924" y="1750135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 flipH="1">
                <a:off x="5624623" y="2236490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 flipH="1">
                <a:off x="5474873" y="2818261"/>
                <a:ext cx="122269" cy="122269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5000913" y="2292675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5256679" y="1793068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989525" y="2851917"/>
                <a:ext cx="122269" cy="12226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4851627" y="2940530"/>
              <a:ext cx="3904090" cy="1642414"/>
              <a:chOff x="4858247" y="1333097"/>
              <a:chExt cx="3904090" cy="1642414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4858247" y="1333097"/>
                <a:ext cx="3904090" cy="1592983"/>
                <a:chOff x="4858247" y="1333097"/>
                <a:chExt cx="3904090" cy="1592983"/>
              </a:xfrm>
            </p:grpSpPr>
            <p:cxnSp>
              <p:nvCxnSpPr>
                <p:cNvPr id="278" name="Straight Connector 277"/>
                <p:cNvCxnSpPr/>
                <p:nvPr/>
              </p:nvCxnSpPr>
              <p:spPr bwMode="auto">
                <a:xfrm>
                  <a:off x="4858247" y="2337683"/>
                  <a:ext cx="206734" cy="1590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9" name="Straight Connector 278"/>
                <p:cNvCxnSpPr/>
                <p:nvPr/>
              </p:nvCxnSpPr>
              <p:spPr bwMode="auto">
                <a:xfrm flipV="1">
                  <a:off x="5064981" y="2289976"/>
                  <a:ext cx="628153" cy="5565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0" name="Straight Connector 279"/>
                <p:cNvCxnSpPr/>
                <p:nvPr/>
              </p:nvCxnSpPr>
              <p:spPr bwMode="auto">
                <a:xfrm>
                  <a:off x="5693134" y="2289976"/>
                  <a:ext cx="1311965" cy="5565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V="1">
                  <a:off x="7013050" y="2289976"/>
                  <a:ext cx="620202" cy="5565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>
                  <a:off x="7633252" y="2289976"/>
                  <a:ext cx="1129085" cy="5565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 flipH="1" flipV="1">
                  <a:off x="4929809" y="1812897"/>
                  <a:ext cx="119269" cy="54068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4" name="Straight Connector 283"/>
                <p:cNvCxnSpPr/>
                <p:nvPr/>
              </p:nvCxnSpPr>
              <p:spPr bwMode="auto">
                <a:xfrm>
                  <a:off x="4905955" y="1804946"/>
                  <a:ext cx="405516" cy="4770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Straight Connector 284"/>
                <p:cNvCxnSpPr/>
                <p:nvPr/>
              </p:nvCxnSpPr>
              <p:spPr bwMode="auto">
                <a:xfrm>
                  <a:off x="5319423" y="1852654"/>
                  <a:ext cx="373711" cy="44527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>
                  <a:endCxn id="155" idx="4"/>
                </p:cNvCxnSpPr>
                <p:nvPr/>
              </p:nvCxnSpPr>
              <p:spPr bwMode="auto">
                <a:xfrm flipV="1">
                  <a:off x="5311471" y="1333097"/>
                  <a:ext cx="231156" cy="52750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7" name="Straight Connector 286"/>
                <p:cNvCxnSpPr>
                  <a:stCxn id="161" idx="5"/>
                </p:cNvCxnSpPr>
                <p:nvPr/>
              </p:nvCxnSpPr>
              <p:spPr bwMode="auto">
                <a:xfrm>
                  <a:off x="6100508" y="1348847"/>
                  <a:ext cx="769419" cy="46405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6869927" y="1812897"/>
                  <a:ext cx="135172" cy="524786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6861976" y="1812897"/>
                  <a:ext cx="389614" cy="3975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0" name="Straight Connector 289"/>
                <p:cNvCxnSpPr>
                  <a:endCxn id="166" idx="4"/>
                </p:cNvCxnSpPr>
                <p:nvPr/>
              </p:nvCxnSpPr>
              <p:spPr bwMode="auto">
                <a:xfrm flipV="1">
                  <a:off x="7251590" y="1334422"/>
                  <a:ext cx="232480" cy="51823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1" name="Straight Connector 290"/>
                <p:cNvCxnSpPr/>
                <p:nvPr/>
              </p:nvCxnSpPr>
              <p:spPr bwMode="auto">
                <a:xfrm>
                  <a:off x="7251590" y="1868557"/>
                  <a:ext cx="381662" cy="42937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2" name="Straight Connector 291"/>
                <p:cNvCxnSpPr>
                  <a:stCxn id="169" idx="5"/>
                </p:cNvCxnSpPr>
                <p:nvPr/>
              </p:nvCxnSpPr>
              <p:spPr bwMode="auto">
                <a:xfrm>
                  <a:off x="8041951" y="1350172"/>
                  <a:ext cx="712435" cy="43092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5072932" y="2345635"/>
                  <a:ext cx="453225" cy="53273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>
                  <a:off x="5518205" y="2878372"/>
                  <a:ext cx="540689" cy="4770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5" name="Straight Connector 294"/>
                <p:cNvCxnSpPr/>
                <p:nvPr/>
              </p:nvCxnSpPr>
              <p:spPr bwMode="auto">
                <a:xfrm flipH="1" flipV="1">
                  <a:off x="5685183" y="2297928"/>
                  <a:ext cx="365760" cy="62020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6997148" y="2345635"/>
                  <a:ext cx="492981" cy="53273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7490129" y="2886323"/>
                  <a:ext cx="508883" cy="39757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 flipH="1" flipV="1">
                  <a:off x="7625301" y="2297927"/>
                  <a:ext cx="373711" cy="628153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64" name="Group 263"/>
              <p:cNvGrpSpPr/>
              <p:nvPr/>
            </p:nvGrpSpPr>
            <p:grpSpPr>
              <a:xfrm>
                <a:off x="4867924" y="1750135"/>
                <a:ext cx="1243870" cy="1224051"/>
                <a:chOff x="4867924" y="1750135"/>
                <a:chExt cx="1243870" cy="1224051"/>
              </a:xfrm>
            </p:grpSpPr>
            <p:sp>
              <p:nvSpPr>
                <p:cNvPr id="272" name="Oval 271"/>
                <p:cNvSpPr/>
                <p:nvPr/>
              </p:nvSpPr>
              <p:spPr>
                <a:xfrm flipH="1">
                  <a:off x="4867924" y="1750135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Oval 272"/>
                <p:cNvSpPr/>
                <p:nvPr/>
              </p:nvSpPr>
              <p:spPr>
                <a:xfrm flipH="1">
                  <a:off x="5624623" y="223649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 flipH="1">
                  <a:off x="5474873" y="2818261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>
                <a:xfrm>
                  <a:off x="5000913" y="2292675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5256679" y="1793068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Oval 276"/>
                <p:cNvSpPr/>
                <p:nvPr/>
              </p:nvSpPr>
              <p:spPr>
                <a:xfrm>
                  <a:off x="5989525" y="2851917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5" name="Group 264"/>
              <p:cNvGrpSpPr/>
              <p:nvPr/>
            </p:nvGrpSpPr>
            <p:grpSpPr>
              <a:xfrm>
                <a:off x="6809367" y="1751460"/>
                <a:ext cx="1243870" cy="1224051"/>
                <a:chOff x="4867924" y="1750135"/>
                <a:chExt cx="1243870" cy="1224051"/>
              </a:xfrm>
            </p:grpSpPr>
            <p:sp>
              <p:nvSpPr>
                <p:cNvPr id="266" name="Oval 265"/>
                <p:cNvSpPr/>
                <p:nvPr/>
              </p:nvSpPr>
              <p:spPr>
                <a:xfrm flipH="1">
                  <a:off x="4867924" y="1750135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Oval 266"/>
                <p:cNvSpPr/>
                <p:nvPr/>
              </p:nvSpPr>
              <p:spPr>
                <a:xfrm flipH="1">
                  <a:off x="5624623" y="2236490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Oval 267"/>
                <p:cNvSpPr/>
                <p:nvPr/>
              </p:nvSpPr>
              <p:spPr>
                <a:xfrm flipH="1">
                  <a:off x="5474873" y="2818261"/>
                  <a:ext cx="122269" cy="122269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Oval 268"/>
                <p:cNvSpPr/>
                <p:nvPr/>
              </p:nvSpPr>
              <p:spPr>
                <a:xfrm>
                  <a:off x="5000913" y="2292675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Oval 269"/>
                <p:cNvSpPr/>
                <p:nvPr/>
              </p:nvSpPr>
              <p:spPr>
                <a:xfrm>
                  <a:off x="5256679" y="1793068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Oval 270"/>
                <p:cNvSpPr/>
                <p:nvPr/>
              </p:nvSpPr>
              <p:spPr>
                <a:xfrm>
                  <a:off x="5989525" y="2851917"/>
                  <a:ext cx="122269" cy="12226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03" name="Group 302"/>
          <p:cNvGrpSpPr/>
          <p:nvPr/>
        </p:nvGrpSpPr>
        <p:grpSpPr>
          <a:xfrm>
            <a:off x="4858603" y="2866056"/>
            <a:ext cx="3903260" cy="3234520"/>
            <a:chOff x="4858603" y="1351128"/>
            <a:chExt cx="3903260" cy="3234520"/>
          </a:xfrm>
        </p:grpSpPr>
        <p:sp>
          <p:nvSpPr>
            <p:cNvPr id="5" name="Rectangle 4"/>
            <p:cNvSpPr/>
            <p:nvPr/>
          </p:nvSpPr>
          <p:spPr bwMode="auto">
            <a:xfrm>
              <a:off x="4858603" y="1351128"/>
              <a:ext cx="3903260" cy="323452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>
              <a:stCxn id="5" idx="2"/>
              <a:endCxn id="5" idx="0"/>
            </p:cNvCxnSpPr>
            <p:nvPr/>
          </p:nvCxnSpPr>
          <p:spPr bwMode="auto">
            <a:xfrm flipV="1">
              <a:off x="6810233" y="1351128"/>
              <a:ext cx="0" cy="323452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>
              <a:stCxn id="5" idx="1"/>
              <a:endCxn id="5" idx="3"/>
            </p:cNvCxnSpPr>
            <p:nvPr/>
          </p:nvCxnSpPr>
          <p:spPr bwMode="auto">
            <a:xfrm>
              <a:off x="4858603" y="2968388"/>
              <a:ext cx="390326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81" name="Group 380"/>
          <p:cNvGrpSpPr/>
          <p:nvPr/>
        </p:nvGrpSpPr>
        <p:grpSpPr>
          <a:xfrm>
            <a:off x="5406926" y="2858698"/>
            <a:ext cx="1957347" cy="3245458"/>
            <a:chOff x="5406926" y="2858698"/>
            <a:chExt cx="1957347" cy="3245458"/>
          </a:xfrm>
        </p:grpSpPr>
        <p:grpSp>
          <p:nvGrpSpPr>
            <p:cNvPr id="336" name="Group 335"/>
            <p:cNvGrpSpPr/>
            <p:nvPr/>
          </p:nvGrpSpPr>
          <p:grpSpPr>
            <a:xfrm>
              <a:off x="5406926" y="2858698"/>
              <a:ext cx="7951" cy="3228230"/>
              <a:chOff x="5406926" y="1343770"/>
              <a:chExt cx="7951" cy="3228230"/>
            </a:xfrm>
          </p:grpSpPr>
          <p:grpSp>
            <p:nvGrpSpPr>
              <p:cNvPr id="334" name="Group 333"/>
              <p:cNvGrpSpPr/>
              <p:nvPr/>
            </p:nvGrpSpPr>
            <p:grpSpPr>
              <a:xfrm>
                <a:off x="5406926" y="1343770"/>
                <a:ext cx="7951" cy="3228230"/>
                <a:chOff x="6416703" y="1343770"/>
                <a:chExt cx="7951" cy="3228230"/>
              </a:xfrm>
            </p:grpSpPr>
            <p:cxnSp>
              <p:nvCxnSpPr>
                <p:cNvPr id="326" name="Straight Connector 325"/>
                <p:cNvCxnSpPr/>
                <p:nvPr/>
              </p:nvCxnSpPr>
              <p:spPr bwMode="auto">
                <a:xfrm>
                  <a:off x="6424654" y="1343770"/>
                  <a:ext cx="0" cy="322823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3" name="Straight Arrow Connector 332"/>
                <p:cNvCxnSpPr/>
                <p:nvPr/>
              </p:nvCxnSpPr>
              <p:spPr bwMode="auto">
                <a:xfrm>
                  <a:off x="6416703" y="1860602"/>
                  <a:ext cx="0" cy="34985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cxnSp>
            <p:nvCxnSpPr>
              <p:cNvPr id="335" name="Straight Arrow Connector 334"/>
              <p:cNvCxnSpPr/>
              <p:nvPr/>
            </p:nvCxnSpPr>
            <p:spPr bwMode="auto">
              <a:xfrm>
                <a:off x="5408251" y="3460143"/>
                <a:ext cx="0" cy="349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337" name="Group 336"/>
            <p:cNvGrpSpPr/>
            <p:nvPr/>
          </p:nvGrpSpPr>
          <p:grpSpPr>
            <a:xfrm>
              <a:off x="7356322" y="2875926"/>
              <a:ext cx="7951" cy="3228230"/>
              <a:chOff x="5406926" y="1343770"/>
              <a:chExt cx="7951" cy="3228230"/>
            </a:xfrm>
          </p:grpSpPr>
          <p:grpSp>
            <p:nvGrpSpPr>
              <p:cNvPr id="338" name="Group 337"/>
              <p:cNvGrpSpPr/>
              <p:nvPr/>
            </p:nvGrpSpPr>
            <p:grpSpPr>
              <a:xfrm>
                <a:off x="5406926" y="1343770"/>
                <a:ext cx="7951" cy="3228230"/>
                <a:chOff x="6416703" y="1343770"/>
                <a:chExt cx="7951" cy="3228230"/>
              </a:xfrm>
            </p:grpSpPr>
            <p:cxnSp>
              <p:nvCxnSpPr>
                <p:cNvPr id="340" name="Straight Connector 339"/>
                <p:cNvCxnSpPr/>
                <p:nvPr/>
              </p:nvCxnSpPr>
              <p:spPr bwMode="auto">
                <a:xfrm>
                  <a:off x="6424654" y="1343770"/>
                  <a:ext cx="0" cy="322823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1" name="Straight Arrow Connector 340"/>
                <p:cNvCxnSpPr/>
                <p:nvPr/>
              </p:nvCxnSpPr>
              <p:spPr bwMode="auto">
                <a:xfrm>
                  <a:off x="6416703" y="1860602"/>
                  <a:ext cx="0" cy="349857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cxnSp>
            <p:nvCxnSpPr>
              <p:cNvPr id="339" name="Straight Arrow Connector 338"/>
              <p:cNvCxnSpPr/>
              <p:nvPr/>
            </p:nvCxnSpPr>
            <p:spPr bwMode="auto">
              <a:xfrm>
                <a:off x="5408251" y="3460143"/>
                <a:ext cx="0" cy="349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p:grpSp>
        <p:nvGrpSpPr>
          <p:cNvPr id="383" name="Group 382"/>
          <p:cNvGrpSpPr/>
          <p:nvPr/>
        </p:nvGrpSpPr>
        <p:grpSpPr>
          <a:xfrm>
            <a:off x="4858247" y="2868061"/>
            <a:ext cx="3905415" cy="3234621"/>
            <a:chOff x="4858247" y="2868061"/>
            <a:chExt cx="3905415" cy="3234621"/>
          </a:xfrm>
        </p:grpSpPr>
        <p:grpSp>
          <p:nvGrpSpPr>
            <p:cNvPr id="15363" name="Group 15362"/>
            <p:cNvGrpSpPr/>
            <p:nvPr/>
          </p:nvGrpSpPr>
          <p:grpSpPr>
            <a:xfrm>
              <a:off x="8163407" y="2868061"/>
              <a:ext cx="598930" cy="495246"/>
              <a:chOff x="8163407" y="1353133"/>
              <a:chExt cx="598930" cy="495246"/>
            </a:xfrm>
          </p:grpSpPr>
          <p:cxnSp>
            <p:nvCxnSpPr>
              <p:cNvPr id="349" name="Straight Connector 348"/>
              <p:cNvCxnSpPr/>
              <p:nvPr/>
            </p:nvCxnSpPr>
            <p:spPr bwMode="auto">
              <a:xfrm>
                <a:off x="8163407" y="1353133"/>
                <a:ext cx="598930" cy="495246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2" name="Straight Connector 351"/>
              <p:cNvCxnSpPr/>
              <p:nvPr/>
            </p:nvCxnSpPr>
            <p:spPr bwMode="auto">
              <a:xfrm>
                <a:off x="8396652" y="1542553"/>
                <a:ext cx="207984" cy="171979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5364" name="Group 15363"/>
            <p:cNvGrpSpPr/>
            <p:nvPr/>
          </p:nvGrpSpPr>
          <p:grpSpPr>
            <a:xfrm>
              <a:off x="6214012" y="2874601"/>
              <a:ext cx="2549650" cy="2108265"/>
              <a:chOff x="6214012" y="1359673"/>
              <a:chExt cx="2549650" cy="2108265"/>
            </a:xfrm>
          </p:grpSpPr>
          <p:cxnSp>
            <p:nvCxnSpPr>
              <p:cNvPr id="345" name="Straight Connector 344"/>
              <p:cNvCxnSpPr/>
              <p:nvPr/>
            </p:nvCxnSpPr>
            <p:spPr bwMode="auto">
              <a:xfrm>
                <a:off x="6214012" y="1359673"/>
                <a:ext cx="2549650" cy="210826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3" name="Straight Connector 352"/>
              <p:cNvCxnSpPr/>
              <p:nvPr/>
            </p:nvCxnSpPr>
            <p:spPr bwMode="auto">
              <a:xfrm>
                <a:off x="7531285" y="2442377"/>
                <a:ext cx="207984" cy="171979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5365" name="Group 15364"/>
            <p:cNvGrpSpPr/>
            <p:nvPr/>
          </p:nvGrpSpPr>
          <p:grpSpPr>
            <a:xfrm>
              <a:off x="4858247" y="3367562"/>
              <a:ext cx="3307743" cy="2735120"/>
              <a:chOff x="4858247" y="1852634"/>
              <a:chExt cx="3307743" cy="2735120"/>
            </a:xfrm>
          </p:grpSpPr>
          <p:cxnSp>
            <p:nvCxnSpPr>
              <p:cNvPr id="343" name="Straight Connector 342"/>
              <p:cNvCxnSpPr/>
              <p:nvPr/>
            </p:nvCxnSpPr>
            <p:spPr bwMode="auto">
              <a:xfrm>
                <a:off x="4858247" y="1852634"/>
                <a:ext cx="3307743" cy="273512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4" name="Straight Connector 353"/>
              <p:cNvCxnSpPr/>
              <p:nvPr/>
            </p:nvCxnSpPr>
            <p:spPr bwMode="auto">
              <a:xfrm>
                <a:off x="7524658" y="4057817"/>
                <a:ext cx="207984" cy="171979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5366" name="Group 15365"/>
            <p:cNvGrpSpPr/>
            <p:nvPr/>
          </p:nvGrpSpPr>
          <p:grpSpPr>
            <a:xfrm>
              <a:off x="4858820" y="4989648"/>
              <a:ext cx="1329946" cy="1099711"/>
              <a:chOff x="4858820" y="3474720"/>
              <a:chExt cx="1329946" cy="1099711"/>
            </a:xfrm>
          </p:grpSpPr>
          <p:cxnSp>
            <p:nvCxnSpPr>
              <p:cNvPr id="347" name="Straight Connector 346"/>
              <p:cNvCxnSpPr/>
              <p:nvPr/>
            </p:nvCxnSpPr>
            <p:spPr bwMode="auto">
              <a:xfrm>
                <a:off x="4858820" y="3474720"/>
                <a:ext cx="1329946" cy="109971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5" name="Straight Connector 354"/>
              <p:cNvCxnSpPr/>
              <p:nvPr/>
            </p:nvCxnSpPr>
            <p:spPr bwMode="auto">
              <a:xfrm>
                <a:off x="5568638" y="4065769"/>
                <a:ext cx="207984" cy="171979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rgbClr val="FF2F2F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p:grpSp>
        <p:nvGrpSpPr>
          <p:cNvPr id="385" name="Group 384"/>
          <p:cNvGrpSpPr/>
          <p:nvPr/>
        </p:nvGrpSpPr>
        <p:grpSpPr>
          <a:xfrm>
            <a:off x="4858247" y="2868040"/>
            <a:ext cx="3902711" cy="3234792"/>
            <a:chOff x="4858247" y="2868040"/>
            <a:chExt cx="3902711" cy="3234792"/>
          </a:xfrm>
        </p:grpSpPr>
        <p:grpSp>
          <p:nvGrpSpPr>
            <p:cNvPr id="15375" name="Group 15374"/>
            <p:cNvGrpSpPr/>
            <p:nvPr/>
          </p:nvGrpSpPr>
          <p:grpSpPr>
            <a:xfrm>
              <a:off x="4858247" y="2869430"/>
              <a:ext cx="828208" cy="685122"/>
              <a:chOff x="4858247" y="1354502"/>
              <a:chExt cx="828208" cy="685122"/>
            </a:xfrm>
          </p:grpSpPr>
          <p:cxnSp>
            <p:nvCxnSpPr>
              <p:cNvPr id="357" name="Straight Connector 356"/>
              <p:cNvCxnSpPr/>
              <p:nvPr/>
            </p:nvCxnSpPr>
            <p:spPr bwMode="auto">
              <a:xfrm flipV="1">
                <a:off x="4858247" y="1354502"/>
                <a:ext cx="828208" cy="68512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9" name="Straight Connector 358"/>
              <p:cNvCxnSpPr/>
              <p:nvPr/>
            </p:nvCxnSpPr>
            <p:spPr bwMode="auto">
              <a:xfrm flipV="1">
                <a:off x="5104737" y="1626171"/>
                <a:ext cx="241138" cy="199478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5376" name="Group 15375"/>
            <p:cNvGrpSpPr/>
            <p:nvPr/>
          </p:nvGrpSpPr>
          <p:grpSpPr>
            <a:xfrm>
              <a:off x="4858247" y="2868040"/>
              <a:ext cx="2782903" cy="2302117"/>
              <a:chOff x="4858247" y="1353112"/>
              <a:chExt cx="2782903" cy="2302117"/>
            </a:xfrm>
          </p:grpSpPr>
          <p:cxnSp>
            <p:nvCxnSpPr>
              <p:cNvPr id="356" name="Straight Connector 355"/>
              <p:cNvCxnSpPr/>
              <p:nvPr/>
            </p:nvCxnSpPr>
            <p:spPr bwMode="auto">
              <a:xfrm flipV="1">
                <a:off x="4858247" y="1353112"/>
                <a:ext cx="2782903" cy="230211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0" name="Straight Connector 359"/>
              <p:cNvCxnSpPr/>
              <p:nvPr/>
            </p:nvCxnSpPr>
            <p:spPr bwMode="auto">
              <a:xfrm flipV="1">
                <a:off x="6529346" y="2064817"/>
                <a:ext cx="241138" cy="199478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5377" name="Group 15376"/>
            <p:cNvGrpSpPr/>
            <p:nvPr/>
          </p:nvGrpSpPr>
          <p:grpSpPr>
            <a:xfrm>
              <a:off x="5685151" y="3558413"/>
              <a:ext cx="3075807" cy="2544419"/>
              <a:chOff x="5685151" y="2043485"/>
              <a:chExt cx="3075807" cy="2544419"/>
            </a:xfrm>
          </p:grpSpPr>
          <p:cxnSp>
            <p:nvCxnSpPr>
              <p:cNvPr id="15368" name="Straight Connector 15367"/>
              <p:cNvCxnSpPr/>
              <p:nvPr/>
            </p:nvCxnSpPr>
            <p:spPr bwMode="auto">
              <a:xfrm flipV="1">
                <a:off x="5685151" y="2043485"/>
                <a:ext cx="3075807" cy="25444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1" name="Straight Connector 360"/>
              <p:cNvCxnSpPr/>
              <p:nvPr/>
            </p:nvCxnSpPr>
            <p:spPr bwMode="auto">
              <a:xfrm flipV="1">
                <a:off x="6530669" y="3688210"/>
                <a:ext cx="241138" cy="199478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5378" name="Group 15377"/>
            <p:cNvGrpSpPr/>
            <p:nvPr/>
          </p:nvGrpSpPr>
          <p:grpSpPr>
            <a:xfrm>
              <a:off x="7637259" y="5176634"/>
              <a:ext cx="1119632" cy="926197"/>
              <a:chOff x="7637259" y="3661706"/>
              <a:chExt cx="1119632" cy="926197"/>
            </a:xfrm>
          </p:grpSpPr>
          <p:cxnSp>
            <p:nvCxnSpPr>
              <p:cNvPr id="358" name="Straight Connector 357"/>
              <p:cNvCxnSpPr/>
              <p:nvPr/>
            </p:nvCxnSpPr>
            <p:spPr bwMode="auto">
              <a:xfrm flipV="1">
                <a:off x="7637259" y="3661706"/>
                <a:ext cx="1119632" cy="92619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2" name="Straight Connector 361"/>
              <p:cNvCxnSpPr/>
              <p:nvPr/>
            </p:nvCxnSpPr>
            <p:spPr bwMode="auto">
              <a:xfrm flipV="1">
                <a:off x="8034791" y="4063246"/>
                <a:ext cx="241138" cy="199478"/>
              </a:xfrm>
              <a:prstGeom prst="line">
                <a:avLst/>
              </a:prstGeom>
              <a:solidFill>
                <a:schemeClr val="accent1"/>
              </a:solidFill>
              <a:ln w="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</p:grpSp>
      <p:grpSp>
        <p:nvGrpSpPr>
          <p:cNvPr id="390" name="Group 389"/>
          <p:cNvGrpSpPr/>
          <p:nvPr/>
        </p:nvGrpSpPr>
        <p:grpSpPr>
          <a:xfrm>
            <a:off x="4858603" y="2868655"/>
            <a:ext cx="3909635" cy="3226224"/>
            <a:chOff x="4858603" y="2868655"/>
            <a:chExt cx="3909635" cy="3226224"/>
          </a:xfrm>
        </p:grpSpPr>
        <p:grpSp>
          <p:nvGrpSpPr>
            <p:cNvPr id="323" name="Group 322"/>
            <p:cNvGrpSpPr/>
            <p:nvPr/>
          </p:nvGrpSpPr>
          <p:grpSpPr>
            <a:xfrm>
              <a:off x="4859934" y="3244291"/>
              <a:ext cx="3903734" cy="1611563"/>
              <a:chOff x="4858603" y="2531083"/>
              <a:chExt cx="3903734" cy="1611563"/>
            </a:xfrm>
          </p:grpSpPr>
          <p:cxnSp>
            <p:nvCxnSpPr>
              <p:cNvPr id="324" name="Straight Connector 323"/>
              <p:cNvCxnSpPr/>
              <p:nvPr/>
            </p:nvCxnSpPr>
            <p:spPr bwMode="auto">
              <a:xfrm>
                <a:off x="4858603" y="2531083"/>
                <a:ext cx="3903734" cy="16115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5" name="Straight Arrow Connector 324"/>
              <p:cNvCxnSpPr/>
              <p:nvPr/>
            </p:nvCxnSpPr>
            <p:spPr bwMode="auto">
              <a:xfrm flipH="1" flipV="1">
                <a:off x="6043003" y="3021517"/>
                <a:ext cx="318052" cy="127221"/>
              </a:xfrm>
              <a:prstGeom prst="straightConnector1">
                <a:avLst/>
              </a:prstGeom>
              <a:solidFill>
                <a:schemeClr val="accent1"/>
              </a:solidFill>
              <a:ln w="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377" name="Group 376"/>
            <p:cNvGrpSpPr/>
            <p:nvPr/>
          </p:nvGrpSpPr>
          <p:grpSpPr>
            <a:xfrm>
              <a:off x="4858603" y="2868655"/>
              <a:ext cx="3909635" cy="3226224"/>
              <a:chOff x="4858603" y="2868655"/>
              <a:chExt cx="3909635" cy="3226224"/>
            </a:xfrm>
          </p:grpSpPr>
          <p:grpSp>
            <p:nvGrpSpPr>
              <p:cNvPr id="311" name="Group 310"/>
              <p:cNvGrpSpPr/>
              <p:nvPr/>
            </p:nvGrpSpPr>
            <p:grpSpPr>
              <a:xfrm>
                <a:off x="4858603" y="4046011"/>
                <a:ext cx="3903734" cy="1611563"/>
                <a:chOff x="4858603" y="2531083"/>
                <a:chExt cx="3903734" cy="1611563"/>
              </a:xfrm>
            </p:grpSpPr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4858603" y="2531083"/>
                  <a:ext cx="3903734" cy="161156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9" name="Straight Arrow Connector 308"/>
                <p:cNvCxnSpPr/>
                <p:nvPr/>
              </p:nvCxnSpPr>
              <p:spPr bwMode="auto">
                <a:xfrm flipH="1" flipV="1">
                  <a:off x="6043003" y="3021517"/>
                  <a:ext cx="318052" cy="127221"/>
                </a:xfrm>
                <a:prstGeom prst="straightConnector1">
                  <a:avLst/>
                </a:prstGeom>
                <a:solidFill>
                  <a:schemeClr val="accent1"/>
                </a:solidFill>
                <a:ln w="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grpSp>
            <p:nvGrpSpPr>
              <p:cNvPr id="313" name="Group 312"/>
              <p:cNvGrpSpPr/>
              <p:nvPr/>
            </p:nvGrpSpPr>
            <p:grpSpPr>
              <a:xfrm>
                <a:off x="5876014" y="2868655"/>
                <a:ext cx="2887654" cy="1192099"/>
                <a:chOff x="5874683" y="2950547"/>
                <a:chExt cx="2887654" cy="1192099"/>
              </a:xfrm>
            </p:grpSpPr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5874683" y="2950547"/>
                  <a:ext cx="2887654" cy="119209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Straight Arrow Connector 314"/>
                <p:cNvCxnSpPr/>
                <p:nvPr/>
              </p:nvCxnSpPr>
              <p:spPr bwMode="auto">
                <a:xfrm flipH="1" flipV="1">
                  <a:off x="6043003" y="3021517"/>
                  <a:ext cx="318052" cy="127221"/>
                </a:xfrm>
                <a:prstGeom prst="straightConnector1">
                  <a:avLst/>
                </a:prstGeom>
                <a:solidFill>
                  <a:schemeClr val="accent1"/>
                </a:solidFill>
                <a:ln w="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grpSp>
            <p:nvGrpSpPr>
              <p:cNvPr id="317" name="Group 316"/>
              <p:cNvGrpSpPr/>
              <p:nvPr/>
            </p:nvGrpSpPr>
            <p:grpSpPr>
              <a:xfrm>
                <a:off x="4859934" y="5661395"/>
                <a:ext cx="1047885" cy="432594"/>
                <a:chOff x="4858603" y="2531083"/>
                <a:chExt cx="1047885" cy="432594"/>
              </a:xfrm>
            </p:grpSpPr>
            <p:cxnSp>
              <p:nvCxnSpPr>
                <p:cNvPr id="318" name="Straight Connector 317"/>
                <p:cNvCxnSpPr/>
                <p:nvPr/>
              </p:nvCxnSpPr>
              <p:spPr bwMode="auto">
                <a:xfrm>
                  <a:off x="4858603" y="2531083"/>
                  <a:ext cx="1047885" cy="43259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9" name="Straight Arrow Connector 318"/>
                <p:cNvCxnSpPr/>
                <p:nvPr/>
              </p:nvCxnSpPr>
              <p:spPr bwMode="auto">
                <a:xfrm flipH="1" flipV="1">
                  <a:off x="4961667" y="2568310"/>
                  <a:ext cx="318052" cy="127221"/>
                </a:xfrm>
                <a:prstGeom prst="straightConnector1">
                  <a:avLst/>
                </a:prstGeom>
                <a:solidFill>
                  <a:schemeClr val="accent1"/>
                </a:solidFill>
                <a:ln w="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grpSp>
            <p:nvGrpSpPr>
              <p:cNvPr id="320" name="Group 319"/>
              <p:cNvGrpSpPr/>
              <p:nvPr/>
            </p:nvGrpSpPr>
            <p:grpSpPr>
              <a:xfrm>
                <a:off x="4867885" y="4850393"/>
                <a:ext cx="3014553" cy="1244486"/>
                <a:chOff x="4858603" y="2531083"/>
                <a:chExt cx="3014553" cy="1244486"/>
              </a:xfrm>
            </p:grpSpPr>
            <p:cxnSp>
              <p:nvCxnSpPr>
                <p:cNvPr id="321" name="Straight Connector 320"/>
                <p:cNvCxnSpPr/>
                <p:nvPr/>
              </p:nvCxnSpPr>
              <p:spPr bwMode="auto">
                <a:xfrm>
                  <a:off x="4858603" y="2531083"/>
                  <a:ext cx="3014553" cy="124448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2" name="Straight Arrow Connector 321"/>
                <p:cNvCxnSpPr/>
                <p:nvPr/>
              </p:nvCxnSpPr>
              <p:spPr bwMode="auto">
                <a:xfrm flipH="1" flipV="1">
                  <a:off x="6043003" y="3021517"/>
                  <a:ext cx="318052" cy="127221"/>
                </a:xfrm>
                <a:prstGeom prst="straightConnector1">
                  <a:avLst/>
                </a:prstGeom>
                <a:solidFill>
                  <a:schemeClr val="accent1"/>
                </a:solidFill>
                <a:ln w="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  <p:grpSp>
            <p:nvGrpSpPr>
              <p:cNvPr id="378" name="Group 377"/>
              <p:cNvGrpSpPr/>
              <p:nvPr/>
            </p:nvGrpSpPr>
            <p:grpSpPr>
              <a:xfrm>
                <a:off x="7863564" y="2872701"/>
                <a:ext cx="904674" cy="373473"/>
                <a:chOff x="5874683" y="2950547"/>
                <a:chExt cx="904674" cy="373473"/>
              </a:xfrm>
            </p:grpSpPr>
            <p:cxnSp>
              <p:nvCxnSpPr>
                <p:cNvPr id="379" name="Straight Connector 378"/>
                <p:cNvCxnSpPr/>
                <p:nvPr/>
              </p:nvCxnSpPr>
              <p:spPr bwMode="auto">
                <a:xfrm>
                  <a:off x="5874683" y="2950547"/>
                  <a:ext cx="904674" cy="37347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0" name="Straight Arrow Connector 379"/>
                <p:cNvCxnSpPr/>
                <p:nvPr/>
              </p:nvCxnSpPr>
              <p:spPr bwMode="auto">
                <a:xfrm flipH="1" flipV="1">
                  <a:off x="6043003" y="3021517"/>
                  <a:ext cx="318052" cy="127221"/>
                </a:xfrm>
                <a:prstGeom prst="straightConnector1">
                  <a:avLst/>
                </a:prstGeom>
                <a:solidFill>
                  <a:schemeClr val="accent1"/>
                </a:solidFill>
                <a:ln w="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</p:grpSp>
      </p:grpSp>
      <p:sp>
        <p:nvSpPr>
          <p:cNvPr id="400" name="Rectangle 98"/>
          <p:cNvSpPr txBox="1">
            <a:spLocks noChangeArrowheads="1"/>
          </p:cNvSpPr>
          <p:nvPr/>
        </p:nvSpPr>
        <p:spPr>
          <a:xfrm>
            <a:off x="448096" y="1128164"/>
            <a:ext cx="85071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Answer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vectors normal to the external faces of the toric diagram determine the </a:t>
            </a:r>
          </a:p>
          <a:p>
            <a:pPr marL="1201738" lvl="1" algn="just">
              <a:buClr>
                <a:srgbClr val="0070C0"/>
              </a:buClr>
              <a:buSzPct val="90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omology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zig-zag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paths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tiling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2" name="Rectangle 98"/>
          <p:cNvSpPr txBox="1">
            <a:spLocks noChangeArrowheads="1"/>
          </p:cNvSpPr>
          <p:nvPr/>
        </p:nvSpPr>
        <p:spPr>
          <a:xfrm>
            <a:off x="3394562" y="1447816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Hanany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Vegh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1387886" y="2934256"/>
            <a:ext cx="1013050" cy="1012928"/>
            <a:chOff x="1060333" y="3301731"/>
            <a:chExt cx="1382613" cy="1382446"/>
          </a:xfrm>
        </p:grpSpPr>
        <p:sp>
          <p:nvSpPr>
            <p:cNvPr id="404" name="Oval 403"/>
            <p:cNvSpPr/>
            <p:nvPr/>
          </p:nvSpPr>
          <p:spPr bwMode="auto">
            <a:xfrm>
              <a:off x="1674828" y="3916226"/>
              <a:ext cx="153624" cy="1536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5" name="Oval 404"/>
            <p:cNvSpPr/>
            <p:nvPr/>
          </p:nvSpPr>
          <p:spPr bwMode="auto">
            <a:xfrm>
              <a:off x="1060333" y="4530553"/>
              <a:ext cx="153624" cy="1536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Oval 405"/>
            <p:cNvSpPr/>
            <p:nvPr/>
          </p:nvSpPr>
          <p:spPr bwMode="auto">
            <a:xfrm>
              <a:off x="2289322" y="3916226"/>
              <a:ext cx="153624" cy="1536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7" name="Oval 406"/>
            <p:cNvSpPr/>
            <p:nvPr/>
          </p:nvSpPr>
          <p:spPr bwMode="auto">
            <a:xfrm>
              <a:off x="1674828" y="4530553"/>
              <a:ext cx="153624" cy="1536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8" name="Oval 407"/>
            <p:cNvSpPr/>
            <p:nvPr/>
          </p:nvSpPr>
          <p:spPr bwMode="auto">
            <a:xfrm>
              <a:off x="1674828" y="3301731"/>
              <a:ext cx="153624" cy="15362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10" name="Straight Connector 409"/>
            <p:cNvCxnSpPr>
              <a:stCxn id="405" idx="6"/>
              <a:endCxn id="407" idx="2"/>
            </p:cNvCxnSpPr>
            <p:nvPr/>
          </p:nvCxnSpPr>
          <p:spPr bwMode="auto">
            <a:xfrm>
              <a:off x="1213957" y="4607365"/>
              <a:ext cx="46087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" name="Straight Connector 410"/>
            <p:cNvCxnSpPr>
              <a:stCxn id="405" idx="3"/>
              <a:endCxn id="408" idx="3"/>
            </p:cNvCxnSpPr>
            <p:nvPr/>
          </p:nvCxnSpPr>
          <p:spPr bwMode="auto">
            <a:xfrm flipV="1">
              <a:off x="1082831" y="3432857"/>
              <a:ext cx="614495" cy="12288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Straight Connector 411"/>
            <p:cNvCxnSpPr>
              <a:stCxn id="408" idx="5"/>
              <a:endCxn id="406" idx="1"/>
            </p:cNvCxnSpPr>
            <p:nvPr/>
          </p:nvCxnSpPr>
          <p:spPr bwMode="auto">
            <a:xfrm>
              <a:off x="1805954" y="3432857"/>
              <a:ext cx="505866" cy="50586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4" name="Straight Connector 413"/>
            <p:cNvCxnSpPr>
              <a:stCxn id="407" idx="7"/>
              <a:endCxn id="406" idx="3"/>
            </p:cNvCxnSpPr>
            <p:nvPr/>
          </p:nvCxnSpPr>
          <p:spPr bwMode="auto">
            <a:xfrm flipV="1">
              <a:off x="1805954" y="4047352"/>
              <a:ext cx="505866" cy="5056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4" name="Rectangle 98"/>
          <p:cNvSpPr txBox="1">
            <a:spLocks noChangeArrowheads="1"/>
          </p:cNvSpPr>
          <p:nvPr/>
        </p:nvSpPr>
        <p:spPr>
          <a:xfrm>
            <a:off x="2442949" y="2590737"/>
            <a:ext cx="70968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(1,1)</a:t>
            </a:r>
            <a:endParaRPr kumimoji="0"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36" name="Rectangle 98"/>
          <p:cNvSpPr txBox="1">
            <a:spLocks noChangeArrowheads="1"/>
          </p:cNvSpPr>
          <p:nvPr/>
        </p:nvSpPr>
        <p:spPr>
          <a:xfrm>
            <a:off x="2431574" y="3889549"/>
            <a:ext cx="70968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(1,-1)</a:t>
            </a:r>
            <a:endParaRPr kumimoji="0"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37" name="Rectangle 98"/>
          <p:cNvSpPr txBox="1">
            <a:spLocks noChangeArrowheads="1"/>
          </p:cNvSpPr>
          <p:nvPr/>
        </p:nvSpPr>
        <p:spPr>
          <a:xfrm>
            <a:off x="523165" y="2840946"/>
            <a:ext cx="70968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(-2,1)</a:t>
            </a:r>
            <a:endParaRPr kumimoji="0"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38" name="Rectangle 98"/>
          <p:cNvSpPr txBox="1">
            <a:spLocks noChangeArrowheads="1"/>
          </p:cNvSpPr>
          <p:nvPr/>
        </p:nvSpPr>
        <p:spPr>
          <a:xfrm>
            <a:off x="1328382" y="4246664"/>
            <a:ext cx="70968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(0,-1)</a:t>
            </a:r>
            <a:endParaRPr kumimoji="0" lang="en-US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72" name="Group 371"/>
          <p:cNvGrpSpPr/>
          <p:nvPr/>
        </p:nvGrpSpPr>
        <p:grpSpPr>
          <a:xfrm>
            <a:off x="808631" y="4557153"/>
            <a:ext cx="2286001" cy="1860644"/>
            <a:chOff x="808631" y="4420673"/>
            <a:chExt cx="2286001" cy="1860644"/>
          </a:xfrm>
        </p:grpSpPr>
        <p:grpSp>
          <p:nvGrpSpPr>
            <p:cNvPr id="441" name="Group 440"/>
            <p:cNvGrpSpPr/>
            <p:nvPr/>
          </p:nvGrpSpPr>
          <p:grpSpPr>
            <a:xfrm>
              <a:off x="1269265" y="4637526"/>
              <a:ext cx="1364753" cy="1348043"/>
              <a:chOff x="1136073" y="2133600"/>
              <a:chExt cx="1697181" cy="1676400"/>
            </a:xfrm>
          </p:grpSpPr>
          <p:sp>
            <p:nvSpPr>
              <p:cNvPr id="474" name="Oval 473"/>
              <p:cNvSpPr/>
              <p:nvPr/>
            </p:nvSpPr>
            <p:spPr>
              <a:xfrm>
                <a:off x="1136073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>
              <a:xfrm>
                <a:off x="2590800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6" name="Oval 475"/>
              <p:cNvSpPr/>
              <p:nvPr/>
            </p:nvSpPr>
            <p:spPr>
              <a:xfrm>
                <a:off x="1143000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7" name="Oval 476"/>
              <p:cNvSpPr/>
              <p:nvPr/>
            </p:nvSpPr>
            <p:spPr>
              <a:xfrm>
                <a:off x="2597727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42" name="Straight Connector 441"/>
            <p:cNvCxnSpPr>
              <a:stCxn id="474" idx="6"/>
              <a:endCxn id="475" idx="2"/>
            </p:cNvCxnSpPr>
            <p:nvPr/>
          </p:nvCxnSpPr>
          <p:spPr>
            <a:xfrm>
              <a:off x="1458659" y="4732224"/>
              <a:ext cx="980394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>
              <a:stCxn id="475" idx="4"/>
              <a:endCxn id="477" idx="0"/>
            </p:cNvCxnSpPr>
            <p:nvPr/>
          </p:nvCxnSpPr>
          <p:spPr>
            <a:xfrm rot="16200000" flipH="1">
              <a:off x="2051909" y="5308762"/>
              <a:ext cx="969255" cy="557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>
              <a:stCxn id="474" idx="4"/>
              <a:endCxn id="476" idx="0"/>
            </p:cNvCxnSpPr>
            <p:nvPr/>
          </p:nvCxnSpPr>
          <p:spPr>
            <a:xfrm rot="16200000" flipH="1">
              <a:off x="882120" y="5308762"/>
              <a:ext cx="969255" cy="557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>
              <a:stCxn id="476" idx="6"/>
              <a:endCxn id="477" idx="2"/>
            </p:cNvCxnSpPr>
            <p:nvPr/>
          </p:nvCxnSpPr>
          <p:spPr>
            <a:xfrm>
              <a:off x="1464230" y="5890873"/>
              <a:ext cx="9803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9" name="Group 448"/>
            <p:cNvGrpSpPr/>
            <p:nvPr/>
          </p:nvGrpSpPr>
          <p:grpSpPr>
            <a:xfrm flipH="1">
              <a:off x="1746367" y="5829633"/>
              <a:ext cx="306374" cy="122549"/>
              <a:chOff x="1828800" y="1676400"/>
              <a:chExt cx="381000" cy="152400"/>
            </a:xfrm>
          </p:grpSpPr>
          <p:grpSp>
            <p:nvGrpSpPr>
              <p:cNvPr id="450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454" name="Straight Connector 45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452" name="Straight Connector 45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2" name="Straight Arrow Connector 151"/>
            <p:cNvCxnSpPr>
              <a:stCxn id="474" idx="5"/>
              <a:endCxn id="477" idx="1"/>
            </p:cNvCxnSpPr>
            <p:nvPr/>
          </p:nvCxnSpPr>
          <p:spPr bwMode="auto">
            <a:xfrm>
              <a:off x="1430923" y="4799184"/>
              <a:ext cx="1041437" cy="10247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cxnSp>
          <p:nvCxnSpPr>
            <p:cNvPr id="170" name="Straight Arrow Connector 169"/>
            <p:cNvCxnSpPr>
              <a:stCxn id="476" idx="7"/>
              <a:endCxn id="475" idx="3"/>
            </p:cNvCxnSpPr>
            <p:nvPr/>
          </p:nvCxnSpPr>
          <p:spPr bwMode="auto">
            <a:xfrm flipV="1">
              <a:off x="1436493" y="4799184"/>
              <a:ext cx="1030297" cy="102472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grpSp>
          <p:nvGrpSpPr>
            <p:cNvPr id="482" name="Group 481"/>
            <p:cNvGrpSpPr/>
            <p:nvPr/>
          </p:nvGrpSpPr>
          <p:grpSpPr>
            <a:xfrm rot="16200000" flipH="1">
              <a:off x="2390088" y="5258704"/>
              <a:ext cx="306374" cy="122549"/>
              <a:chOff x="1828800" y="1676400"/>
              <a:chExt cx="381000" cy="152400"/>
            </a:xfrm>
          </p:grpSpPr>
          <p:grpSp>
            <p:nvGrpSpPr>
              <p:cNvPr id="483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487" name="Straight Connector 486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4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9" name="Group 488"/>
            <p:cNvGrpSpPr/>
            <p:nvPr/>
          </p:nvGrpSpPr>
          <p:grpSpPr>
            <a:xfrm rot="5400000" flipH="1" flipV="1">
              <a:off x="1205007" y="5247328"/>
              <a:ext cx="306374" cy="122549"/>
              <a:chOff x="1828800" y="1676400"/>
              <a:chExt cx="381000" cy="152400"/>
            </a:xfrm>
          </p:grpSpPr>
          <p:grpSp>
            <p:nvGrpSpPr>
              <p:cNvPr id="490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494" name="Straight Connector 49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1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</p:grpSpPr>
            <p:cxnSp>
              <p:nvCxnSpPr>
                <p:cNvPr id="492" name="Straight Connector 49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98" name="Group 273"/>
            <p:cNvGrpSpPr/>
            <p:nvPr/>
          </p:nvGrpSpPr>
          <p:grpSpPr>
            <a:xfrm flipH="1">
              <a:off x="1994307" y="5831905"/>
              <a:ext cx="183824" cy="122549"/>
              <a:chOff x="1828800" y="1676400"/>
              <a:chExt cx="228600" cy="152400"/>
            </a:xfrm>
          </p:grpSpPr>
          <p:cxnSp>
            <p:nvCxnSpPr>
              <p:cNvPr id="499" name="Straight Connector 498"/>
              <p:cNvCxnSpPr/>
              <p:nvPr/>
            </p:nvCxnSpPr>
            <p:spPr>
              <a:xfrm>
                <a:off x="1828800" y="1676400"/>
                <a:ext cx="2286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flipV="1">
                <a:off x="1828800" y="1752600"/>
                <a:ext cx="228600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3" name="Rectangle 98"/>
            <p:cNvSpPr txBox="1">
              <a:spLocks noChangeArrowheads="1"/>
            </p:cNvSpPr>
            <p:nvPr/>
          </p:nvSpPr>
          <p:spPr>
            <a:xfrm>
              <a:off x="808631" y="4420673"/>
              <a:ext cx="7096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Calibri" pitchFamily="34" charset="0"/>
                  <a:cs typeface="Times New Roman" pitchFamily="18" charset="0"/>
                </a:rPr>
                <a:t>1</a:t>
              </a:r>
              <a:endParaRPr kumimoji="0" lang="en-US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04" name="Rectangle 98"/>
            <p:cNvSpPr txBox="1">
              <a:spLocks noChangeArrowheads="1"/>
            </p:cNvSpPr>
            <p:nvPr/>
          </p:nvSpPr>
          <p:spPr>
            <a:xfrm>
              <a:off x="2384943" y="4420673"/>
              <a:ext cx="7096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Calibri" pitchFamily="34" charset="0"/>
                  <a:cs typeface="Times New Roman" pitchFamily="18" charset="0"/>
                </a:rPr>
                <a:t>2</a:t>
              </a:r>
              <a:endParaRPr kumimoji="0" lang="en-US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505" name="Rectangle 98"/>
            <p:cNvSpPr txBox="1">
              <a:spLocks noChangeArrowheads="1"/>
            </p:cNvSpPr>
            <p:nvPr/>
          </p:nvSpPr>
          <p:spPr>
            <a:xfrm>
              <a:off x="2384943" y="5824117"/>
              <a:ext cx="7096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kumimoji="0" lang="en-US" dirty="0" smtClean="0">
                  <a:latin typeface="Calibri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506" name="Rectangle 98"/>
            <p:cNvSpPr txBox="1">
              <a:spLocks noChangeArrowheads="1"/>
            </p:cNvSpPr>
            <p:nvPr/>
          </p:nvSpPr>
          <p:spPr>
            <a:xfrm>
              <a:off x="808631" y="5824117"/>
              <a:ext cx="709689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>
                  <a:latin typeface="Calibri" pitchFamily="34" charset="0"/>
                  <a:cs typeface="Times New Roman" pitchFamily="18" charset="0"/>
                </a:rPr>
                <a:t>4</a:t>
              </a:r>
              <a:endParaRPr kumimoji="0" lang="en-US" dirty="0" smtClean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508" name="Rounded Rectangle 507"/>
          <p:cNvSpPr/>
          <p:nvPr/>
        </p:nvSpPr>
        <p:spPr>
          <a:xfrm>
            <a:off x="3411926" y="2078960"/>
            <a:ext cx="2374727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793662" y="2080060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Del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Pezzo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1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0" name="Rectangle 98"/>
          <p:cNvSpPr txBox="1">
            <a:spLocks noChangeArrowheads="1"/>
          </p:cNvSpPr>
          <p:nvPr/>
        </p:nvSpPr>
        <p:spPr>
          <a:xfrm>
            <a:off x="448096" y="6464532"/>
            <a:ext cx="927138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Seiberg duality corresponds to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relative motion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zig-zag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paths</a:t>
            </a:r>
            <a:endParaRPr kumimoji="0" lang="en-US" b="1" dirty="0" smtClean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5090166" y="3245669"/>
            <a:ext cx="3491002" cy="2731536"/>
            <a:chOff x="5090166" y="3245669"/>
            <a:chExt cx="3491002" cy="2731536"/>
          </a:xfrm>
        </p:grpSpPr>
        <p:sp>
          <p:nvSpPr>
            <p:cNvPr id="511" name="TextBox 510"/>
            <p:cNvSpPr txBox="1"/>
            <p:nvPr/>
          </p:nvSpPr>
          <p:spPr>
            <a:xfrm>
              <a:off x="7031541" y="506381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7390675" y="555016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8290496" y="56628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7870408" y="485310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15" name="TextBox 514"/>
            <p:cNvSpPr txBox="1"/>
            <p:nvPr/>
          </p:nvSpPr>
          <p:spPr>
            <a:xfrm>
              <a:off x="5090166" y="507043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16" name="TextBox 515"/>
            <p:cNvSpPr txBox="1"/>
            <p:nvPr/>
          </p:nvSpPr>
          <p:spPr>
            <a:xfrm>
              <a:off x="5449300" y="555678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6349121" y="566942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18" name="TextBox 517"/>
            <p:cNvSpPr txBox="1"/>
            <p:nvPr/>
          </p:nvSpPr>
          <p:spPr>
            <a:xfrm>
              <a:off x="5929033" y="485972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5096786" y="346299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20" name="TextBox 519"/>
            <p:cNvSpPr txBox="1"/>
            <p:nvPr/>
          </p:nvSpPr>
          <p:spPr>
            <a:xfrm>
              <a:off x="5455920" y="394935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6355741" y="406199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5935653" y="32522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23" name="TextBox 522"/>
            <p:cNvSpPr txBox="1"/>
            <p:nvPr/>
          </p:nvSpPr>
          <p:spPr>
            <a:xfrm>
              <a:off x="7038161" y="345637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24" name="TextBox 523"/>
            <p:cNvSpPr txBox="1"/>
            <p:nvPr/>
          </p:nvSpPr>
          <p:spPr>
            <a:xfrm>
              <a:off x="7397295" y="394273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25" name="TextBox 524"/>
            <p:cNvSpPr txBox="1"/>
            <p:nvPr/>
          </p:nvSpPr>
          <p:spPr>
            <a:xfrm>
              <a:off x="8297116" y="405537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26" name="TextBox 525"/>
            <p:cNvSpPr txBox="1"/>
            <p:nvPr/>
          </p:nvSpPr>
          <p:spPr>
            <a:xfrm>
              <a:off x="7877028" y="324566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</p:grpSp>
      <p:sp>
        <p:nvSpPr>
          <p:cNvPr id="258" name="Rectangle 98"/>
          <p:cNvSpPr txBox="1">
            <a:spLocks noChangeArrowheads="1"/>
          </p:cNvSpPr>
          <p:nvPr/>
        </p:nvSpPr>
        <p:spPr>
          <a:xfrm>
            <a:off x="5337520" y="1683229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noProof="0" dirty="0" err="1" smtClean="0">
                <a:solidFill>
                  <a:srgbClr val="1D4F5D"/>
                </a:solidFill>
                <a:latin typeface="Calibri" pitchFamily="34" charset="0"/>
              </a:rPr>
              <a:t>Feng</a:t>
            </a:r>
            <a:r>
              <a:rPr lang="en-US" sz="1400" b="1" noProof="0" dirty="0" smtClean="0">
                <a:solidFill>
                  <a:srgbClr val="1D4F5D"/>
                </a:solidFill>
                <a:latin typeface="Calibri" pitchFamily="34" charset="0"/>
              </a:rPr>
              <a:t>, He, </a:t>
            </a:r>
            <a:r>
              <a:rPr lang="en-US" sz="1400" b="1" noProof="0" dirty="0" err="1" smtClean="0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400" b="1" noProof="0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noProof="0" dirty="0" err="1" smtClean="0">
                <a:solidFill>
                  <a:srgbClr val="1D4F5D"/>
                </a:solidFill>
                <a:latin typeface="Calibri" pitchFamily="34" charset="0"/>
              </a:rPr>
              <a:t>Vafa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8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72" grpId="0"/>
      <p:bldP spid="400" grpId="0"/>
      <p:bldP spid="402" grpId="0"/>
      <p:bldP spid="434" grpId="0"/>
      <p:bldP spid="436" grpId="0"/>
      <p:bldP spid="437" grpId="0"/>
      <p:bldP spid="438" grpId="0"/>
      <p:bldP spid="508" grpId="0" animBg="1"/>
      <p:bldP spid="509" grpId="0"/>
      <p:bldP spid="510" grpId="0"/>
      <p:bldP spid="2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363172"/>
            <a:ext cx="818887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Recent Developments 1:</a:t>
            </a:r>
            <a:r>
              <a:rPr lang="en-US" sz="4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Cluster Integrable Systems</a:t>
            </a:r>
          </a:p>
        </p:txBody>
      </p:sp>
    </p:spTree>
    <p:extLst>
      <p:ext uri="{BB962C8B-B14F-4D97-AF65-F5344CB8AC3E}">
        <p14:creationId xmlns:p14="http://schemas.microsoft.com/office/powerpoint/2010/main" val="62890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Applications of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Brane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Tilings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20" name="Left-Right Arrow 419"/>
          <p:cNvSpPr/>
          <p:nvPr/>
        </p:nvSpPr>
        <p:spPr>
          <a:xfrm flipH="1">
            <a:off x="2532792" y="776914"/>
            <a:ext cx="4684060" cy="266700"/>
          </a:xfrm>
          <a:prstGeom prst="leftRightArrow">
            <a:avLst/>
          </a:prstGeom>
          <a:gradFill flip="none" rotWithShape="1">
            <a:gsLst>
              <a:gs pos="0">
                <a:srgbClr val="0070C0">
                  <a:lumMod val="59000"/>
                  <a:lumOff val="41000"/>
                </a:srgbClr>
              </a:gs>
              <a:gs pos="30000">
                <a:srgbClr val="9200CC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21" name="Rectangle 23"/>
          <p:cNvSpPr>
            <a:spLocks noChangeArrowheads="1"/>
          </p:cNvSpPr>
          <p:nvPr/>
        </p:nvSpPr>
        <p:spPr bwMode="auto">
          <a:xfrm>
            <a:off x="6685692" y="1291264"/>
            <a:ext cx="2019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1200" b="0" dirty="0" smtClean="0">
                <a:latin typeface="Calibri" pitchFamily="34" charset="0"/>
                <a:sym typeface="Wingdings 2"/>
              </a:rPr>
              <a:t></a:t>
            </a:r>
            <a:r>
              <a:rPr lang="en-US" sz="1500" b="0" dirty="0" smtClean="0">
                <a:latin typeface="Calibri" pitchFamily="34" charset="0"/>
                <a:sym typeface="Wingdings 2"/>
              </a:rPr>
              <a:t> </a:t>
            </a:r>
            <a:r>
              <a:rPr lang="en-US" sz="1500" b="0" dirty="0" smtClean="0">
                <a:latin typeface="Calibri" pitchFamily="34" charset="0"/>
              </a:rPr>
              <a:t>Local constructions of MSSM + CKM</a:t>
            </a:r>
            <a:endParaRPr lang="en-US" sz="1500" b="0" dirty="0">
              <a:solidFill>
                <a:srgbClr val="69BBFF"/>
              </a:solidFill>
              <a:latin typeface="Calibri" pitchFamily="34" charset="0"/>
            </a:endParaRPr>
          </a:p>
        </p:txBody>
      </p:sp>
      <p:sp>
        <p:nvSpPr>
          <p:cNvPr id="422" name="Rectangle 23"/>
          <p:cNvSpPr>
            <a:spLocks noChangeArrowheads="1"/>
          </p:cNvSpPr>
          <p:nvPr/>
        </p:nvSpPr>
        <p:spPr bwMode="auto">
          <a:xfrm>
            <a:off x="5923692" y="1900864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1200" b="0" dirty="0" smtClean="0">
                <a:latin typeface="Calibri" pitchFamily="34" charset="0"/>
                <a:sym typeface="Wingdings 2"/>
              </a:rPr>
              <a:t></a:t>
            </a:r>
            <a:r>
              <a:rPr lang="en-US" sz="1500" b="0" dirty="0" smtClean="0">
                <a:solidFill>
                  <a:schemeClr val="accent3"/>
                </a:solidFill>
                <a:latin typeface="Calibri" pitchFamily="34" charset="0"/>
                <a:sym typeface="Wingdings 2"/>
              </a:rPr>
              <a:t> </a:t>
            </a:r>
            <a:r>
              <a:rPr lang="en-US" sz="1500" b="0" dirty="0" smtClean="0">
                <a:latin typeface="Calibri" pitchFamily="34" charset="0"/>
                <a:sym typeface="Wingdings 2"/>
              </a:rPr>
              <a:t>Dynamical SUSY Breaking</a:t>
            </a:r>
            <a:endParaRPr lang="en-US" sz="1500" b="0" dirty="0">
              <a:solidFill>
                <a:srgbClr val="69BBFF"/>
              </a:solidFill>
              <a:latin typeface="Calibri" pitchFamily="34" charset="0"/>
            </a:endParaRPr>
          </a:p>
        </p:txBody>
      </p:sp>
      <p:sp>
        <p:nvSpPr>
          <p:cNvPr id="423" name="Rectangle 23"/>
          <p:cNvSpPr>
            <a:spLocks noChangeArrowheads="1"/>
          </p:cNvSpPr>
          <p:nvPr/>
        </p:nvSpPr>
        <p:spPr bwMode="auto">
          <a:xfrm>
            <a:off x="5237892" y="2281864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1200" b="0" dirty="0" smtClean="0">
                <a:latin typeface="Calibri" pitchFamily="34" charset="0"/>
                <a:sym typeface="Wingdings 2"/>
              </a:rPr>
              <a:t></a:t>
            </a:r>
            <a:r>
              <a:rPr lang="en-US" sz="1500" b="0" dirty="0" smtClean="0">
                <a:latin typeface="Calibri" pitchFamily="34" charset="0"/>
                <a:sym typeface="Wingdings 2"/>
              </a:rPr>
              <a:t> </a:t>
            </a:r>
            <a:r>
              <a:rPr lang="en-US" sz="1500" b="0" dirty="0" err="1" smtClean="0">
                <a:latin typeface="Calibri" pitchFamily="34" charset="0"/>
              </a:rPr>
              <a:t>AdS</a:t>
            </a:r>
            <a:r>
              <a:rPr lang="en-US" sz="1500" b="0" dirty="0" smtClean="0">
                <a:latin typeface="Calibri" pitchFamily="34" charset="0"/>
              </a:rPr>
              <a:t>/CFT </a:t>
            </a:r>
            <a:r>
              <a:rPr lang="en-US" sz="1500" dirty="0">
                <a:latin typeface="Calibri" pitchFamily="34" charset="0"/>
              </a:rPr>
              <a:t>C</a:t>
            </a:r>
            <a:r>
              <a:rPr lang="en-US" sz="1500" b="0" dirty="0" smtClean="0">
                <a:latin typeface="Calibri" pitchFamily="34" charset="0"/>
              </a:rPr>
              <a:t>orrespondence in 3+1 and 2+1 dimensions</a:t>
            </a:r>
            <a:endParaRPr lang="en-US" sz="1500" b="0" dirty="0">
              <a:solidFill>
                <a:srgbClr val="69BBFF"/>
              </a:solidFill>
              <a:latin typeface="Calibri" pitchFamily="34" charset="0"/>
            </a:endParaRPr>
          </a:p>
        </p:txBody>
      </p:sp>
      <p:cxnSp>
        <p:nvCxnSpPr>
          <p:cNvPr id="424" name="Straight Connector 423"/>
          <p:cNvCxnSpPr/>
          <p:nvPr/>
        </p:nvCxnSpPr>
        <p:spPr>
          <a:xfrm rot="5400000" flipH="1" flipV="1">
            <a:off x="2940686" y="910264"/>
            <a:ext cx="1524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5" name="Group 424"/>
          <p:cNvGrpSpPr/>
          <p:nvPr/>
        </p:nvGrpSpPr>
        <p:grpSpPr>
          <a:xfrm>
            <a:off x="222585" y="1283215"/>
            <a:ext cx="3247019" cy="312849"/>
            <a:chOff x="2795193" y="3573351"/>
            <a:chExt cx="3247019" cy="312849"/>
          </a:xfrm>
        </p:grpSpPr>
        <p:sp>
          <p:nvSpPr>
            <p:cNvPr id="426" name="Rectangle 23"/>
            <p:cNvSpPr>
              <a:spLocks noChangeArrowheads="1"/>
            </p:cNvSpPr>
            <p:nvPr/>
          </p:nvSpPr>
          <p:spPr bwMode="auto">
            <a:xfrm>
              <a:off x="2795193" y="3573351"/>
              <a:ext cx="2767407" cy="31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 algn="r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500" b="0" dirty="0" err="1" smtClean="0">
                  <a:latin typeface="Calibri" pitchFamily="34" charset="0"/>
                </a:rPr>
                <a:t>Combinatorics</a:t>
              </a:r>
              <a:r>
                <a:rPr lang="en-US" sz="1500" b="0" dirty="0" smtClean="0">
                  <a:latin typeface="Calibri" pitchFamily="34" charset="0"/>
                </a:rPr>
                <a:t> of Cluster</a:t>
              </a:r>
              <a:endParaRPr lang="en-US" sz="1500" b="0" dirty="0">
                <a:solidFill>
                  <a:srgbClr val="69BBFF"/>
                </a:solidFill>
                <a:latin typeface="Calibri" pitchFamily="34" charset="0"/>
              </a:endParaRPr>
            </a:p>
          </p:txBody>
        </p:sp>
        <p:sp>
          <p:nvSpPr>
            <p:cNvPr id="427" name="Rectangle 23"/>
            <p:cNvSpPr>
              <a:spLocks noChangeArrowheads="1"/>
            </p:cNvSpPr>
            <p:nvPr/>
          </p:nvSpPr>
          <p:spPr bwMode="auto">
            <a:xfrm>
              <a:off x="5432612" y="35814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200" b="0" dirty="0" smtClean="0">
                  <a:latin typeface="Calibri" pitchFamily="34" charset="0"/>
                  <a:sym typeface="Wingdings 2"/>
                </a:rPr>
                <a:t></a:t>
              </a:r>
              <a:r>
                <a:rPr lang="en-US" sz="1500" b="0" dirty="0" smtClean="0">
                  <a:latin typeface="Calibri" pitchFamily="34" charset="0"/>
                  <a:sym typeface="Wingdings 2"/>
                </a:rPr>
                <a:t> </a:t>
              </a:r>
              <a:endParaRPr lang="en-US" sz="1500" b="0" dirty="0">
                <a:latin typeface="Calibri" pitchFamily="34" charset="0"/>
              </a:endParaRPr>
            </a:p>
          </p:txBody>
        </p:sp>
      </p:grpSp>
      <p:grpSp>
        <p:nvGrpSpPr>
          <p:cNvPr id="432" name="Group 431"/>
          <p:cNvGrpSpPr/>
          <p:nvPr/>
        </p:nvGrpSpPr>
        <p:grpSpPr>
          <a:xfrm>
            <a:off x="1914229" y="1737734"/>
            <a:ext cx="2111186" cy="304800"/>
            <a:chOff x="2581838" y="2362200"/>
            <a:chExt cx="2111186" cy="304800"/>
          </a:xfrm>
        </p:grpSpPr>
        <p:sp>
          <p:nvSpPr>
            <p:cNvPr id="433" name="Rectangle 23"/>
            <p:cNvSpPr>
              <a:spLocks noChangeArrowheads="1"/>
            </p:cNvSpPr>
            <p:nvPr/>
          </p:nvSpPr>
          <p:spPr bwMode="auto">
            <a:xfrm>
              <a:off x="2581838" y="2362200"/>
              <a:ext cx="1828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 algn="r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500" b="0" dirty="0" smtClean="0">
                  <a:latin typeface="Calibri" pitchFamily="34" charset="0"/>
                </a:rPr>
                <a:t>Mirror Symmetry</a:t>
              </a:r>
              <a:endParaRPr lang="en-US" sz="1500" b="0" dirty="0">
                <a:solidFill>
                  <a:srgbClr val="69BBFF"/>
                </a:solidFill>
                <a:latin typeface="Calibri" pitchFamily="34" charset="0"/>
              </a:endParaRPr>
            </a:p>
          </p:txBody>
        </p:sp>
        <p:sp>
          <p:nvSpPr>
            <p:cNvPr id="435" name="Rectangle 23"/>
            <p:cNvSpPr>
              <a:spLocks noChangeArrowheads="1"/>
            </p:cNvSpPr>
            <p:nvPr/>
          </p:nvSpPr>
          <p:spPr bwMode="auto">
            <a:xfrm>
              <a:off x="4280648" y="2362200"/>
              <a:ext cx="412376" cy="30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200" b="0" dirty="0" smtClean="0">
                  <a:latin typeface="Calibri" pitchFamily="34" charset="0"/>
                  <a:sym typeface="Wingdings 2"/>
                </a:rPr>
                <a:t></a:t>
              </a:r>
              <a:r>
                <a:rPr lang="en-US" sz="1500" b="0" dirty="0" smtClean="0">
                  <a:latin typeface="Calibri" pitchFamily="34" charset="0"/>
                  <a:sym typeface="Wingdings 2"/>
                </a:rPr>
                <a:t> </a:t>
              </a:r>
              <a:endParaRPr lang="en-US" sz="1500" b="0" dirty="0">
                <a:latin typeface="Calibri" pitchFamily="34" charset="0"/>
              </a:endParaRPr>
            </a:p>
          </p:txBody>
        </p:sp>
      </p:grpSp>
      <p:grpSp>
        <p:nvGrpSpPr>
          <p:cNvPr id="439" name="Group 438"/>
          <p:cNvGrpSpPr/>
          <p:nvPr/>
        </p:nvGrpSpPr>
        <p:grpSpPr>
          <a:xfrm>
            <a:off x="2532792" y="2271632"/>
            <a:ext cx="2254623" cy="304800"/>
            <a:chOff x="4710953" y="2362200"/>
            <a:chExt cx="2254623" cy="304800"/>
          </a:xfrm>
        </p:grpSpPr>
        <p:sp>
          <p:nvSpPr>
            <p:cNvPr id="440" name="Rectangle 23"/>
            <p:cNvSpPr>
              <a:spLocks noChangeArrowheads="1"/>
            </p:cNvSpPr>
            <p:nvPr/>
          </p:nvSpPr>
          <p:spPr bwMode="auto">
            <a:xfrm>
              <a:off x="4710953" y="2362200"/>
              <a:ext cx="1981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 algn="r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500" b="0" dirty="0" smtClean="0">
                  <a:latin typeface="Calibri" pitchFamily="34" charset="0"/>
                </a:rPr>
                <a:t>Toric/Seiberg Duality</a:t>
              </a:r>
              <a:endParaRPr lang="en-US" sz="1500" b="0" dirty="0">
                <a:solidFill>
                  <a:srgbClr val="69BBFF"/>
                </a:solidFill>
                <a:latin typeface="Calibri" pitchFamily="34" charset="0"/>
              </a:endParaRPr>
            </a:p>
          </p:txBody>
        </p:sp>
        <p:sp>
          <p:nvSpPr>
            <p:cNvPr id="446" name="Rectangle 23"/>
            <p:cNvSpPr>
              <a:spLocks noChangeArrowheads="1"/>
            </p:cNvSpPr>
            <p:nvPr/>
          </p:nvSpPr>
          <p:spPr bwMode="auto">
            <a:xfrm>
              <a:off x="6553200" y="2366682"/>
              <a:ext cx="412376" cy="30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200" b="0" dirty="0" smtClean="0">
                  <a:latin typeface="Calibri" pitchFamily="34" charset="0"/>
                  <a:sym typeface="Wingdings 2"/>
                </a:rPr>
                <a:t></a:t>
              </a:r>
              <a:r>
                <a:rPr lang="en-US" sz="1500" b="0" dirty="0" smtClean="0">
                  <a:latin typeface="Calibri" pitchFamily="34" charset="0"/>
                  <a:sym typeface="Wingdings 2"/>
                </a:rPr>
                <a:t> </a:t>
              </a:r>
              <a:endParaRPr lang="en-US" sz="1500" b="0" dirty="0">
                <a:latin typeface="Calibri" pitchFamily="34" charset="0"/>
              </a:endParaRPr>
            </a:p>
          </p:txBody>
        </p:sp>
      </p:grpSp>
      <p:cxnSp>
        <p:nvCxnSpPr>
          <p:cNvPr id="447" name="Straight Connector 446"/>
          <p:cNvCxnSpPr/>
          <p:nvPr/>
        </p:nvCxnSpPr>
        <p:spPr>
          <a:xfrm rot="5400000" flipH="1" flipV="1">
            <a:off x="3702686" y="910264"/>
            <a:ext cx="1524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/>
          <p:nvPr/>
        </p:nvCxnSpPr>
        <p:spPr>
          <a:xfrm rot="5400000" flipH="1" flipV="1">
            <a:off x="4437792" y="910264"/>
            <a:ext cx="1524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Connector 455"/>
          <p:cNvCxnSpPr/>
          <p:nvPr/>
        </p:nvCxnSpPr>
        <p:spPr>
          <a:xfrm rot="5400000" flipH="1" flipV="1">
            <a:off x="5320815" y="910264"/>
            <a:ext cx="1524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Straight Connector 456"/>
          <p:cNvCxnSpPr/>
          <p:nvPr/>
        </p:nvCxnSpPr>
        <p:spPr>
          <a:xfrm rot="5400000" flipH="1" flipV="1">
            <a:off x="6015580" y="910264"/>
            <a:ext cx="1524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Connector 457"/>
          <p:cNvCxnSpPr/>
          <p:nvPr/>
        </p:nvCxnSpPr>
        <p:spPr>
          <a:xfrm rot="5400000" flipH="1" flipV="1">
            <a:off x="6764133" y="910264"/>
            <a:ext cx="1524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Straight Connector 458"/>
          <p:cNvCxnSpPr/>
          <p:nvPr/>
        </p:nvCxnSpPr>
        <p:spPr>
          <a:xfrm>
            <a:off x="4527439" y="1138864"/>
            <a:ext cx="0" cy="1132768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/>
          <p:cNvCxnSpPr/>
          <p:nvPr/>
        </p:nvCxnSpPr>
        <p:spPr>
          <a:xfrm>
            <a:off x="3778886" y="1138864"/>
            <a:ext cx="0" cy="628831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/>
          <p:cNvCxnSpPr/>
          <p:nvPr/>
        </p:nvCxnSpPr>
        <p:spPr>
          <a:xfrm rot="5400000">
            <a:off x="2940686" y="1215064"/>
            <a:ext cx="1524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Straight Connector 461"/>
          <p:cNvCxnSpPr/>
          <p:nvPr/>
        </p:nvCxnSpPr>
        <p:spPr>
          <a:xfrm rot="5400000">
            <a:off x="4829998" y="1710364"/>
            <a:ext cx="11430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Straight Connector 462"/>
          <p:cNvCxnSpPr/>
          <p:nvPr/>
        </p:nvCxnSpPr>
        <p:spPr>
          <a:xfrm rot="5400000">
            <a:off x="5710781" y="1519863"/>
            <a:ext cx="76200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Connector 463"/>
          <p:cNvCxnSpPr/>
          <p:nvPr/>
        </p:nvCxnSpPr>
        <p:spPr>
          <a:xfrm rot="5400000">
            <a:off x="6764133" y="1215064"/>
            <a:ext cx="152400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5" name="Group 464"/>
          <p:cNvGrpSpPr/>
          <p:nvPr/>
        </p:nvGrpSpPr>
        <p:grpSpPr>
          <a:xfrm>
            <a:off x="4132992" y="2743546"/>
            <a:ext cx="1676400" cy="528918"/>
            <a:chOff x="4419600" y="3814482"/>
            <a:chExt cx="1676400" cy="528918"/>
          </a:xfrm>
        </p:grpSpPr>
        <p:sp>
          <p:nvSpPr>
            <p:cNvPr id="466" name="Rectangle 2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 algn="ctr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500" b="0" dirty="0" smtClean="0">
                  <a:latin typeface="Calibri" pitchFamily="34" charset="0"/>
                </a:rPr>
                <a:t>D-</a:t>
              </a:r>
              <a:r>
                <a:rPr lang="en-US" sz="1500" b="0" dirty="0" err="1" smtClean="0">
                  <a:latin typeface="Calibri" pitchFamily="34" charset="0"/>
                </a:rPr>
                <a:t>brane</a:t>
              </a:r>
              <a:r>
                <a:rPr lang="en-US" sz="1500" b="0" dirty="0" smtClean="0">
                  <a:latin typeface="Calibri" pitchFamily="34" charset="0"/>
                </a:rPr>
                <a:t> </a:t>
              </a:r>
              <a:r>
                <a:rPr lang="en-US" sz="1500" b="0" dirty="0" err="1" smtClean="0">
                  <a:latin typeface="Calibri" pitchFamily="34" charset="0"/>
                </a:rPr>
                <a:t>Instantons</a:t>
              </a:r>
              <a:endParaRPr lang="en-US" sz="1500" b="0" dirty="0">
                <a:solidFill>
                  <a:srgbClr val="69BBFF"/>
                </a:solidFill>
                <a:latin typeface="Calibri" pitchFamily="34" charset="0"/>
              </a:endParaRPr>
            </a:p>
          </p:txBody>
        </p:sp>
        <p:sp>
          <p:nvSpPr>
            <p:cNvPr id="467" name="Rectangle 23"/>
            <p:cNvSpPr>
              <a:spLocks noChangeArrowheads="1"/>
            </p:cNvSpPr>
            <p:nvPr/>
          </p:nvSpPr>
          <p:spPr bwMode="auto">
            <a:xfrm>
              <a:off x="5051612" y="3814482"/>
              <a:ext cx="412376" cy="30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174625" indent="-174625" algn="ctr">
                <a:spcBef>
                  <a:spcPct val="20000"/>
                </a:spcBef>
                <a:buClr>
                  <a:schemeClr val="accent4">
                    <a:lumMod val="60000"/>
                    <a:lumOff val="40000"/>
                  </a:schemeClr>
                </a:buClr>
                <a:buSzPct val="90000"/>
              </a:pPr>
              <a:r>
                <a:rPr lang="en-US" sz="1200" b="0" dirty="0" smtClean="0">
                  <a:latin typeface="Calibri" pitchFamily="34" charset="0"/>
                  <a:sym typeface="Wingdings 2"/>
                </a:rPr>
                <a:t></a:t>
              </a:r>
              <a:r>
                <a:rPr lang="en-US" sz="1500" b="0" dirty="0" smtClean="0">
                  <a:latin typeface="Calibri" pitchFamily="34" charset="0"/>
                  <a:sym typeface="Wingdings 2"/>
                </a:rPr>
                <a:t> </a:t>
              </a:r>
              <a:endParaRPr lang="en-US" sz="1500" b="0" dirty="0">
                <a:latin typeface="Calibri" pitchFamily="34" charset="0"/>
              </a:endParaRPr>
            </a:p>
          </p:txBody>
        </p:sp>
      </p:grpSp>
      <p:cxnSp>
        <p:nvCxnSpPr>
          <p:cNvPr id="468" name="Straight Connector 467"/>
          <p:cNvCxnSpPr/>
          <p:nvPr/>
        </p:nvCxnSpPr>
        <p:spPr>
          <a:xfrm rot="5400000" flipH="1" flipV="1">
            <a:off x="4890509" y="910264"/>
            <a:ext cx="152400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Connector 468"/>
          <p:cNvCxnSpPr>
            <a:endCxn id="467" idx="0"/>
          </p:cNvCxnSpPr>
          <p:nvPr/>
        </p:nvCxnSpPr>
        <p:spPr>
          <a:xfrm rot="5400000">
            <a:off x="4168851" y="1941205"/>
            <a:ext cx="160468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Rectangle 98"/>
          <p:cNvSpPr txBox="1">
            <a:spLocks noChangeArrowheads="1"/>
          </p:cNvSpPr>
          <p:nvPr/>
        </p:nvSpPr>
        <p:spPr>
          <a:xfrm>
            <a:off x="2013004" y="1497177"/>
            <a:ext cx="123712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Eager, SF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1" name="Rectangle 98"/>
          <p:cNvSpPr txBox="1">
            <a:spLocks noChangeArrowheads="1"/>
          </p:cNvSpPr>
          <p:nvPr/>
        </p:nvSpPr>
        <p:spPr>
          <a:xfrm>
            <a:off x="2625191" y="2516732"/>
            <a:ext cx="2066903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SF, </a:t>
            </a:r>
            <a:r>
              <a:rPr lang="en-US" sz="13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Hanany</a:t>
            </a: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13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Kennaway</a:t>
            </a: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13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Vegh</a:t>
            </a: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13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Wecht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2" name="Rectangle 98"/>
          <p:cNvSpPr txBox="1">
            <a:spLocks noChangeArrowheads="1"/>
          </p:cNvSpPr>
          <p:nvPr/>
        </p:nvSpPr>
        <p:spPr>
          <a:xfrm>
            <a:off x="3546948" y="3199576"/>
            <a:ext cx="2707686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SF,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Hanany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Krefl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, Park,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13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Uranga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3" name="Rectangle 98"/>
          <p:cNvSpPr txBox="1">
            <a:spLocks noChangeArrowheads="1"/>
          </p:cNvSpPr>
          <p:nvPr/>
        </p:nvSpPr>
        <p:spPr>
          <a:xfrm>
            <a:off x="7656839" y="2160465"/>
            <a:ext cx="123712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SF, </a:t>
            </a: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Uranga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478" name="Group 477"/>
          <p:cNvGrpSpPr/>
          <p:nvPr/>
        </p:nvGrpSpPr>
        <p:grpSpPr>
          <a:xfrm>
            <a:off x="5808318" y="2776313"/>
            <a:ext cx="3060880" cy="809013"/>
            <a:chOff x="6094926" y="2839848"/>
            <a:chExt cx="3060880" cy="809013"/>
          </a:xfrm>
        </p:grpSpPr>
        <p:sp>
          <p:nvSpPr>
            <p:cNvPr id="479" name="Rectangle 98"/>
            <p:cNvSpPr txBox="1">
              <a:spLocks noChangeArrowheads="1"/>
            </p:cNvSpPr>
            <p:nvPr/>
          </p:nvSpPr>
          <p:spPr>
            <a:xfrm>
              <a:off x="6094926" y="2839848"/>
              <a:ext cx="306088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SF, </a:t>
              </a:r>
              <a:r>
                <a:rPr kumimoji="0" 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Hanany</a:t>
              </a: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,</a:t>
              </a:r>
              <a: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13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Martelli</a:t>
              </a:r>
              <a: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, Sparks, </a:t>
              </a:r>
              <a:r>
                <a:rPr kumimoji="0" lang="en-US" sz="13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Vegh</a:t>
              </a:r>
              <a: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, </a:t>
              </a:r>
              <a:r>
                <a:rPr kumimoji="0" lang="en-US" sz="1300" b="1" i="0" u="none" strike="noStrike" kern="1200" cap="none" spc="0" normalizeH="0" noProof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Wecht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0" name="Rectangle 98"/>
            <p:cNvSpPr txBox="1">
              <a:spLocks noChangeArrowheads="1"/>
            </p:cNvSpPr>
            <p:nvPr/>
          </p:nvSpPr>
          <p:spPr>
            <a:xfrm>
              <a:off x="6094926" y="3054538"/>
              <a:ext cx="306088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SF, </a:t>
              </a:r>
              <a:r>
                <a:rPr kumimoji="0" 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Hanany</a:t>
              </a: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,</a:t>
              </a:r>
              <a: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 Park, Rodriguez-Gomez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481" name="Rectangle 98"/>
            <p:cNvSpPr txBox="1">
              <a:spLocks noChangeArrowheads="1"/>
            </p:cNvSpPr>
            <p:nvPr/>
          </p:nvSpPr>
          <p:spPr>
            <a:xfrm>
              <a:off x="6094926" y="3267861"/>
              <a:ext cx="306088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90000"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SF, </a:t>
              </a:r>
              <a:r>
                <a:rPr kumimoji="0" lang="en-US" sz="13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Klebanov</a:t>
              </a:r>
              <a: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uLnTx/>
                  <a:uFillTx/>
                  <a:latin typeface="Calibri" pitchFamily="34" charset="0"/>
                </a:rPr>
                <a:t>, Rodriguez-Gomez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496" name="Rectangle 98"/>
          <p:cNvSpPr txBox="1">
            <a:spLocks noChangeArrowheads="1"/>
          </p:cNvSpPr>
          <p:nvPr/>
        </p:nvSpPr>
        <p:spPr>
          <a:xfrm>
            <a:off x="7863831" y="1712353"/>
            <a:ext cx="123712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Quevedo</a:t>
            </a:r>
            <a:r>
              <a:rPr kumimoji="0" lang="en-US" sz="13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</a:rPr>
              <a:t> et. al.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97" name="Rectangle 98"/>
          <p:cNvSpPr txBox="1">
            <a:spLocks noChangeArrowheads="1"/>
          </p:cNvSpPr>
          <p:nvPr/>
        </p:nvSpPr>
        <p:spPr>
          <a:xfrm>
            <a:off x="2001346" y="1985997"/>
            <a:ext cx="2066903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  <a:buSzPct val="90000"/>
              <a:defRPr/>
            </a:pPr>
            <a:r>
              <a:rPr lang="en-US" sz="13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Feng</a:t>
            </a: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He, </a:t>
            </a:r>
            <a:r>
              <a:rPr lang="en-US" sz="13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Kennaway</a:t>
            </a:r>
            <a:r>
              <a:rPr lang="en-US" sz="13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n-US" sz="13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Vafa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01" name="Rectangle 98"/>
          <p:cNvSpPr txBox="1">
            <a:spLocks noChangeArrowheads="1"/>
          </p:cNvSpPr>
          <p:nvPr/>
        </p:nvSpPr>
        <p:spPr>
          <a:xfrm>
            <a:off x="1004450" y="4267200"/>
            <a:ext cx="8001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sz="1700" b="0" noProof="0" dirty="0" smtClean="0">
                <a:latin typeface="Times New Roman" pitchFamily="18" charset="0"/>
                <a:cs typeface="Times New Roman" pitchFamily="18" charset="0"/>
              </a:rPr>
              <a:t>Define an </a:t>
            </a:r>
            <a:r>
              <a:rPr lang="en-US" sz="17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infinite class of interesting objects</a:t>
            </a:r>
            <a:r>
              <a:rPr lang="en-US" sz="1700" b="0" noProof="0" dirty="0" smtClean="0">
                <a:latin typeface="Times New Roman" pitchFamily="18" charset="0"/>
                <a:cs typeface="Times New Roman" pitchFamily="18" charset="0"/>
              </a:rPr>
              <a:t>: largest classification of 4d, N=1 SCFTs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8"/>
          <p:cNvSpPr txBox="1">
            <a:spLocks noChangeArrowheads="1"/>
          </p:cNvSpPr>
          <p:nvPr/>
        </p:nvSpPr>
        <p:spPr>
          <a:xfrm>
            <a:off x="1004450" y="4648200"/>
            <a:ext cx="8001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sz="1700" b="0" noProof="0" dirty="0" smtClean="0"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17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previous complicated calculations trivial</a:t>
            </a:r>
            <a:r>
              <a:rPr lang="en-US" sz="1700" b="0" noProof="0" dirty="0" smtClean="0">
                <a:latin typeface="Times New Roman" pitchFamily="18" charset="0"/>
                <a:cs typeface="Times New Roman" pitchFamily="18" charset="0"/>
              </a:rPr>
              <a:t>: determination of their moduli space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7" name="Rectangle 98"/>
          <p:cNvSpPr txBox="1">
            <a:spLocks noChangeArrowheads="1"/>
          </p:cNvSpPr>
          <p:nvPr/>
        </p:nvSpPr>
        <p:spPr>
          <a:xfrm>
            <a:off x="471050" y="3733800"/>
            <a:ext cx="8382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The power of </a:t>
            </a:r>
            <a:r>
              <a:rPr lang="en-US" noProof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noProof="0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7" name="Left Brace 526"/>
          <p:cNvSpPr/>
          <p:nvPr/>
        </p:nvSpPr>
        <p:spPr>
          <a:xfrm>
            <a:off x="852050" y="4354662"/>
            <a:ext cx="152400" cy="609600"/>
          </a:xfrm>
          <a:prstGeom prst="lef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8" name="Rectangle 98"/>
          <p:cNvSpPr txBox="1">
            <a:spLocks noChangeArrowheads="1"/>
          </p:cNvSpPr>
          <p:nvPr/>
        </p:nvSpPr>
        <p:spPr>
          <a:xfrm>
            <a:off x="623450" y="5259006"/>
            <a:ext cx="8382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Can they do it again?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9" name="Rounded Rectangle 528"/>
          <p:cNvSpPr/>
          <p:nvPr/>
        </p:nvSpPr>
        <p:spPr>
          <a:xfrm>
            <a:off x="3566146" y="5245896"/>
            <a:ext cx="2454088" cy="47105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0" name="Rectangle 98"/>
          <p:cNvSpPr txBox="1">
            <a:spLocks noChangeArrowheads="1"/>
          </p:cNvSpPr>
          <p:nvPr/>
        </p:nvSpPr>
        <p:spPr>
          <a:xfrm>
            <a:off x="6205100" y="5285510"/>
            <a:ext cx="135255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ü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YES!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" name="Rectangle 98"/>
          <p:cNvSpPr txBox="1">
            <a:spLocks noChangeArrowheads="1"/>
          </p:cNvSpPr>
          <p:nvPr/>
        </p:nvSpPr>
        <p:spPr>
          <a:xfrm>
            <a:off x="1004450" y="5950530"/>
            <a:ext cx="8001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sz="1700" b="0" noProof="0" dirty="0" smtClean="0">
                <a:latin typeface="Times New Roman" pitchFamily="18" charset="0"/>
                <a:cs typeface="Times New Roman" pitchFamily="18" charset="0"/>
              </a:rPr>
              <a:t>Define </a:t>
            </a:r>
            <a:r>
              <a:rPr lang="en-US" sz="17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 infinite class of integrable systems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" name="Rectangle 98"/>
          <p:cNvSpPr txBox="1">
            <a:spLocks noChangeArrowheads="1"/>
          </p:cNvSpPr>
          <p:nvPr/>
        </p:nvSpPr>
        <p:spPr>
          <a:xfrm>
            <a:off x="1004450" y="6331530"/>
            <a:ext cx="8001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sz="1700" b="0" noProof="0" dirty="0" smtClean="0">
                <a:latin typeface="Times New Roman" pitchFamily="18" charset="0"/>
                <a:cs typeface="Times New Roman" pitchFamily="18" charset="0"/>
              </a:rPr>
              <a:t>Constructing </a:t>
            </a:r>
            <a:r>
              <a:rPr lang="en-US" sz="17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integrals of motion </a:t>
            </a:r>
            <a:r>
              <a:rPr lang="en-US" sz="1700" b="0" noProof="0" dirty="0" smtClean="0">
                <a:latin typeface="Times New Roman" pitchFamily="18" charset="0"/>
                <a:cs typeface="Times New Roman" pitchFamily="18" charset="0"/>
              </a:rPr>
              <a:t>becomes straightforward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3" name="Left Brace 532"/>
          <p:cNvSpPr/>
          <p:nvPr/>
        </p:nvSpPr>
        <p:spPr>
          <a:xfrm>
            <a:off x="852050" y="6037992"/>
            <a:ext cx="152400" cy="609600"/>
          </a:xfrm>
          <a:prstGeom prst="lef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" name="Rectangle 23"/>
          <p:cNvSpPr>
            <a:spLocks noChangeArrowheads="1"/>
          </p:cNvSpPr>
          <p:nvPr/>
        </p:nvSpPr>
        <p:spPr bwMode="auto">
          <a:xfrm>
            <a:off x="400148" y="662483"/>
            <a:ext cx="223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9250" indent="-349250" algn="ctr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Mathematics</a:t>
            </a:r>
            <a:endParaRPr lang="en-US" sz="2200" b="1" baseline="-25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35" name="Rectangle 23"/>
          <p:cNvSpPr>
            <a:spLocks noChangeArrowheads="1"/>
          </p:cNvSpPr>
          <p:nvPr/>
        </p:nvSpPr>
        <p:spPr bwMode="auto">
          <a:xfrm>
            <a:off x="6994903" y="662483"/>
            <a:ext cx="1851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9250" indent="-349250" algn="ctr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2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Physics</a:t>
            </a:r>
            <a:endParaRPr lang="en-US" sz="2200" baseline="-25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8" name="Rectangle 23"/>
          <p:cNvSpPr>
            <a:spLocks noChangeArrowheads="1"/>
          </p:cNvSpPr>
          <p:nvPr/>
        </p:nvSpPr>
        <p:spPr bwMode="auto">
          <a:xfrm>
            <a:off x="1396258" y="1466531"/>
            <a:ext cx="1065273" cy="32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4625" indent="-174625" algn="ctr">
              <a:spcBef>
                <a:spcPct val="20000"/>
              </a:spcBef>
              <a:buClr>
                <a:schemeClr val="accent4">
                  <a:lumMod val="60000"/>
                  <a:lumOff val="40000"/>
                </a:schemeClr>
              </a:buClr>
              <a:buSzPct val="90000"/>
            </a:pPr>
            <a:r>
              <a:rPr lang="en-US" sz="1500" b="0" dirty="0" smtClean="0">
                <a:latin typeface="Calibri" pitchFamily="34" charset="0"/>
              </a:rPr>
              <a:t>Algebras</a:t>
            </a:r>
            <a:endParaRPr lang="en-US" sz="1500" b="0" dirty="0">
              <a:solidFill>
                <a:srgbClr val="69BB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420" grpId="0" animBg="1"/>
      <p:bldP spid="421" grpId="0"/>
      <p:bldP spid="422" grpId="0"/>
      <p:bldP spid="423" grpId="0"/>
      <p:bldP spid="470" grpId="0"/>
      <p:bldP spid="471" grpId="0"/>
      <p:bldP spid="472" grpId="0"/>
      <p:bldP spid="473" grpId="0"/>
      <p:bldP spid="496" grpId="0"/>
      <p:bldP spid="497" grpId="0"/>
      <p:bldP spid="501" grpId="0"/>
      <p:bldP spid="502" grpId="0"/>
      <p:bldP spid="507" grpId="0"/>
      <p:bldP spid="527" grpId="0" animBg="1"/>
      <p:bldP spid="528" grpId="0"/>
      <p:bldP spid="529" grpId="0" animBg="1"/>
      <p:bldP spid="530" grpId="0"/>
      <p:bldP spid="531" grpId="0"/>
      <p:bldP spid="532" grpId="0"/>
      <p:bldP spid="533" grpId="0" animBg="1"/>
      <p:bldP spid="534" grpId="0"/>
      <p:bldP spid="535" grpId="0"/>
      <p:bldP spid="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Constructing the Integrable System: Phase Space</a:t>
            </a: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58" name="Group 257"/>
          <p:cNvGrpSpPr/>
          <p:nvPr/>
        </p:nvGrpSpPr>
        <p:grpSpPr>
          <a:xfrm>
            <a:off x="865905" y="845120"/>
            <a:ext cx="2957945" cy="3002484"/>
            <a:chOff x="4419600" y="1447800"/>
            <a:chExt cx="2957945" cy="3002484"/>
          </a:xfrm>
        </p:grpSpPr>
        <p:grpSp>
          <p:nvGrpSpPr>
            <p:cNvPr id="259" name="Group 550"/>
            <p:cNvGrpSpPr/>
            <p:nvPr/>
          </p:nvGrpSpPr>
          <p:grpSpPr>
            <a:xfrm>
              <a:off x="4419596" y="1447791"/>
              <a:ext cx="2957943" cy="3002478"/>
              <a:chOff x="3602590" y="2790615"/>
              <a:chExt cx="1939798" cy="1969006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 rot="5400000">
                <a:off x="3672038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V="1">
                <a:off x="4236729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6200000" flipV="1">
                <a:off x="3672039" y="3436011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>
                <a:off x="4236730" y="3436010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3838420" y="2871319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5400000">
                <a:off x="3477926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>
                <a:off x="4208999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>
                <a:off x="3838420" y="3612476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>
                <a:off x="4740948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 flipV="1">
                <a:off x="5305639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6200000" flipV="1">
                <a:off x="4740949" y="3436011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rot="5400000">
                <a:off x="5305640" y="3436010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4907330" y="2871319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5400000">
                <a:off x="4546836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/>
              <p:nvPr/>
            </p:nvCxnSpPr>
            <p:spPr>
              <a:xfrm rot="5400000">
                <a:off x="5277909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4907330" y="3612476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 rot="5400000">
                <a:off x="3672037" y="3960365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 rot="16200000" flipV="1">
                <a:off x="4236728" y="3960365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rot="16200000" flipV="1">
                <a:off x="3672038" y="4525057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rot="5400000">
                <a:off x="4236729" y="4525056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3838419" y="3960365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 rot="5400000">
                <a:off x="3477925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5400000">
                <a:off x="4208998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>
                <a:off x="3838419" y="4701522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5400000">
                <a:off x="4740948" y="3960365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16200000" flipV="1">
                <a:off x="5305639" y="3960365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6200000" flipV="1">
                <a:off x="4740949" y="4525057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 rot="5400000">
                <a:off x="5305640" y="4525056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4907330" y="3960365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 rot="5400000">
                <a:off x="4546836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rot="5400000">
                <a:off x="5277909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4907330" y="4701522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4398070" y="3047785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4398069" y="3441051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4398070" y="4126747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4398069" y="4520014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 rot="5400000" flipH="1" flipV="1">
                <a:off x="4070347" y="3778886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rot="5400000" flipH="1" flipV="1">
                <a:off x="3677080" y="3778886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rot="5400000" flipH="1" flipV="1">
                <a:off x="5139225" y="3778888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rot="5400000" flipH="1" flipV="1">
                <a:off x="4745958" y="3778888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9" name="Oval 438"/>
              <p:cNvSpPr/>
              <p:nvPr/>
            </p:nvSpPr>
            <p:spPr>
              <a:xfrm>
                <a:off x="4167327" y="2790651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Oval 439"/>
              <p:cNvSpPr/>
              <p:nvPr/>
            </p:nvSpPr>
            <p:spPr>
              <a:xfrm>
                <a:off x="5246291" y="2790650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Oval 445"/>
              <p:cNvSpPr/>
              <p:nvPr/>
            </p:nvSpPr>
            <p:spPr>
              <a:xfrm>
                <a:off x="4348836" y="3355341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Oval 446"/>
              <p:cNvSpPr/>
              <p:nvPr/>
            </p:nvSpPr>
            <p:spPr>
              <a:xfrm>
                <a:off x="5408630" y="3365424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Oval 447"/>
              <p:cNvSpPr/>
              <p:nvPr/>
            </p:nvSpPr>
            <p:spPr>
              <a:xfrm>
                <a:off x="4167327" y="3879697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5246291" y="3879696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4338752" y="4444388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5407632" y="4444388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4661445" y="2972161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3602650" y="2972161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4842954" y="3526767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3774074" y="3526767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4671532" y="4050125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3602651" y="4041039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4842955" y="4624900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3784160" y="4624900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 flipH="1">
                <a:off x="4852978" y="2790616"/>
                <a:ext cx="133758" cy="13375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 flipH="1">
                <a:off x="3774015" y="2790615"/>
                <a:ext cx="133758" cy="13375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 flipH="1">
                <a:off x="4671470" y="335530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 flipH="1">
                <a:off x="3602590" y="3365389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Oval 470"/>
              <p:cNvSpPr/>
              <p:nvPr/>
            </p:nvSpPr>
            <p:spPr>
              <a:xfrm flipH="1">
                <a:off x="4841128" y="387966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Oval 471"/>
              <p:cNvSpPr/>
              <p:nvPr/>
            </p:nvSpPr>
            <p:spPr>
              <a:xfrm flipH="1">
                <a:off x="3774015" y="3879662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Oval 472"/>
              <p:cNvSpPr/>
              <p:nvPr/>
            </p:nvSpPr>
            <p:spPr>
              <a:xfrm flipH="1">
                <a:off x="4681554" y="444435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Oval 477"/>
              <p:cNvSpPr/>
              <p:nvPr/>
            </p:nvSpPr>
            <p:spPr>
              <a:xfrm flipH="1">
                <a:off x="3612675" y="4444353"/>
                <a:ext cx="133758" cy="13375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Oval 478"/>
              <p:cNvSpPr/>
              <p:nvPr/>
            </p:nvSpPr>
            <p:spPr>
              <a:xfrm flipH="1">
                <a:off x="4342554" y="297212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Oval 479"/>
              <p:cNvSpPr/>
              <p:nvPr/>
            </p:nvSpPr>
            <p:spPr>
              <a:xfrm flipH="1">
                <a:off x="5401560" y="297212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Oval 480"/>
              <p:cNvSpPr/>
              <p:nvPr/>
            </p:nvSpPr>
            <p:spPr>
              <a:xfrm flipH="1">
                <a:off x="4167269" y="353681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Oval 495"/>
              <p:cNvSpPr/>
              <p:nvPr/>
            </p:nvSpPr>
            <p:spPr>
              <a:xfrm flipH="1">
                <a:off x="5236148" y="353681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Oval 496"/>
              <p:cNvSpPr/>
              <p:nvPr/>
            </p:nvSpPr>
            <p:spPr>
              <a:xfrm flipH="1">
                <a:off x="4328608" y="4051089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Oval 500"/>
              <p:cNvSpPr/>
              <p:nvPr/>
            </p:nvSpPr>
            <p:spPr>
              <a:xfrm flipH="1">
                <a:off x="5398486" y="4051089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Oval 501"/>
              <p:cNvSpPr/>
              <p:nvPr/>
            </p:nvSpPr>
            <p:spPr>
              <a:xfrm flipH="1">
                <a:off x="4177353" y="462586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Oval 506"/>
              <p:cNvSpPr/>
              <p:nvPr/>
            </p:nvSpPr>
            <p:spPr>
              <a:xfrm flipH="1">
                <a:off x="5236148" y="462586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0" name="Rectangle 98"/>
            <p:cNvSpPr txBox="1">
              <a:spLocks noChangeArrowheads="1"/>
            </p:cNvSpPr>
            <p:nvPr/>
          </p:nvSpPr>
          <p:spPr>
            <a:xfrm>
              <a:off x="5669973" y="2739737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dirty="0" smtClean="0">
                  <a:latin typeface="+mj-lt"/>
                </a:rPr>
                <a:t>1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1" name="Rectangle 98"/>
            <p:cNvSpPr txBox="1">
              <a:spLocks noChangeArrowheads="1"/>
            </p:cNvSpPr>
            <p:nvPr/>
          </p:nvSpPr>
          <p:spPr>
            <a:xfrm>
              <a:off x="4849092" y="1932709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+mj-lt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2" name="Rectangle 98"/>
            <p:cNvSpPr txBox="1">
              <a:spLocks noChangeArrowheads="1"/>
            </p:cNvSpPr>
            <p:nvPr/>
          </p:nvSpPr>
          <p:spPr>
            <a:xfrm>
              <a:off x="4849092" y="3581404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+mj-lt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4" name="Rectangle 98"/>
            <p:cNvSpPr txBox="1">
              <a:spLocks noChangeArrowheads="1"/>
            </p:cNvSpPr>
            <p:nvPr/>
          </p:nvSpPr>
          <p:spPr>
            <a:xfrm>
              <a:off x="6477003" y="3581404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+mj-lt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5" name="Rectangle 98"/>
            <p:cNvSpPr txBox="1">
              <a:spLocks noChangeArrowheads="1"/>
            </p:cNvSpPr>
            <p:nvPr/>
          </p:nvSpPr>
          <p:spPr>
            <a:xfrm>
              <a:off x="6477003" y="1932709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+mj-lt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6" name="Rectangle 98"/>
            <p:cNvSpPr txBox="1">
              <a:spLocks noChangeArrowheads="1"/>
            </p:cNvSpPr>
            <p:nvPr/>
          </p:nvSpPr>
          <p:spPr>
            <a:xfrm>
              <a:off x="5669973" y="1932709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+mj-lt"/>
                </a:rPr>
                <a:t>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8" name="Rectangle 98"/>
            <p:cNvSpPr txBox="1">
              <a:spLocks noChangeArrowheads="1"/>
            </p:cNvSpPr>
            <p:nvPr/>
          </p:nvSpPr>
          <p:spPr>
            <a:xfrm>
              <a:off x="5669973" y="3581404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+mj-lt"/>
                </a:rPr>
                <a:t>2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0" name="Rectangle 98"/>
            <p:cNvSpPr txBox="1">
              <a:spLocks noChangeArrowheads="1"/>
            </p:cNvSpPr>
            <p:nvPr/>
          </p:nvSpPr>
          <p:spPr>
            <a:xfrm>
              <a:off x="4849092" y="2739737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12" name="Rectangle 98"/>
            <p:cNvSpPr txBox="1">
              <a:spLocks noChangeArrowheads="1"/>
            </p:cNvSpPr>
            <p:nvPr/>
          </p:nvSpPr>
          <p:spPr>
            <a:xfrm>
              <a:off x="6477003" y="2739737"/>
              <a:ext cx="47105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28" name="Group 527"/>
          <p:cNvGrpSpPr/>
          <p:nvPr/>
        </p:nvGrpSpPr>
        <p:grpSpPr>
          <a:xfrm>
            <a:off x="5943595" y="1024985"/>
            <a:ext cx="1399268" cy="1420335"/>
            <a:chOff x="5929787" y="1087334"/>
            <a:chExt cx="1399268" cy="1420335"/>
          </a:xfrm>
        </p:grpSpPr>
        <p:cxnSp>
          <p:nvCxnSpPr>
            <p:cNvPr id="529" name="Straight Arrow Connector 528"/>
            <p:cNvCxnSpPr/>
            <p:nvPr/>
          </p:nvCxnSpPr>
          <p:spPr>
            <a:xfrm rot="5400000">
              <a:off x="6811566" y="1775222"/>
              <a:ext cx="132556" cy="158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rot="5400000">
              <a:off x="5979883" y="114554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16200000" flipV="1">
              <a:off x="6387222" y="114554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rot="16200000" flipV="1">
              <a:off x="5979884" y="1552888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 rot="5400000">
              <a:off x="6387222" y="1552887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6099902" y="1145550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rot="5400000">
              <a:off x="5839861" y="1412865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rot="5400000">
              <a:off x="6367219" y="1412865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>
              <a:off x="6099902" y="1680180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rot="5400000">
              <a:off x="6750939" y="114554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 rot="16200000" flipV="1">
              <a:off x="7158277" y="114554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/>
            <p:cNvCxnSpPr/>
            <p:nvPr/>
          </p:nvCxnSpPr>
          <p:spPr>
            <a:xfrm rot="16200000" flipV="1">
              <a:off x="6750939" y="1552888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/>
            <p:cNvCxnSpPr/>
            <p:nvPr/>
          </p:nvCxnSpPr>
          <p:spPr>
            <a:xfrm rot="5400000">
              <a:off x="7158278" y="1552887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>
              <a:off x="6870958" y="1145550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 rot="5400000">
              <a:off x="6610916" y="1412865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 rot="5400000">
              <a:off x="7138274" y="1412865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>
              <a:off x="6870958" y="1680180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 rot="5400000">
              <a:off x="5979882" y="193112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 rot="16200000" flipV="1">
              <a:off x="6387221" y="1931129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 rot="16200000" flipV="1">
              <a:off x="5979883" y="2338467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 rot="5400000">
              <a:off x="6387222" y="2338466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>
              <a:off x="6099902" y="1931129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 rot="5400000">
              <a:off x="5839860" y="219844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 rot="5400000">
              <a:off x="6367218" y="219844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>
              <a:off x="6099902" y="2465760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rot="5400000">
              <a:off x="6750939" y="1931129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rot="16200000" flipV="1">
              <a:off x="7158277" y="193112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rot="16200000" flipV="1">
              <a:off x="6750939" y="2338467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 rot="5400000">
              <a:off x="7158278" y="2338466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>
              <a:off x="6870958" y="1931129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rot="5400000">
              <a:off x="6610916" y="219844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rot="5400000">
              <a:off x="7138274" y="219844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>
              <a:off x="6870958" y="2465760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>
              <a:off x="6503604" y="1272843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>
              <a:off x="6503604" y="1556524"/>
              <a:ext cx="2473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>
              <a:off x="6503604" y="2051148"/>
              <a:ext cx="2473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>
              <a:off x="6503604" y="2334829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rot="5400000" flipH="1" flipV="1">
              <a:off x="6267202" y="1800220"/>
              <a:ext cx="2400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rot="5400000" flipH="1" flipV="1">
              <a:off x="5983520" y="1800220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5400000" flipH="1" flipV="1">
              <a:off x="7038235" y="1800221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rot="5400000" flipH="1" flipV="1">
              <a:off x="6754553" y="1800221"/>
              <a:ext cx="2400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0" name="Oval 569"/>
            <p:cNvSpPr/>
            <p:nvPr/>
          </p:nvSpPr>
          <p:spPr>
            <a:xfrm>
              <a:off x="6337158" y="1087360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7115466" y="1087359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/>
            <p:cNvSpPr/>
            <p:nvPr/>
          </p:nvSpPr>
          <p:spPr>
            <a:xfrm>
              <a:off x="6468090" y="1494697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/>
            <p:cNvSpPr/>
            <p:nvPr/>
          </p:nvSpPr>
          <p:spPr>
            <a:xfrm>
              <a:off x="7232569" y="1501970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/>
            <p:cNvSpPr/>
            <p:nvPr/>
          </p:nvSpPr>
          <p:spPr>
            <a:xfrm>
              <a:off x="6337158" y="1872939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/>
            <p:cNvSpPr/>
            <p:nvPr/>
          </p:nvSpPr>
          <p:spPr>
            <a:xfrm>
              <a:off x="7115466" y="1872938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/>
            <p:cNvSpPr/>
            <p:nvPr/>
          </p:nvSpPr>
          <p:spPr>
            <a:xfrm>
              <a:off x="6460815" y="2280277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/>
            <p:cNvSpPr/>
            <p:nvPr/>
          </p:nvSpPr>
          <p:spPr>
            <a:xfrm>
              <a:off x="7231849" y="2280277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/>
            <p:cNvSpPr/>
            <p:nvPr/>
          </p:nvSpPr>
          <p:spPr>
            <a:xfrm>
              <a:off x="6693589" y="1218292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/>
            <p:cNvSpPr/>
            <p:nvPr/>
          </p:nvSpPr>
          <p:spPr>
            <a:xfrm>
              <a:off x="5929830" y="1218292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/>
            <p:cNvSpPr/>
            <p:nvPr/>
          </p:nvSpPr>
          <p:spPr>
            <a:xfrm>
              <a:off x="6824520" y="1618354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/>
            <p:cNvSpPr/>
            <p:nvPr/>
          </p:nvSpPr>
          <p:spPr>
            <a:xfrm>
              <a:off x="6053487" y="1618354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/>
            <p:cNvSpPr/>
            <p:nvPr/>
          </p:nvSpPr>
          <p:spPr>
            <a:xfrm>
              <a:off x="6700865" y="1995877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/>
            <p:cNvSpPr/>
            <p:nvPr/>
          </p:nvSpPr>
          <p:spPr>
            <a:xfrm>
              <a:off x="5929831" y="1989323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/>
            <p:cNvSpPr/>
            <p:nvPr/>
          </p:nvSpPr>
          <p:spPr>
            <a:xfrm>
              <a:off x="6824521" y="2410489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/>
            <p:cNvSpPr/>
            <p:nvPr/>
          </p:nvSpPr>
          <p:spPr>
            <a:xfrm>
              <a:off x="6060762" y="2410489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/>
            <p:cNvSpPr/>
            <p:nvPr/>
          </p:nvSpPr>
          <p:spPr>
            <a:xfrm flipH="1">
              <a:off x="6831751" y="1087335"/>
              <a:ext cx="96486" cy="964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/>
            <p:cNvSpPr/>
            <p:nvPr/>
          </p:nvSpPr>
          <p:spPr>
            <a:xfrm flipH="1">
              <a:off x="6053444" y="1087334"/>
              <a:ext cx="96486" cy="964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/>
            <p:cNvSpPr/>
            <p:nvPr/>
          </p:nvSpPr>
          <p:spPr>
            <a:xfrm flipH="1">
              <a:off x="6700821" y="1494672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/>
            <p:cNvSpPr/>
            <p:nvPr/>
          </p:nvSpPr>
          <p:spPr>
            <a:xfrm flipH="1">
              <a:off x="5929787" y="1501945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/>
            <p:cNvSpPr/>
            <p:nvPr/>
          </p:nvSpPr>
          <p:spPr>
            <a:xfrm flipH="1">
              <a:off x="6823203" y="1872915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/>
            <p:cNvSpPr/>
            <p:nvPr/>
          </p:nvSpPr>
          <p:spPr>
            <a:xfrm flipH="1">
              <a:off x="6053444" y="1872914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 flipH="1">
              <a:off x="6708095" y="2280252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/>
            <p:cNvSpPr/>
            <p:nvPr/>
          </p:nvSpPr>
          <p:spPr>
            <a:xfrm flipH="1">
              <a:off x="5937062" y="2280252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/>
            <p:cNvSpPr/>
            <p:nvPr/>
          </p:nvSpPr>
          <p:spPr>
            <a:xfrm flipH="1">
              <a:off x="6463558" y="121826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/>
            <p:cNvSpPr/>
            <p:nvPr/>
          </p:nvSpPr>
          <p:spPr>
            <a:xfrm flipH="1">
              <a:off x="7227469" y="121826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/>
            <p:cNvSpPr/>
            <p:nvPr/>
          </p:nvSpPr>
          <p:spPr>
            <a:xfrm flipH="1">
              <a:off x="6337117" y="1625603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/>
            <p:cNvSpPr/>
            <p:nvPr/>
          </p:nvSpPr>
          <p:spPr>
            <a:xfrm flipH="1">
              <a:off x="7108150" y="1625603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/>
            <p:cNvSpPr/>
            <p:nvPr/>
          </p:nvSpPr>
          <p:spPr>
            <a:xfrm flipH="1">
              <a:off x="6453498" y="1996572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 flipH="1">
              <a:off x="7225252" y="1996572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 flipH="1">
              <a:off x="6344391" y="2411183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 flipH="1">
              <a:off x="7108150" y="2411183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2" name="Group 601"/>
          <p:cNvGrpSpPr/>
          <p:nvPr/>
        </p:nvGrpSpPr>
        <p:grpSpPr>
          <a:xfrm>
            <a:off x="7086637" y="3082385"/>
            <a:ext cx="1399268" cy="1420335"/>
            <a:chOff x="6885751" y="2805297"/>
            <a:chExt cx="1399268" cy="1420335"/>
          </a:xfrm>
        </p:grpSpPr>
        <p:cxnSp>
          <p:nvCxnSpPr>
            <p:cNvPr id="603" name="Straight Arrow Connector 602"/>
            <p:cNvCxnSpPr/>
            <p:nvPr/>
          </p:nvCxnSpPr>
          <p:spPr>
            <a:xfrm rot="16200000" flipV="1">
              <a:off x="7395766" y="3153172"/>
              <a:ext cx="132556" cy="158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rot="5400000">
              <a:off x="6935847" y="286351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>
            <a:xfrm rot="16200000" flipV="1">
              <a:off x="7343186" y="286351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/>
            <p:nvPr/>
          </p:nvCxnSpPr>
          <p:spPr>
            <a:xfrm rot="16200000" flipV="1">
              <a:off x="6935848" y="3270851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 rot="5400000">
              <a:off x="7343186" y="3270850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>
              <a:off x="7055866" y="2863513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5400000">
              <a:off x="6795825" y="3130828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>
              <a:off x="7323183" y="3130828"/>
              <a:ext cx="2800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>
              <a:off x="7055866" y="3398143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rot="5400000">
              <a:off x="7706903" y="286351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rot="16200000" flipV="1">
              <a:off x="8114241" y="286351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rot="16200000" flipV="1">
              <a:off x="7706903" y="3270851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rot="5400000">
              <a:off x="8114242" y="3270850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>
              <a:off x="7826922" y="2863513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rot="5400000">
              <a:off x="7566880" y="3130828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 rot="5400000">
              <a:off x="8094238" y="3130828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>
              <a:off x="7826922" y="3398143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rot="5400000">
              <a:off x="6935846" y="364909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rot="16200000" flipV="1">
              <a:off x="7343185" y="3649092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rot="16200000" flipV="1">
              <a:off x="6935847" y="4056430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rot="5400000">
              <a:off x="7343186" y="405642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>
              <a:off x="7055866" y="3649092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rot="5400000">
              <a:off x="6795824" y="3916407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rot="5400000">
              <a:off x="7323182" y="3916407"/>
              <a:ext cx="2800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>
              <a:off x="7055866" y="4183723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rot="5400000">
              <a:off x="7706903" y="364909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16200000" flipV="1">
              <a:off x="8114241" y="364909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16200000" flipV="1">
              <a:off x="7706903" y="4056430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rot="5400000">
              <a:off x="8114242" y="4056429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>
              <a:off x="7826922" y="3649092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rot="5400000">
              <a:off x="7566880" y="3916407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rot="5400000">
              <a:off x="8094238" y="3916407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>
              <a:off x="7826922" y="4183723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>
              <a:off x="7459568" y="2990806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>
              <a:off x="7459568" y="3274487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>
              <a:off x="7459568" y="3769111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/>
            <p:cNvCxnSpPr/>
            <p:nvPr/>
          </p:nvCxnSpPr>
          <p:spPr>
            <a:xfrm>
              <a:off x="7459568" y="4052792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/>
            <p:cNvCxnSpPr/>
            <p:nvPr/>
          </p:nvCxnSpPr>
          <p:spPr>
            <a:xfrm rot="5400000" flipH="1" flipV="1">
              <a:off x="7223166" y="3518183"/>
              <a:ext cx="2400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/>
            <p:cNvCxnSpPr/>
            <p:nvPr/>
          </p:nvCxnSpPr>
          <p:spPr>
            <a:xfrm rot="5400000" flipH="1" flipV="1">
              <a:off x="6939484" y="3518183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/>
            <p:cNvCxnSpPr/>
            <p:nvPr/>
          </p:nvCxnSpPr>
          <p:spPr>
            <a:xfrm rot="5400000" flipH="1" flipV="1">
              <a:off x="7994199" y="3518184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 rot="5400000" flipH="1" flipV="1">
              <a:off x="7710517" y="3518184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4" name="Oval 643"/>
            <p:cNvSpPr/>
            <p:nvPr/>
          </p:nvSpPr>
          <p:spPr>
            <a:xfrm>
              <a:off x="7293122" y="2805323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/>
            <p:cNvSpPr/>
            <p:nvPr/>
          </p:nvSpPr>
          <p:spPr>
            <a:xfrm>
              <a:off x="8071430" y="2805322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/>
            <p:cNvSpPr/>
            <p:nvPr/>
          </p:nvSpPr>
          <p:spPr>
            <a:xfrm>
              <a:off x="7424054" y="3212660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Oval 646"/>
            <p:cNvSpPr/>
            <p:nvPr/>
          </p:nvSpPr>
          <p:spPr>
            <a:xfrm>
              <a:off x="8188533" y="3219933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Oval 647"/>
            <p:cNvSpPr/>
            <p:nvPr/>
          </p:nvSpPr>
          <p:spPr>
            <a:xfrm>
              <a:off x="7293122" y="3590902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Oval 648"/>
            <p:cNvSpPr/>
            <p:nvPr/>
          </p:nvSpPr>
          <p:spPr>
            <a:xfrm>
              <a:off x="8071430" y="3590901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/>
            <p:cNvSpPr/>
            <p:nvPr/>
          </p:nvSpPr>
          <p:spPr>
            <a:xfrm>
              <a:off x="7416779" y="3998240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/>
            <p:cNvSpPr/>
            <p:nvPr/>
          </p:nvSpPr>
          <p:spPr>
            <a:xfrm>
              <a:off x="8187813" y="3998240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/>
            <p:cNvSpPr/>
            <p:nvPr/>
          </p:nvSpPr>
          <p:spPr>
            <a:xfrm>
              <a:off x="7649553" y="2936255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Oval 652"/>
            <p:cNvSpPr/>
            <p:nvPr/>
          </p:nvSpPr>
          <p:spPr>
            <a:xfrm>
              <a:off x="6885794" y="2936255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Oval 653"/>
            <p:cNvSpPr/>
            <p:nvPr/>
          </p:nvSpPr>
          <p:spPr>
            <a:xfrm>
              <a:off x="7780484" y="3336317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/>
            <p:cNvSpPr/>
            <p:nvPr/>
          </p:nvSpPr>
          <p:spPr>
            <a:xfrm>
              <a:off x="7009451" y="3336317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/>
            <p:cNvSpPr/>
            <p:nvPr/>
          </p:nvSpPr>
          <p:spPr>
            <a:xfrm>
              <a:off x="7656829" y="3713840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/>
            <p:cNvSpPr/>
            <p:nvPr/>
          </p:nvSpPr>
          <p:spPr>
            <a:xfrm>
              <a:off x="6885795" y="3707286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/>
            <p:cNvSpPr/>
            <p:nvPr/>
          </p:nvSpPr>
          <p:spPr>
            <a:xfrm>
              <a:off x="7780485" y="4128452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/>
            <p:cNvSpPr/>
            <p:nvPr/>
          </p:nvSpPr>
          <p:spPr>
            <a:xfrm>
              <a:off x="7016726" y="4128452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/>
            <p:cNvSpPr/>
            <p:nvPr/>
          </p:nvSpPr>
          <p:spPr>
            <a:xfrm flipH="1">
              <a:off x="7787715" y="2805298"/>
              <a:ext cx="96486" cy="964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/>
            <p:cNvSpPr/>
            <p:nvPr/>
          </p:nvSpPr>
          <p:spPr>
            <a:xfrm flipH="1">
              <a:off x="7009408" y="2805297"/>
              <a:ext cx="96486" cy="964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/>
            <p:cNvSpPr/>
            <p:nvPr/>
          </p:nvSpPr>
          <p:spPr>
            <a:xfrm flipH="1">
              <a:off x="7656785" y="3212635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/>
            <p:cNvSpPr/>
            <p:nvPr/>
          </p:nvSpPr>
          <p:spPr>
            <a:xfrm flipH="1">
              <a:off x="6885751" y="3219908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/>
            <p:cNvSpPr/>
            <p:nvPr/>
          </p:nvSpPr>
          <p:spPr>
            <a:xfrm flipH="1">
              <a:off x="7779167" y="3590878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/>
            <p:cNvSpPr/>
            <p:nvPr/>
          </p:nvSpPr>
          <p:spPr>
            <a:xfrm flipH="1">
              <a:off x="7009408" y="3590877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/>
            <p:cNvSpPr/>
            <p:nvPr/>
          </p:nvSpPr>
          <p:spPr>
            <a:xfrm flipH="1">
              <a:off x="7664059" y="3998215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/>
            <p:cNvSpPr/>
            <p:nvPr/>
          </p:nvSpPr>
          <p:spPr>
            <a:xfrm flipH="1">
              <a:off x="6893026" y="3998215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/>
            <p:cNvSpPr/>
            <p:nvPr/>
          </p:nvSpPr>
          <p:spPr>
            <a:xfrm flipH="1">
              <a:off x="7419522" y="2936229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/>
            <p:cNvSpPr/>
            <p:nvPr/>
          </p:nvSpPr>
          <p:spPr>
            <a:xfrm flipH="1">
              <a:off x="8183433" y="2936229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/>
            <p:cNvSpPr/>
            <p:nvPr/>
          </p:nvSpPr>
          <p:spPr>
            <a:xfrm flipH="1">
              <a:off x="7293081" y="334356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/>
            <p:cNvSpPr/>
            <p:nvPr/>
          </p:nvSpPr>
          <p:spPr>
            <a:xfrm flipH="1">
              <a:off x="8064114" y="334356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/>
            <p:cNvSpPr/>
            <p:nvPr/>
          </p:nvSpPr>
          <p:spPr>
            <a:xfrm flipH="1">
              <a:off x="7409462" y="3714535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/>
            <p:cNvSpPr/>
            <p:nvPr/>
          </p:nvSpPr>
          <p:spPr>
            <a:xfrm flipH="1">
              <a:off x="8181216" y="3714535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/>
            <p:cNvSpPr/>
            <p:nvPr/>
          </p:nvSpPr>
          <p:spPr>
            <a:xfrm flipH="1">
              <a:off x="7300355" y="412914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/>
            <p:cNvSpPr/>
            <p:nvPr/>
          </p:nvSpPr>
          <p:spPr>
            <a:xfrm flipH="1">
              <a:off x="8064114" y="412914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6" name="Group 675"/>
          <p:cNvGrpSpPr/>
          <p:nvPr/>
        </p:nvGrpSpPr>
        <p:grpSpPr>
          <a:xfrm>
            <a:off x="4862984" y="3082385"/>
            <a:ext cx="1399268" cy="1420335"/>
            <a:chOff x="4987679" y="2777588"/>
            <a:chExt cx="1399268" cy="1420335"/>
          </a:xfrm>
        </p:grpSpPr>
        <p:cxnSp>
          <p:nvCxnSpPr>
            <p:cNvPr id="677" name="Straight Connector 676"/>
            <p:cNvCxnSpPr/>
            <p:nvPr/>
          </p:nvCxnSpPr>
          <p:spPr>
            <a:xfrm rot="5400000">
              <a:off x="5037775" y="2835803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8" name="Straight Connector 677"/>
            <p:cNvCxnSpPr/>
            <p:nvPr/>
          </p:nvCxnSpPr>
          <p:spPr>
            <a:xfrm rot="16200000" flipV="1">
              <a:off x="5445114" y="2835803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9" name="Straight Connector 678"/>
            <p:cNvCxnSpPr/>
            <p:nvPr/>
          </p:nvCxnSpPr>
          <p:spPr>
            <a:xfrm rot="16200000" flipV="1">
              <a:off x="5037776" y="324314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Straight Connector 679"/>
            <p:cNvCxnSpPr/>
            <p:nvPr/>
          </p:nvCxnSpPr>
          <p:spPr>
            <a:xfrm rot="5400000">
              <a:off x="5445114" y="3243141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1" name="Straight Connector 680"/>
            <p:cNvCxnSpPr/>
            <p:nvPr/>
          </p:nvCxnSpPr>
          <p:spPr>
            <a:xfrm>
              <a:off x="5157794" y="283580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2" name="Straight Connector 681"/>
            <p:cNvCxnSpPr/>
            <p:nvPr/>
          </p:nvCxnSpPr>
          <p:spPr>
            <a:xfrm rot="5400000">
              <a:off x="4897753" y="3103119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/>
            <p:cNvCxnSpPr/>
            <p:nvPr/>
          </p:nvCxnSpPr>
          <p:spPr>
            <a:xfrm rot="5400000">
              <a:off x="5425111" y="3103119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>
              <a:off x="5157794" y="337043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rot="5400000">
              <a:off x="5808831" y="2835803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 rot="16200000" flipV="1">
              <a:off x="6216169" y="2835803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rot="16200000" flipV="1">
              <a:off x="5808831" y="3243142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 rot="5400000">
              <a:off x="6216170" y="3243141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/>
            <p:cNvCxnSpPr/>
            <p:nvPr/>
          </p:nvCxnSpPr>
          <p:spPr>
            <a:xfrm>
              <a:off x="5928850" y="283580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/>
            <p:cNvCxnSpPr/>
            <p:nvPr/>
          </p:nvCxnSpPr>
          <p:spPr>
            <a:xfrm rot="5400000">
              <a:off x="5668808" y="3103119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/>
            <p:cNvCxnSpPr/>
            <p:nvPr/>
          </p:nvCxnSpPr>
          <p:spPr>
            <a:xfrm rot="5400000">
              <a:off x="6196166" y="3103119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/>
            <p:cNvCxnSpPr/>
            <p:nvPr/>
          </p:nvCxnSpPr>
          <p:spPr>
            <a:xfrm>
              <a:off x="5928850" y="337043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 rot="5400000">
              <a:off x="5037774" y="3621383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/>
            <p:cNvCxnSpPr/>
            <p:nvPr/>
          </p:nvCxnSpPr>
          <p:spPr>
            <a:xfrm rot="16200000" flipV="1">
              <a:off x="5445113" y="3621383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/>
            <p:cNvCxnSpPr/>
            <p:nvPr/>
          </p:nvCxnSpPr>
          <p:spPr>
            <a:xfrm rot="16200000" flipV="1">
              <a:off x="5037775" y="4028721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/>
            <p:cNvCxnSpPr/>
            <p:nvPr/>
          </p:nvCxnSpPr>
          <p:spPr>
            <a:xfrm rot="5400000">
              <a:off x="5445114" y="4028720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/>
            <p:cNvCxnSpPr/>
            <p:nvPr/>
          </p:nvCxnSpPr>
          <p:spPr>
            <a:xfrm>
              <a:off x="5157794" y="3621383"/>
              <a:ext cx="2800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/>
            <p:cNvCxnSpPr/>
            <p:nvPr/>
          </p:nvCxnSpPr>
          <p:spPr>
            <a:xfrm rot="5400000">
              <a:off x="4897752" y="3888698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/>
            <p:cNvCxnSpPr/>
            <p:nvPr/>
          </p:nvCxnSpPr>
          <p:spPr>
            <a:xfrm rot="5400000">
              <a:off x="5425110" y="3888698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/>
            <p:cNvCxnSpPr/>
            <p:nvPr/>
          </p:nvCxnSpPr>
          <p:spPr>
            <a:xfrm>
              <a:off x="5157794" y="415601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 rot="5400000">
              <a:off x="5808831" y="3621383"/>
              <a:ext cx="120019" cy="12001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rot="16200000" flipV="1">
              <a:off x="6216169" y="3621383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rot="16200000" flipV="1">
              <a:off x="5808831" y="4028721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rot="5400000">
              <a:off x="6216170" y="4028720"/>
              <a:ext cx="120019" cy="120019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>
              <a:off x="5928850" y="3621383"/>
              <a:ext cx="2800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/>
            <p:cNvCxnSpPr/>
            <p:nvPr/>
          </p:nvCxnSpPr>
          <p:spPr>
            <a:xfrm rot="5400000">
              <a:off x="5668808" y="3888698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/>
            <p:cNvCxnSpPr/>
            <p:nvPr/>
          </p:nvCxnSpPr>
          <p:spPr>
            <a:xfrm rot="5400000">
              <a:off x="6196166" y="3888698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/>
            <p:cNvCxnSpPr/>
            <p:nvPr/>
          </p:nvCxnSpPr>
          <p:spPr>
            <a:xfrm>
              <a:off x="5928850" y="4156014"/>
              <a:ext cx="280045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/>
            <p:cNvCxnSpPr/>
            <p:nvPr/>
          </p:nvCxnSpPr>
          <p:spPr>
            <a:xfrm>
              <a:off x="5561496" y="2963097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/>
            <p:cNvCxnSpPr/>
            <p:nvPr/>
          </p:nvCxnSpPr>
          <p:spPr>
            <a:xfrm>
              <a:off x="5561496" y="3246778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/>
            <p:cNvCxnSpPr/>
            <p:nvPr/>
          </p:nvCxnSpPr>
          <p:spPr>
            <a:xfrm>
              <a:off x="5561496" y="3741402"/>
              <a:ext cx="24731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/>
            <p:cNvCxnSpPr/>
            <p:nvPr/>
          </p:nvCxnSpPr>
          <p:spPr>
            <a:xfrm>
              <a:off x="5561496" y="4025083"/>
              <a:ext cx="247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/>
            <p:cNvCxnSpPr/>
            <p:nvPr/>
          </p:nvCxnSpPr>
          <p:spPr>
            <a:xfrm rot="5400000" flipH="1" flipV="1">
              <a:off x="5325094" y="3490474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 rot="5400000" flipH="1" flipV="1">
              <a:off x="5041412" y="3490474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5" name="Straight Connector 714"/>
            <p:cNvCxnSpPr/>
            <p:nvPr/>
          </p:nvCxnSpPr>
          <p:spPr>
            <a:xfrm rot="5400000" flipH="1" flipV="1">
              <a:off x="6096127" y="3490475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Straight Connector 715"/>
            <p:cNvCxnSpPr/>
            <p:nvPr/>
          </p:nvCxnSpPr>
          <p:spPr>
            <a:xfrm rot="5400000" flipH="1" flipV="1">
              <a:off x="5812445" y="3490475"/>
              <a:ext cx="240038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" name="Oval 716"/>
            <p:cNvSpPr/>
            <p:nvPr/>
          </p:nvSpPr>
          <p:spPr>
            <a:xfrm>
              <a:off x="5395050" y="2777614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/>
            <p:cNvSpPr/>
            <p:nvPr/>
          </p:nvSpPr>
          <p:spPr>
            <a:xfrm>
              <a:off x="6173358" y="2777613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/>
            <p:cNvSpPr/>
            <p:nvPr/>
          </p:nvSpPr>
          <p:spPr>
            <a:xfrm>
              <a:off x="5525982" y="3184951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/>
            <p:cNvSpPr/>
            <p:nvPr/>
          </p:nvSpPr>
          <p:spPr>
            <a:xfrm>
              <a:off x="6290461" y="3192224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/>
            <p:cNvSpPr/>
            <p:nvPr/>
          </p:nvSpPr>
          <p:spPr>
            <a:xfrm>
              <a:off x="5395050" y="3563193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/>
            <p:cNvSpPr/>
            <p:nvPr/>
          </p:nvSpPr>
          <p:spPr>
            <a:xfrm>
              <a:off x="6173358" y="3563192"/>
              <a:ext cx="96486" cy="964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/>
            <p:cNvSpPr/>
            <p:nvPr/>
          </p:nvSpPr>
          <p:spPr>
            <a:xfrm>
              <a:off x="5518707" y="3970531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/>
            <p:cNvSpPr/>
            <p:nvPr/>
          </p:nvSpPr>
          <p:spPr>
            <a:xfrm>
              <a:off x="6289741" y="3970531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/>
            <p:cNvSpPr/>
            <p:nvPr/>
          </p:nvSpPr>
          <p:spPr>
            <a:xfrm>
              <a:off x="5751481" y="2908546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/>
            <p:cNvSpPr/>
            <p:nvPr/>
          </p:nvSpPr>
          <p:spPr>
            <a:xfrm>
              <a:off x="4987722" y="2908546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/>
            <p:cNvSpPr/>
            <p:nvPr/>
          </p:nvSpPr>
          <p:spPr>
            <a:xfrm>
              <a:off x="5882412" y="3308608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/>
            <p:cNvSpPr/>
            <p:nvPr/>
          </p:nvSpPr>
          <p:spPr>
            <a:xfrm>
              <a:off x="5111379" y="3308608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Oval 728"/>
            <p:cNvSpPr/>
            <p:nvPr/>
          </p:nvSpPr>
          <p:spPr>
            <a:xfrm>
              <a:off x="5758757" y="3686131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Oval 729"/>
            <p:cNvSpPr/>
            <p:nvPr/>
          </p:nvSpPr>
          <p:spPr>
            <a:xfrm>
              <a:off x="4987723" y="3679577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Oval 730"/>
            <p:cNvSpPr/>
            <p:nvPr/>
          </p:nvSpPr>
          <p:spPr>
            <a:xfrm>
              <a:off x="5882413" y="4100743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/>
            <p:cNvSpPr/>
            <p:nvPr/>
          </p:nvSpPr>
          <p:spPr>
            <a:xfrm>
              <a:off x="5118654" y="4100743"/>
              <a:ext cx="96486" cy="9648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/>
            <p:cNvSpPr/>
            <p:nvPr/>
          </p:nvSpPr>
          <p:spPr>
            <a:xfrm flipH="1">
              <a:off x="5889643" y="2777589"/>
              <a:ext cx="96486" cy="964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/>
            <p:cNvSpPr/>
            <p:nvPr/>
          </p:nvSpPr>
          <p:spPr>
            <a:xfrm flipH="1">
              <a:off x="5111336" y="2777588"/>
              <a:ext cx="96486" cy="964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Oval 734"/>
            <p:cNvSpPr/>
            <p:nvPr/>
          </p:nvSpPr>
          <p:spPr>
            <a:xfrm flipH="1">
              <a:off x="5758713" y="318492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Oval 735"/>
            <p:cNvSpPr/>
            <p:nvPr/>
          </p:nvSpPr>
          <p:spPr>
            <a:xfrm flipH="1">
              <a:off x="4987679" y="3192199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/>
            <p:cNvSpPr/>
            <p:nvPr/>
          </p:nvSpPr>
          <p:spPr>
            <a:xfrm flipH="1">
              <a:off x="5881095" y="3563169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/>
            <p:cNvSpPr/>
            <p:nvPr/>
          </p:nvSpPr>
          <p:spPr>
            <a:xfrm flipH="1">
              <a:off x="5111336" y="3563168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/>
            <p:cNvSpPr/>
            <p:nvPr/>
          </p:nvSpPr>
          <p:spPr>
            <a:xfrm flipH="1">
              <a:off x="5765987" y="397050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/>
            <p:cNvSpPr/>
            <p:nvPr/>
          </p:nvSpPr>
          <p:spPr>
            <a:xfrm flipH="1">
              <a:off x="4994954" y="397050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/>
            <p:cNvSpPr/>
            <p:nvPr/>
          </p:nvSpPr>
          <p:spPr>
            <a:xfrm flipH="1">
              <a:off x="5521450" y="2908520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/>
            <p:cNvSpPr/>
            <p:nvPr/>
          </p:nvSpPr>
          <p:spPr>
            <a:xfrm flipH="1">
              <a:off x="6285361" y="2908520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/>
            <p:cNvSpPr/>
            <p:nvPr/>
          </p:nvSpPr>
          <p:spPr>
            <a:xfrm flipH="1">
              <a:off x="5395009" y="3315857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/>
            <p:cNvSpPr/>
            <p:nvPr/>
          </p:nvSpPr>
          <p:spPr>
            <a:xfrm flipH="1">
              <a:off x="6166042" y="3315857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/>
            <p:cNvSpPr/>
            <p:nvPr/>
          </p:nvSpPr>
          <p:spPr>
            <a:xfrm flipH="1">
              <a:off x="5511390" y="368682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/>
            <p:cNvSpPr/>
            <p:nvPr/>
          </p:nvSpPr>
          <p:spPr>
            <a:xfrm flipH="1">
              <a:off x="6283144" y="3686826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/>
            <p:cNvSpPr/>
            <p:nvPr/>
          </p:nvSpPr>
          <p:spPr>
            <a:xfrm flipH="1">
              <a:off x="5402283" y="4101437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/>
            <p:cNvSpPr/>
            <p:nvPr/>
          </p:nvSpPr>
          <p:spPr>
            <a:xfrm flipH="1">
              <a:off x="6166042" y="4101437"/>
              <a:ext cx="96486" cy="9648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9" name="Straight Arrow Connector 748"/>
            <p:cNvCxnSpPr/>
            <p:nvPr/>
          </p:nvCxnSpPr>
          <p:spPr>
            <a:xfrm>
              <a:off x="5998766" y="3609217"/>
              <a:ext cx="132556" cy="158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0" name="Rectangle 98"/>
          <p:cNvSpPr txBox="1">
            <a:spLocks noChangeArrowheads="1"/>
          </p:cNvSpPr>
          <p:nvPr/>
        </p:nvSpPr>
        <p:spPr>
          <a:xfrm>
            <a:off x="4294905" y="540320"/>
            <a:ext cx="3657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variable per face: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1" name="Rectangle 98"/>
          <p:cNvSpPr txBox="1">
            <a:spLocks noChangeArrowheads="1"/>
          </p:cNvSpPr>
          <p:nvPr/>
        </p:nvSpPr>
        <p:spPr>
          <a:xfrm>
            <a:off x="4294905" y="2597720"/>
            <a:ext cx="434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Two 2-torus directions: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2" name="Rectangle 98"/>
          <p:cNvSpPr txBox="1">
            <a:spLocks noChangeArrowheads="1"/>
          </p:cNvSpPr>
          <p:nvPr/>
        </p:nvSpPr>
        <p:spPr>
          <a:xfrm>
            <a:off x="7391395" y="1530920"/>
            <a:ext cx="53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3" name="Rectangle 98"/>
          <p:cNvSpPr txBox="1">
            <a:spLocks noChangeArrowheads="1"/>
          </p:cNvSpPr>
          <p:nvPr/>
        </p:nvSpPr>
        <p:spPr>
          <a:xfrm>
            <a:off x="6276105" y="3560610"/>
            <a:ext cx="53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4" name="Rectangle 98"/>
          <p:cNvSpPr txBox="1">
            <a:spLocks noChangeArrowheads="1"/>
          </p:cNvSpPr>
          <p:nvPr/>
        </p:nvSpPr>
        <p:spPr>
          <a:xfrm>
            <a:off x="1323106" y="4045520"/>
            <a:ext cx="2057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Example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en-US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="1" i="0" u="none" strike="noStrike" kern="1200" cap="none" spc="0" normalizeH="0" baseline="-2500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5" name="Rectangle 98"/>
          <p:cNvSpPr txBox="1">
            <a:spLocks noChangeArrowheads="1"/>
          </p:cNvSpPr>
          <p:nvPr/>
        </p:nvSpPr>
        <p:spPr>
          <a:xfrm>
            <a:off x="942105" y="5410200"/>
            <a:ext cx="434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    {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} =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kumimoji="0" lang="en-US" b="0" i="0" u="none" strike="noStrike" kern="1200" cap="none" spc="0" normalizeH="0" baseline="-25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6" name="Rectangle 98"/>
          <p:cNvSpPr txBox="1">
            <a:spLocks noChangeArrowheads="1"/>
          </p:cNvSpPr>
          <p:nvPr/>
        </p:nvSpPr>
        <p:spPr>
          <a:xfrm>
            <a:off x="3990104" y="5410200"/>
            <a:ext cx="303179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quive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intersection matrix</a:t>
            </a:r>
            <a:endParaRPr kumimoji="0" lang="en-US" b="0" i="0" u="none" strike="noStrike" kern="1200" cap="none" spc="0" normalizeH="0" baseline="-25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" name="Rectangle 98"/>
          <p:cNvSpPr txBox="1">
            <a:spLocks noChangeArrowheads="1"/>
          </p:cNvSpPr>
          <p:nvPr/>
        </p:nvSpPr>
        <p:spPr>
          <a:xfrm>
            <a:off x="942105" y="5950530"/>
            <a:ext cx="434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Idem for {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} and {z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}</a:t>
            </a:r>
            <a:endParaRPr kumimoji="0" lang="en-US" b="0" i="0" u="none" strike="noStrike" kern="1200" cap="none" spc="0" normalizeH="0" baseline="-25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8" name="Rounded Rectangle 757"/>
          <p:cNvSpPr/>
          <p:nvPr/>
        </p:nvSpPr>
        <p:spPr>
          <a:xfrm>
            <a:off x="1378520" y="5403271"/>
            <a:ext cx="2209800" cy="44334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9" name="Rectangle 98"/>
          <p:cNvSpPr txBox="1">
            <a:spLocks noChangeArrowheads="1"/>
          </p:cNvSpPr>
          <p:nvPr/>
        </p:nvSpPr>
        <p:spPr>
          <a:xfrm>
            <a:off x="1323105" y="6400800"/>
            <a:ext cx="5715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:  {w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} = 4 w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3  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{w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} = -2 w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0" u="none" strike="noStrike" kern="1200" cap="none" spc="0" normalizeH="0" baseline="-25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0" name="Group 759"/>
          <p:cNvGrpSpPr/>
          <p:nvPr/>
        </p:nvGrpSpPr>
        <p:grpSpPr>
          <a:xfrm>
            <a:off x="7176650" y="5410205"/>
            <a:ext cx="1458081" cy="1394616"/>
            <a:chOff x="700040" y="1828800"/>
            <a:chExt cx="2511138" cy="2401838"/>
          </a:xfrm>
          <a:solidFill>
            <a:schemeClr val="accent2">
              <a:lumMod val="60000"/>
              <a:lumOff val="40000"/>
            </a:schemeClr>
          </a:solidFill>
        </p:grpSpPr>
        <p:grpSp>
          <p:nvGrpSpPr>
            <p:cNvPr id="761" name="Group 254"/>
            <p:cNvGrpSpPr/>
            <p:nvPr/>
          </p:nvGrpSpPr>
          <p:grpSpPr>
            <a:xfrm>
              <a:off x="1136073" y="2133600"/>
              <a:ext cx="1697181" cy="1676400"/>
              <a:chOff x="1136073" y="2133600"/>
              <a:chExt cx="1697181" cy="1676400"/>
            </a:xfrm>
            <a:grpFill/>
          </p:grpSpPr>
          <p:sp>
            <p:nvSpPr>
              <p:cNvPr id="814" name="Oval 813"/>
              <p:cNvSpPr/>
              <p:nvPr/>
            </p:nvSpPr>
            <p:spPr>
              <a:xfrm>
                <a:off x="1136073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/>
              <p:cNvSpPr/>
              <p:nvPr/>
            </p:nvSpPr>
            <p:spPr>
              <a:xfrm>
                <a:off x="2590800" y="2133600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6" name="Oval 815"/>
              <p:cNvSpPr/>
              <p:nvPr/>
            </p:nvSpPr>
            <p:spPr>
              <a:xfrm>
                <a:off x="1143000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/>
              <p:cNvSpPr/>
              <p:nvPr/>
            </p:nvSpPr>
            <p:spPr>
              <a:xfrm>
                <a:off x="2597727" y="3574473"/>
                <a:ext cx="235527" cy="235527"/>
              </a:xfrm>
              <a:prstGeom prst="ellipse">
                <a:avLst/>
              </a:prstGeom>
              <a:solidFill>
                <a:srgbClr val="00B0F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2" name="Straight Connector 761"/>
            <p:cNvCxnSpPr>
              <a:stCxn id="814" idx="6"/>
              <a:endCxn id="815" idx="2"/>
            </p:cNvCxnSpPr>
            <p:nvPr/>
          </p:nvCxnSpPr>
          <p:spPr>
            <a:xfrm>
              <a:off x="1371600" y="2251364"/>
              <a:ext cx="12192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3" name="Straight Connector 762"/>
            <p:cNvCxnSpPr>
              <a:stCxn id="815" idx="4"/>
              <a:endCxn id="817" idx="0"/>
            </p:cNvCxnSpPr>
            <p:nvPr/>
          </p:nvCxnSpPr>
          <p:spPr>
            <a:xfrm rot="16200000" flipH="1">
              <a:off x="2109354" y="2968336"/>
              <a:ext cx="1205346" cy="69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Straight Connector 763"/>
            <p:cNvCxnSpPr>
              <a:stCxn id="814" idx="4"/>
              <a:endCxn id="816" idx="0"/>
            </p:cNvCxnSpPr>
            <p:nvPr/>
          </p:nvCxnSpPr>
          <p:spPr>
            <a:xfrm rot="16200000" flipH="1">
              <a:off x="654627" y="2968336"/>
              <a:ext cx="1205346" cy="692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Straight Connector 764"/>
            <p:cNvCxnSpPr>
              <a:stCxn id="816" idx="6"/>
              <a:endCxn id="817" idx="2"/>
            </p:cNvCxnSpPr>
            <p:nvPr/>
          </p:nvCxnSpPr>
          <p:spPr>
            <a:xfrm>
              <a:off x="1378527" y="3692237"/>
              <a:ext cx="12192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Straight Connector 765"/>
            <p:cNvCxnSpPr>
              <a:stCxn id="814" idx="5"/>
              <a:endCxn id="817" idx="1"/>
            </p:cNvCxnSpPr>
            <p:nvPr/>
          </p:nvCxnSpPr>
          <p:spPr>
            <a:xfrm rot="16200000" flipH="1">
              <a:off x="1347498" y="2324244"/>
              <a:ext cx="1274330" cy="1295111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7" name="Group 291"/>
            <p:cNvGrpSpPr/>
            <p:nvPr/>
          </p:nvGrpSpPr>
          <p:grpSpPr>
            <a:xfrm rot="16200000" flipV="1">
              <a:off x="1056410" y="2885210"/>
              <a:ext cx="381000" cy="152400"/>
              <a:chOff x="1828800" y="1676400"/>
              <a:chExt cx="381000" cy="152400"/>
            </a:xfrm>
            <a:grpFill/>
          </p:grpSpPr>
          <p:grpSp>
            <p:nvGrpSpPr>
              <p:cNvPr id="808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812" name="Straight Connector 811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9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810" name="Straight Connector 80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8" name="Group 298"/>
            <p:cNvGrpSpPr/>
            <p:nvPr/>
          </p:nvGrpSpPr>
          <p:grpSpPr>
            <a:xfrm flipH="1">
              <a:off x="1766455" y="2175165"/>
              <a:ext cx="381000" cy="152400"/>
              <a:chOff x="1828800" y="1676400"/>
              <a:chExt cx="381000" cy="152400"/>
            </a:xfrm>
            <a:grpFill/>
          </p:grpSpPr>
          <p:grpSp>
            <p:nvGrpSpPr>
              <p:cNvPr id="802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806" name="Straight Connector 805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3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804" name="Straight Connector 80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9" name="Group 312"/>
            <p:cNvGrpSpPr/>
            <p:nvPr/>
          </p:nvGrpSpPr>
          <p:grpSpPr>
            <a:xfrm rot="2700000">
              <a:off x="1643703" y="2901003"/>
              <a:ext cx="685800" cy="152400"/>
              <a:chOff x="1828800" y="1676400"/>
              <a:chExt cx="685800" cy="152400"/>
            </a:xfrm>
            <a:grpFill/>
          </p:grpSpPr>
          <p:grpSp>
            <p:nvGrpSpPr>
              <p:cNvPr id="788" name="Group 276"/>
              <p:cNvGrpSpPr/>
              <p:nvPr/>
            </p:nvGrpSpPr>
            <p:grpSpPr>
              <a:xfrm>
                <a:off x="1828800" y="1676400"/>
                <a:ext cx="381000" cy="152400"/>
                <a:chOff x="1828800" y="1676400"/>
                <a:chExt cx="381000" cy="152400"/>
              </a:xfrm>
              <a:grpFill/>
            </p:grpSpPr>
            <p:grpSp>
              <p:nvGrpSpPr>
                <p:cNvPr id="796" name="Group 272"/>
                <p:cNvGrpSpPr/>
                <p:nvPr/>
              </p:nvGrpSpPr>
              <p:grpSpPr>
                <a:xfrm>
                  <a:off x="1828800" y="1676400"/>
                  <a:ext cx="228600" cy="152400"/>
                  <a:chOff x="1828800" y="1676400"/>
                  <a:chExt cx="228600" cy="152400"/>
                </a:xfrm>
                <a:grpFill/>
              </p:grpSpPr>
              <p:cxnSp>
                <p:nvCxnSpPr>
                  <p:cNvPr id="800" name="Straight Connector 799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7" name="Group 273"/>
                <p:cNvGrpSpPr/>
                <p:nvPr/>
              </p:nvGrpSpPr>
              <p:grpSpPr>
                <a:xfrm>
                  <a:off x="1981200" y="1676400"/>
                  <a:ext cx="228600" cy="152400"/>
                  <a:chOff x="1828800" y="1676400"/>
                  <a:chExt cx="228600" cy="152400"/>
                </a:xfrm>
                <a:grpFill/>
              </p:grpSpPr>
              <p:cxnSp>
                <p:nvCxnSpPr>
                  <p:cNvPr id="798" name="Straight Connector 797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89" name="Group 305"/>
              <p:cNvGrpSpPr/>
              <p:nvPr/>
            </p:nvGrpSpPr>
            <p:grpSpPr>
              <a:xfrm>
                <a:off x="2133600" y="1676400"/>
                <a:ext cx="381000" cy="152400"/>
                <a:chOff x="1828800" y="1676400"/>
                <a:chExt cx="381000" cy="152400"/>
              </a:xfrm>
              <a:grpFill/>
            </p:grpSpPr>
            <p:grpSp>
              <p:nvGrpSpPr>
                <p:cNvPr id="790" name="Group 272"/>
                <p:cNvGrpSpPr/>
                <p:nvPr/>
              </p:nvGrpSpPr>
              <p:grpSpPr>
                <a:xfrm>
                  <a:off x="1828800" y="1676400"/>
                  <a:ext cx="228600" cy="152400"/>
                  <a:chOff x="1828800" y="1676400"/>
                  <a:chExt cx="228600" cy="152400"/>
                </a:xfrm>
                <a:grpFill/>
              </p:grpSpPr>
              <p:cxnSp>
                <p:nvCxnSpPr>
                  <p:cNvPr id="794" name="Straight Connector 793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1" name="Group 273"/>
                <p:cNvGrpSpPr/>
                <p:nvPr/>
              </p:nvGrpSpPr>
              <p:grpSpPr>
                <a:xfrm>
                  <a:off x="1981200" y="1676400"/>
                  <a:ext cx="228600" cy="152400"/>
                  <a:chOff x="1828800" y="1676400"/>
                  <a:chExt cx="228600" cy="152400"/>
                </a:xfrm>
                <a:grpFill/>
              </p:grpSpPr>
              <p:cxnSp>
                <p:nvCxnSpPr>
                  <p:cNvPr id="792" name="Straight Connector 791"/>
                  <p:cNvCxnSpPr/>
                  <p:nvPr/>
                </p:nvCxnSpPr>
                <p:spPr>
                  <a:xfrm>
                    <a:off x="1828800" y="16764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3" name="Straight Connector 792"/>
                  <p:cNvCxnSpPr/>
                  <p:nvPr/>
                </p:nvCxnSpPr>
                <p:spPr>
                  <a:xfrm flipV="1">
                    <a:off x="1828800" y="1752600"/>
                    <a:ext cx="228600" cy="76200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770" name="Rectangle 98"/>
            <p:cNvSpPr txBox="1">
              <a:spLocks noChangeArrowheads="1"/>
            </p:cNvSpPr>
            <p:nvPr/>
          </p:nvSpPr>
          <p:spPr>
            <a:xfrm>
              <a:off x="700040" y="1828800"/>
              <a:ext cx="471055" cy="457200"/>
            </a:xfrm>
            <a:prstGeom prst="rect">
              <a:avLst/>
            </a:prstGeom>
            <a:noFill/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400" b="0" dirty="0" smtClean="0">
                  <a:latin typeface="+mj-lt"/>
                </a:rPr>
                <a:t>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1" name="Rectangle 98"/>
            <p:cNvSpPr txBox="1">
              <a:spLocks noChangeArrowheads="1"/>
            </p:cNvSpPr>
            <p:nvPr/>
          </p:nvSpPr>
          <p:spPr>
            <a:xfrm>
              <a:off x="2740123" y="1828800"/>
              <a:ext cx="471055" cy="457200"/>
            </a:xfrm>
            <a:prstGeom prst="rect">
              <a:avLst/>
            </a:prstGeom>
            <a:noFill/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400" b="0" noProof="0" dirty="0" smtClean="0">
                  <a:latin typeface="+mj-lt"/>
                </a:rPr>
                <a:t>2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2" name="Rectangle 98"/>
            <p:cNvSpPr txBox="1">
              <a:spLocks noChangeArrowheads="1"/>
            </p:cNvSpPr>
            <p:nvPr/>
          </p:nvSpPr>
          <p:spPr>
            <a:xfrm>
              <a:off x="2722417" y="3733800"/>
              <a:ext cx="471055" cy="457200"/>
            </a:xfrm>
            <a:prstGeom prst="rect">
              <a:avLst/>
            </a:prstGeom>
            <a:noFill/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400" b="0" noProof="0" dirty="0" smtClean="0">
                  <a:latin typeface="+mj-lt"/>
                </a:rPr>
                <a:t>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73" name="Rectangle 98"/>
            <p:cNvSpPr txBox="1">
              <a:spLocks noChangeArrowheads="1"/>
            </p:cNvSpPr>
            <p:nvPr/>
          </p:nvSpPr>
          <p:spPr>
            <a:xfrm>
              <a:off x="771624" y="3773438"/>
              <a:ext cx="471055" cy="457200"/>
            </a:xfrm>
            <a:prstGeom prst="rect">
              <a:avLst/>
            </a:prstGeom>
            <a:noFill/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grpSp>
          <p:nvGrpSpPr>
            <p:cNvPr id="774" name="Group 320"/>
            <p:cNvGrpSpPr/>
            <p:nvPr/>
          </p:nvGrpSpPr>
          <p:grpSpPr>
            <a:xfrm rot="16200000" flipV="1">
              <a:off x="2511180" y="2885205"/>
              <a:ext cx="381000" cy="152400"/>
              <a:chOff x="1828800" y="1676400"/>
              <a:chExt cx="381000" cy="152400"/>
            </a:xfrm>
            <a:grpFill/>
          </p:grpSpPr>
          <p:grpSp>
            <p:nvGrpSpPr>
              <p:cNvPr id="782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786" name="Straight Connector 785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Straight Connector 786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3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784" name="Straight Connector 783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Straight Connector 784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5" name="Group 334"/>
            <p:cNvGrpSpPr/>
            <p:nvPr/>
          </p:nvGrpSpPr>
          <p:grpSpPr>
            <a:xfrm flipH="1">
              <a:off x="1780305" y="3616080"/>
              <a:ext cx="381000" cy="152400"/>
              <a:chOff x="1828800" y="1676400"/>
              <a:chExt cx="381000" cy="152400"/>
            </a:xfrm>
            <a:grpFill/>
          </p:grpSpPr>
          <p:grpSp>
            <p:nvGrpSpPr>
              <p:cNvPr id="776" name="Group 272"/>
              <p:cNvGrpSpPr/>
              <p:nvPr/>
            </p:nvGrpSpPr>
            <p:grpSpPr>
              <a:xfrm>
                <a:off x="18288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780" name="Straight Connector 779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1" name="Straight Connector 780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7" name="Group 273"/>
              <p:cNvGrpSpPr/>
              <p:nvPr/>
            </p:nvGrpSpPr>
            <p:grpSpPr>
              <a:xfrm>
                <a:off x="1981200" y="1676400"/>
                <a:ext cx="228600" cy="152400"/>
                <a:chOff x="1828800" y="1676400"/>
                <a:chExt cx="228600" cy="152400"/>
              </a:xfrm>
              <a:grpFill/>
            </p:grpSpPr>
            <p:cxnSp>
              <p:nvCxnSpPr>
                <p:cNvPr id="778" name="Straight Connector 777"/>
                <p:cNvCxnSpPr/>
                <p:nvPr/>
              </p:nvCxnSpPr>
              <p:spPr>
                <a:xfrm>
                  <a:off x="1828800" y="16764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Straight Connector 778"/>
                <p:cNvCxnSpPr/>
                <p:nvPr/>
              </p:nvCxnSpPr>
              <p:spPr>
                <a:xfrm flipV="1">
                  <a:off x="1828800" y="1752600"/>
                  <a:ext cx="228600" cy="762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18" name="Rectangle 98"/>
          <p:cNvSpPr txBox="1">
            <a:spLocks noChangeArrowheads="1"/>
          </p:cNvSpPr>
          <p:nvPr/>
        </p:nvSpPr>
        <p:spPr>
          <a:xfrm>
            <a:off x="8485905" y="3553685"/>
            <a:ext cx="53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" name="Rectangle 98"/>
          <p:cNvSpPr txBox="1">
            <a:spLocks noChangeArrowheads="1"/>
          </p:cNvSpPr>
          <p:nvPr/>
        </p:nvSpPr>
        <p:spPr>
          <a:xfrm>
            <a:off x="3584062" y="5768805"/>
            <a:ext cx="330679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Ø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exponential in p and q</a:t>
            </a:r>
            <a:endParaRPr kumimoji="0" lang="en-US" b="0" i="0" u="none" strike="noStrike" kern="1200" cap="none" spc="0" normalizeH="0" baseline="-25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" name="Rounded Rectangle 819"/>
          <p:cNvSpPr/>
          <p:nvPr/>
        </p:nvSpPr>
        <p:spPr>
          <a:xfrm>
            <a:off x="3342651" y="4766830"/>
            <a:ext cx="2559383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21" name="TextBox 820"/>
          <p:cNvSpPr txBox="1"/>
          <p:nvPr/>
        </p:nvSpPr>
        <p:spPr>
          <a:xfrm>
            <a:off x="807517" y="4767930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Poisson Structure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750" grpId="0"/>
      <p:bldP spid="751" grpId="0"/>
      <p:bldP spid="752" grpId="0"/>
      <p:bldP spid="753" grpId="0"/>
      <p:bldP spid="754" grpId="0"/>
      <p:bldP spid="755" grpId="0"/>
      <p:bldP spid="756" grpId="0"/>
      <p:bldP spid="757" grpId="0"/>
      <p:bldP spid="758" grpId="0" animBg="1"/>
      <p:bldP spid="759" grpId="0"/>
      <p:bldP spid="818" grpId="0"/>
      <p:bldP spid="819" grpId="0"/>
      <p:bldP spid="820" grpId="0" animBg="1"/>
      <p:bldP spid="8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48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383" name="Group 382"/>
          <p:cNvGrpSpPr/>
          <p:nvPr/>
        </p:nvGrpSpPr>
        <p:grpSpPr>
          <a:xfrm>
            <a:off x="720435" y="1011381"/>
            <a:ext cx="2064334" cy="1960420"/>
            <a:chOff x="914405" y="1087580"/>
            <a:chExt cx="1931339" cy="1960420"/>
          </a:xfrm>
        </p:grpSpPr>
        <p:cxnSp>
          <p:nvCxnSpPr>
            <p:cNvPr id="384" name="Straight Connector 383"/>
            <p:cNvCxnSpPr/>
            <p:nvPr/>
          </p:nvCxnSpPr>
          <p:spPr>
            <a:xfrm rot="5400000">
              <a:off x="983550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V="1">
              <a:off x="1545779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16200000" flipV="1">
              <a:off x="983551" y="173016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rot="5400000">
              <a:off x="1545780" y="1730161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1149207" y="116793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>
              <a:off x="790285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>
              <a:off x="1518170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1149207" y="1905857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2047799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16200000" flipV="1">
              <a:off x="2610027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V="1">
              <a:off x="2047800" y="173016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2610028" y="1730161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>
              <a:off x="2213455" y="116793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>
              <a:off x="1854533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>
              <a:off x="2582418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>
              <a:off x="2213455" y="1905857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5400000">
              <a:off x="983549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V="1">
              <a:off x="1545778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16200000" flipV="1">
              <a:off x="983550" y="281445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1545779" y="2814458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1149206" y="2252229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790284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/>
            <p:cNvCxnSpPr/>
            <p:nvPr/>
          </p:nvCxnSpPr>
          <p:spPr>
            <a:xfrm rot="5400000">
              <a:off x="1518169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/>
            <p:nvPr/>
          </p:nvCxnSpPr>
          <p:spPr>
            <a:xfrm>
              <a:off x="1149206" y="2990154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>
            <a:xfrm rot="5400000">
              <a:off x="2047799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/>
            <p:cNvCxnSpPr/>
            <p:nvPr/>
          </p:nvCxnSpPr>
          <p:spPr>
            <a:xfrm rot="16200000" flipV="1">
              <a:off x="2610027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/>
            <p:cNvCxnSpPr/>
            <p:nvPr/>
          </p:nvCxnSpPr>
          <p:spPr>
            <a:xfrm rot="16200000" flipV="1">
              <a:off x="2047800" y="281445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/>
            <p:cNvCxnSpPr/>
            <p:nvPr/>
          </p:nvCxnSpPr>
          <p:spPr>
            <a:xfrm rot="5400000">
              <a:off x="2610028" y="2814458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2213455" y="2252229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 rot="5400000">
              <a:off x="1854533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5400000">
              <a:off x="2582418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>
              <a:off x="2213455" y="2990154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1706416" y="1343629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/>
            <p:cNvCxnSpPr/>
            <p:nvPr/>
          </p:nvCxnSpPr>
          <p:spPr>
            <a:xfrm>
              <a:off x="1706415" y="1735180"/>
              <a:ext cx="3413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/>
            <p:cNvCxnSpPr/>
            <p:nvPr/>
          </p:nvCxnSpPr>
          <p:spPr>
            <a:xfrm>
              <a:off x="1706416" y="2417886"/>
              <a:ext cx="3413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/>
            <p:cNvCxnSpPr/>
            <p:nvPr/>
          </p:nvCxnSpPr>
          <p:spPr>
            <a:xfrm>
              <a:off x="1706415" y="2809438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>
            <a:xfrm rot="5400000" flipH="1" flipV="1">
              <a:off x="1380122" y="2071542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/>
            <p:cNvCxnSpPr/>
            <p:nvPr/>
          </p:nvCxnSpPr>
          <p:spPr>
            <a:xfrm rot="5400000" flipH="1" flipV="1">
              <a:off x="988570" y="2071542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/>
            <p:cNvCxnSpPr/>
            <p:nvPr/>
          </p:nvCxnSpPr>
          <p:spPr>
            <a:xfrm rot="5400000" flipH="1" flipV="1">
              <a:off x="2444339" y="2071544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/>
            <p:cNvCxnSpPr/>
            <p:nvPr/>
          </p:nvCxnSpPr>
          <p:spPr>
            <a:xfrm rot="5400000" flipH="1" flipV="1">
              <a:off x="2052787" y="2071544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4" name="Oval 453"/>
            <p:cNvSpPr/>
            <p:nvPr/>
          </p:nvSpPr>
          <p:spPr>
            <a:xfrm>
              <a:off x="1476679" y="1087616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5" name="Oval 454"/>
            <p:cNvSpPr/>
            <p:nvPr/>
          </p:nvSpPr>
          <p:spPr>
            <a:xfrm>
              <a:off x="2550938" y="1087615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4" name="Oval 473"/>
            <p:cNvSpPr/>
            <p:nvPr/>
          </p:nvSpPr>
          <p:spPr>
            <a:xfrm>
              <a:off x="1657397" y="1649843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5" name="Oval 474"/>
            <p:cNvSpPr/>
            <p:nvPr/>
          </p:nvSpPr>
          <p:spPr>
            <a:xfrm>
              <a:off x="2712569" y="1659883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6" name="Oval 475"/>
            <p:cNvSpPr/>
            <p:nvPr/>
          </p:nvSpPr>
          <p:spPr>
            <a:xfrm>
              <a:off x="1476679" y="2171913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7" name="Oval 476"/>
            <p:cNvSpPr/>
            <p:nvPr/>
          </p:nvSpPr>
          <p:spPr>
            <a:xfrm>
              <a:off x="2550938" y="2171912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2" name="Oval 481"/>
            <p:cNvSpPr/>
            <p:nvPr/>
          </p:nvSpPr>
          <p:spPr>
            <a:xfrm>
              <a:off x="1647357" y="273414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3" name="Oval 482"/>
            <p:cNvSpPr/>
            <p:nvPr/>
          </p:nvSpPr>
          <p:spPr>
            <a:xfrm>
              <a:off x="2711576" y="273414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4" name="Oval 483"/>
            <p:cNvSpPr/>
            <p:nvPr/>
          </p:nvSpPr>
          <p:spPr>
            <a:xfrm>
              <a:off x="1968643" y="1268334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5" name="Oval 484"/>
            <p:cNvSpPr/>
            <p:nvPr/>
          </p:nvSpPr>
          <p:spPr>
            <a:xfrm>
              <a:off x="914465" y="1268334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6" name="Oval 485"/>
            <p:cNvSpPr/>
            <p:nvPr/>
          </p:nvSpPr>
          <p:spPr>
            <a:xfrm>
              <a:off x="2149360" y="182052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7" name="Oval 486"/>
            <p:cNvSpPr/>
            <p:nvPr/>
          </p:nvSpPr>
          <p:spPr>
            <a:xfrm>
              <a:off x="1085141" y="182052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8" name="Oval 487"/>
            <p:cNvSpPr/>
            <p:nvPr/>
          </p:nvSpPr>
          <p:spPr>
            <a:xfrm>
              <a:off x="1978686" y="2341598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9" name="Oval 488"/>
            <p:cNvSpPr/>
            <p:nvPr/>
          </p:nvSpPr>
          <p:spPr>
            <a:xfrm>
              <a:off x="914466" y="2332551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0" name="Oval 489"/>
            <p:cNvSpPr/>
            <p:nvPr/>
          </p:nvSpPr>
          <p:spPr>
            <a:xfrm>
              <a:off x="2149361" y="2913866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1" name="Oval 490"/>
            <p:cNvSpPr/>
            <p:nvPr/>
          </p:nvSpPr>
          <p:spPr>
            <a:xfrm>
              <a:off x="1095183" y="2913866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2" name="Oval 491"/>
            <p:cNvSpPr/>
            <p:nvPr/>
          </p:nvSpPr>
          <p:spPr>
            <a:xfrm flipH="1">
              <a:off x="2159340" y="1087581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3" name="Oval 492"/>
            <p:cNvSpPr/>
            <p:nvPr/>
          </p:nvSpPr>
          <p:spPr>
            <a:xfrm flipH="1">
              <a:off x="1085082" y="1087580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4" name="Oval 493"/>
            <p:cNvSpPr/>
            <p:nvPr/>
          </p:nvSpPr>
          <p:spPr>
            <a:xfrm flipH="1">
              <a:off x="1978624" y="1649809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5" name="Oval 494"/>
            <p:cNvSpPr/>
            <p:nvPr/>
          </p:nvSpPr>
          <p:spPr>
            <a:xfrm flipH="1">
              <a:off x="914405" y="165984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8" name="Oval 497"/>
            <p:cNvSpPr/>
            <p:nvPr/>
          </p:nvSpPr>
          <p:spPr>
            <a:xfrm flipH="1">
              <a:off x="2147542" y="2171879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99" name="Oval 498"/>
            <p:cNvSpPr/>
            <p:nvPr/>
          </p:nvSpPr>
          <p:spPr>
            <a:xfrm flipH="1">
              <a:off x="1085082" y="217187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0" name="Oval 499"/>
            <p:cNvSpPr/>
            <p:nvPr/>
          </p:nvSpPr>
          <p:spPr>
            <a:xfrm flipH="1">
              <a:off x="1988664" y="273410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3" name="Oval 502"/>
            <p:cNvSpPr/>
            <p:nvPr/>
          </p:nvSpPr>
          <p:spPr>
            <a:xfrm flipH="1">
              <a:off x="924446" y="273410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4" name="Oval 503"/>
            <p:cNvSpPr/>
            <p:nvPr/>
          </p:nvSpPr>
          <p:spPr>
            <a:xfrm flipH="1">
              <a:off x="1651142" y="1268300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5" name="Oval 504"/>
            <p:cNvSpPr/>
            <p:nvPr/>
          </p:nvSpPr>
          <p:spPr>
            <a:xfrm flipH="1">
              <a:off x="2705530" y="1268300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6" name="Oval 505"/>
            <p:cNvSpPr/>
            <p:nvPr/>
          </p:nvSpPr>
          <p:spPr>
            <a:xfrm flipH="1">
              <a:off x="1476622" y="183052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8" name="Oval 507"/>
            <p:cNvSpPr/>
            <p:nvPr/>
          </p:nvSpPr>
          <p:spPr>
            <a:xfrm flipH="1">
              <a:off x="2540839" y="183052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09" name="Oval 508"/>
            <p:cNvSpPr/>
            <p:nvPr/>
          </p:nvSpPr>
          <p:spPr>
            <a:xfrm flipH="1">
              <a:off x="1637257" y="234255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0" name="Oval 509"/>
            <p:cNvSpPr/>
            <p:nvPr/>
          </p:nvSpPr>
          <p:spPr>
            <a:xfrm flipH="1">
              <a:off x="2702470" y="234255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1" name="Oval 510"/>
            <p:cNvSpPr/>
            <p:nvPr/>
          </p:nvSpPr>
          <p:spPr>
            <a:xfrm flipH="1">
              <a:off x="1486662" y="2914825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2" name="Oval 511"/>
            <p:cNvSpPr/>
            <p:nvPr/>
          </p:nvSpPr>
          <p:spPr>
            <a:xfrm flipH="1">
              <a:off x="2540839" y="2914825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13" name="Rectangle 98"/>
            <p:cNvSpPr txBox="1">
              <a:spLocks noChangeArrowheads="1"/>
            </p:cNvSpPr>
            <p:nvPr/>
          </p:nvSpPr>
          <p:spPr>
            <a:xfrm>
              <a:off x="173081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j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4" name="Rectangle 98"/>
            <p:cNvSpPr txBox="1">
              <a:spLocks noChangeArrowheads="1"/>
            </p:cNvSpPr>
            <p:nvPr/>
          </p:nvSpPr>
          <p:spPr>
            <a:xfrm>
              <a:off x="1194834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5" name="Rectangle 98"/>
            <p:cNvSpPr txBox="1">
              <a:spLocks noChangeArrowheads="1"/>
            </p:cNvSpPr>
            <p:nvPr/>
          </p:nvSpPr>
          <p:spPr>
            <a:xfrm>
              <a:off x="1194834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6" name="Rectangle 98"/>
            <p:cNvSpPr txBox="1">
              <a:spLocks noChangeArrowheads="1"/>
            </p:cNvSpPr>
            <p:nvPr/>
          </p:nvSpPr>
          <p:spPr>
            <a:xfrm>
              <a:off x="2257751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7" name="Rectangle 98"/>
            <p:cNvSpPr txBox="1">
              <a:spLocks noChangeArrowheads="1"/>
            </p:cNvSpPr>
            <p:nvPr/>
          </p:nvSpPr>
          <p:spPr>
            <a:xfrm>
              <a:off x="2257751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8" name="Rectangle 98"/>
            <p:cNvSpPr txBox="1">
              <a:spLocks noChangeArrowheads="1"/>
            </p:cNvSpPr>
            <p:nvPr/>
          </p:nvSpPr>
          <p:spPr>
            <a:xfrm>
              <a:off x="1730814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9" name="Rectangle 98"/>
            <p:cNvSpPr txBox="1">
              <a:spLocks noChangeArrowheads="1"/>
            </p:cNvSpPr>
            <p:nvPr/>
          </p:nvSpPr>
          <p:spPr>
            <a:xfrm>
              <a:off x="1730814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0" name="Rectangle 98"/>
            <p:cNvSpPr txBox="1">
              <a:spLocks noChangeArrowheads="1"/>
            </p:cNvSpPr>
            <p:nvPr/>
          </p:nvSpPr>
          <p:spPr>
            <a:xfrm>
              <a:off x="119483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1" name="Rectangle 98"/>
            <p:cNvSpPr txBox="1">
              <a:spLocks noChangeArrowheads="1"/>
            </p:cNvSpPr>
            <p:nvPr/>
          </p:nvSpPr>
          <p:spPr>
            <a:xfrm>
              <a:off x="2257751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1339572" y="1530840"/>
              <a:ext cx="1094576" cy="10945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23" name="Group 522"/>
          <p:cNvGrpSpPr/>
          <p:nvPr/>
        </p:nvGrpSpPr>
        <p:grpSpPr>
          <a:xfrm>
            <a:off x="3187906" y="1011375"/>
            <a:ext cx="2064333" cy="1960416"/>
            <a:chOff x="3478862" y="1087574"/>
            <a:chExt cx="1931338" cy="1960416"/>
          </a:xfrm>
        </p:grpSpPr>
        <p:grpSp>
          <p:nvGrpSpPr>
            <p:cNvPr id="524" name="Group 550"/>
            <p:cNvGrpSpPr/>
            <p:nvPr/>
          </p:nvGrpSpPr>
          <p:grpSpPr>
            <a:xfrm>
              <a:off x="3478854" y="1087570"/>
              <a:ext cx="1931334" cy="1960415"/>
              <a:chOff x="3602590" y="2790615"/>
              <a:chExt cx="1939798" cy="1969006"/>
            </a:xfrm>
          </p:grpSpPr>
          <p:cxnSp>
            <p:nvCxnSpPr>
              <p:cNvPr id="829" name="Straight Connector 828"/>
              <p:cNvCxnSpPr/>
              <p:nvPr/>
            </p:nvCxnSpPr>
            <p:spPr>
              <a:xfrm rot="5400000">
                <a:off x="3672038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16200000" flipV="1">
                <a:off x="4236729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V="1">
                <a:off x="3672039" y="3436011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>
                <a:off x="4236730" y="3436010"/>
                <a:ext cx="166382" cy="1663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3838420" y="2871319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5400000">
                <a:off x="3477926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5400000">
                <a:off x="4208999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3838420" y="3612476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>
                <a:off x="4740948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6200000" flipV="1">
                <a:off x="5305639" y="2871319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16200000" flipV="1">
                <a:off x="4740949" y="3436011"/>
                <a:ext cx="166382" cy="1663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5400000">
                <a:off x="5305640" y="3436010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>
                <a:off x="4907330" y="2871319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5400000">
                <a:off x="4546836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>
                <a:off x="5277909" y="3241898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4907330" y="3612476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>
                <a:off x="3672037" y="3960365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V="1">
                <a:off x="4236728" y="3960365"/>
                <a:ext cx="166382" cy="1663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16200000" flipV="1">
                <a:off x="3672038" y="4525057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5400000">
                <a:off x="4236729" y="4525056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3838419" y="3960365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5400000">
                <a:off x="3477925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5400000">
                <a:off x="4208998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>
                <a:off x="3838419" y="4701522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5400000">
                <a:off x="4740948" y="3960365"/>
                <a:ext cx="166382" cy="1663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6200000" flipV="1">
                <a:off x="5305639" y="3960365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16200000" flipV="1">
                <a:off x="4740949" y="4525057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5400000">
                <a:off x="5305640" y="4525056"/>
                <a:ext cx="166382" cy="166382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>
                <a:off x="4907330" y="3960365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5400000">
                <a:off x="4546836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5400000">
                <a:off x="5277909" y="4330944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>
                <a:off x="4907330" y="4701522"/>
                <a:ext cx="388225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>
                <a:off x="4398070" y="3047785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>
                <a:off x="4398069" y="3441051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4398070" y="4126747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4398069" y="4520014"/>
                <a:ext cx="342848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 flipH="1" flipV="1">
                <a:off x="4070347" y="3778886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5400000" flipH="1" flipV="1">
                <a:off x="3677080" y="3778886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5400000" flipH="1" flipV="1">
                <a:off x="5139225" y="3778888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 flipH="1" flipV="1">
                <a:off x="4745958" y="3778888"/>
                <a:ext cx="332764" cy="0"/>
              </a:xfrm>
              <a:prstGeom prst="line">
                <a:avLst/>
              </a:prstGeom>
              <a:ln w="28575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9" name="Oval 868"/>
              <p:cNvSpPr/>
              <p:nvPr/>
            </p:nvSpPr>
            <p:spPr>
              <a:xfrm>
                <a:off x="4167327" y="2790651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0" name="Oval 869"/>
              <p:cNvSpPr/>
              <p:nvPr/>
            </p:nvSpPr>
            <p:spPr>
              <a:xfrm>
                <a:off x="5246291" y="2790650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1" name="Oval 870"/>
              <p:cNvSpPr/>
              <p:nvPr/>
            </p:nvSpPr>
            <p:spPr>
              <a:xfrm>
                <a:off x="4348836" y="3355341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2" name="Oval 871"/>
              <p:cNvSpPr/>
              <p:nvPr/>
            </p:nvSpPr>
            <p:spPr>
              <a:xfrm>
                <a:off x="5408630" y="3365424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3" name="Oval 872"/>
              <p:cNvSpPr/>
              <p:nvPr/>
            </p:nvSpPr>
            <p:spPr>
              <a:xfrm>
                <a:off x="4167327" y="3879697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4" name="Oval 873"/>
              <p:cNvSpPr/>
              <p:nvPr/>
            </p:nvSpPr>
            <p:spPr>
              <a:xfrm>
                <a:off x="5246291" y="3879696"/>
                <a:ext cx="133758" cy="13375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5" name="Oval 874"/>
              <p:cNvSpPr/>
              <p:nvPr/>
            </p:nvSpPr>
            <p:spPr>
              <a:xfrm>
                <a:off x="4338752" y="4444388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6" name="Oval 875"/>
              <p:cNvSpPr/>
              <p:nvPr/>
            </p:nvSpPr>
            <p:spPr>
              <a:xfrm>
                <a:off x="5407632" y="4444388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7" name="Oval 876"/>
              <p:cNvSpPr/>
              <p:nvPr/>
            </p:nvSpPr>
            <p:spPr>
              <a:xfrm>
                <a:off x="4661445" y="2972161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8" name="Oval 877"/>
              <p:cNvSpPr/>
              <p:nvPr/>
            </p:nvSpPr>
            <p:spPr>
              <a:xfrm>
                <a:off x="3602650" y="2972161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9" name="Oval 878"/>
              <p:cNvSpPr/>
              <p:nvPr/>
            </p:nvSpPr>
            <p:spPr>
              <a:xfrm>
                <a:off x="4842954" y="3526767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0" name="Oval 879"/>
              <p:cNvSpPr/>
              <p:nvPr/>
            </p:nvSpPr>
            <p:spPr>
              <a:xfrm>
                <a:off x="3774074" y="3526767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1" name="Oval 880"/>
              <p:cNvSpPr/>
              <p:nvPr/>
            </p:nvSpPr>
            <p:spPr>
              <a:xfrm>
                <a:off x="4671532" y="4050125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2" name="Oval 881"/>
              <p:cNvSpPr/>
              <p:nvPr/>
            </p:nvSpPr>
            <p:spPr>
              <a:xfrm>
                <a:off x="3602651" y="4041039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3" name="Oval 882"/>
              <p:cNvSpPr/>
              <p:nvPr/>
            </p:nvSpPr>
            <p:spPr>
              <a:xfrm>
                <a:off x="4842955" y="4624900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4" name="Oval 883"/>
              <p:cNvSpPr/>
              <p:nvPr/>
            </p:nvSpPr>
            <p:spPr>
              <a:xfrm>
                <a:off x="3784160" y="4624900"/>
                <a:ext cx="133758" cy="13375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5" name="Oval 884"/>
              <p:cNvSpPr/>
              <p:nvPr/>
            </p:nvSpPr>
            <p:spPr>
              <a:xfrm flipH="1">
                <a:off x="4852978" y="2790616"/>
                <a:ext cx="133758" cy="13375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6" name="Oval 885"/>
              <p:cNvSpPr/>
              <p:nvPr/>
            </p:nvSpPr>
            <p:spPr>
              <a:xfrm flipH="1">
                <a:off x="3774015" y="2790615"/>
                <a:ext cx="133758" cy="13375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7" name="Oval 886"/>
              <p:cNvSpPr/>
              <p:nvPr/>
            </p:nvSpPr>
            <p:spPr>
              <a:xfrm flipH="1">
                <a:off x="4671470" y="335530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8" name="Oval 887"/>
              <p:cNvSpPr/>
              <p:nvPr/>
            </p:nvSpPr>
            <p:spPr>
              <a:xfrm flipH="1">
                <a:off x="3602590" y="3365389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89" name="Oval 888"/>
              <p:cNvSpPr/>
              <p:nvPr/>
            </p:nvSpPr>
            <p:spPr>
              <a:xfrm flipH="1">
                <a:off x="4841128" y="387966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0" name="Oval 889"/>
              <p:cNvSpPr/>
              <p:nvPr/>
            </p:nvSpPr>
            <p:spPr>
              <a:xfrm flipH="1">
                <a:off x="3774015" y="3879662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1" name="Oval 890"/>
              <p:cNvSpPr/>
              <p:nvPr/>
            </p:nvSpPr>
            <p:spPr>
              <a:xfrm flipH="1">
                <a:off x="4681554" y="444435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2" name="Oval 891"/>
              <p:cNvSpPr/>
              <p:nvPr/>
            </p:nvSpPr>
            <p:spPr>
              <a:xfrm flipH="1">
                <a:off x="3612675" y="444435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3" name="Oval 892"/>
              <p:cNvSpPr/>
              <p:nvPr/>
            </p:nvSpPr>
            <p:spPr>
              <a:xfrm flipH="1">
                <a:off x="4342554" y="297212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4" name="Oval 893"/>
              <p:cNvSpPr/>
              <p:nvPr/>
            </p:nvSpPr>
            <p:spPr>
              <a:xfrm flipH="1">
                <a:off x="5401560" y="297212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5" name="Oval 894"/>
              <p:cNvSpPr/>
              <p:nvPr/>
            </p:nvSpPr>
            <p:spPr>
              <a:xfrm flipH="1">
                <a:off x="4167269" y="353681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6" name="Oval 895"/>
              <p:cNvSpPr/>
              <p:nvPr/>
            </p:nvSpPr>
            <p:spPr>
              <a:xfrm flipH="1">
                <a:off x="5236148" y="3536816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7" name="Oval 896"/>
              <p:cNvSpPr/>
              <p:nvPr/>
            </p:nvSpPr>
            <p:spPr>
              <a:xfrm flipH="1">
                <a:off x="4328608" y="4051089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8" name="Oval 897"/>
              <p:cNvSpPr/>
              <p:nvPr/>
            </p:nvSpPr>
            <p:spPr>
              <a:xfrm flipH="1">
                <a:off x="5398486" y="4051089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99" name="Oval 898"/>
              <p:cNvSpPr/>
              <p:nvPr/>
            </p:nvSpPr>
            <p:spPr>
              <a:xfrm flipH="1">
                <a:off x="4177353" y="462586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0" name="Oval 899"/>
              <p:cNvSpPr/>
              <p:nvPr/>
            </p:nvSpPr>
            <p:spPr>
              <a:xfrm flipH="1">
                <a:off x="5236148" y="4625863"/>
                <a:ext cx="133758" cy="13375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525" name="Rectangle 98"/>
            <p:cNvSpPr txBox="1">
              <a:spLocks noChangeArrowheads="1"/>
            </p:cNvSpPr>
            <p:nvPr/>
          </p:nvSpPr>
          <p:spPr>
            <a:xfrm>
              <a:off x="429527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j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6" name="Rectangle 98"/>
            <p:cNvSpPr txBox="1">
              <a:spLocks noChangeArrowheads="1"/>
            </p:cNvSpPr>
            <p:nvPr/>
          </p:nvSpPr>
          <p:spPr>
            <a:xfrm>
              <a:off x="3759293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7" name="Rectangle 98"/>
            <p:cNvSpPr txBox="1">
              <a:spLocks noChangeArrowheads="1"/>
            </p:cNvSpPr>
            <p:nvPr/>
          </p:nvSpPr>
          <p:spPr>
            <a:xfrm>
              <a:off x="3759293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2" name="Rectangle 98"/>
            <p:cNvSpPr txBox="1">
              <a:spLocks noChangeArrowheads="1"/>
            </p:cNvSpPr>
            <p:nvPr/>
          </p:nvSpPr>
          <p:spPr>
            <a:xfrm>
              <a:off x="4822211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3" name="Rectangle 98"/>
            <p:cNvSpPr txBox="1">
              <a:spLocks noChangeArrowheads="1"/>
            </p:cNvSpPr>
            <p:nvPr/>
          </p:nvSpPr>
          <p:spPr>
            <a:xfrm>
              <a:off x="4822211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4" name="Rectangle 98"/>
            <p:cNvSpPr txBox="1">
              <a:spLocks noChangeArrowheads="1"/>
            </p:cNvSpPr>
            <p:nvPr/>
          </p:nvSpPr>
          <p:spPr>
            <a:xfrm>
              <a:off x="4295274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5" name="Rectangle 98"/>
            <p:cNvSpPr txBox="1">
              <a:spLocks noChangeArrowheads="1"/>
            </p:cNvSpPr>
            <p:nvPr/>
          </p:nvSpPr>
          <p:spPr>
            <a:xfrm>
              <a:off x="4295274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6" name="Rectangle 98"/>
            <p:cNvSpPr txBox="1">
              <a:spLocks noChangeArrowheads="1"/>
            </p:cNvSpPr>
            <p:nvPr/>
          </p:nvSpPr>
          <p:spPr>
            <a:xfrm>
              <a:off x="375929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7" name="Rectangle 98"/>
            <p:cNvSpPr txBox="1">
              <a:spLocks noChangeArrowheads="1"/>
            </p:cNvSpPr>
            <p:nvPr/>
          </p:nvSpPr>
          <p:spPr>
            <a:xfrm>
              <a:off x="4822211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3904032" y="1530840"/>
              <a:ext cx="1094576" cy="10945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901" name="Group 900"/>
          <p:cNvGrpSpPr/>
          <p:nvPr/>
        </p:nvGrpSpPr>
        <p:grpSpPr>
          <a:xfrm>
            <a:off x="5611079" y="1011375"/>
            <a:ext cx="2064333" cy="1960416"/>
            <a:chOff x="6069662" y="1087574"/>
            <a:chExt cx="1931338" cy="1960416"/>
          </a:xfrm>
        </p:grpSpPr>
        <p:cxnSp>
          <p:nvCxnSpPr>
            <p:cNvPr id="902" name="Straight Connector 901"/>
            <p:cNvCxnSpPr/>
            <p:nvPr/>
          </p:nvCxnSpPr>
          <p:spPr>
            <a:xfrm rot="5400000">
              <a:off x="6138807" y="1167926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Straight Connector 902"/>
            <p:cNvCxnSpPr/>
            <p:nvPr/>
          </p:nvCxnSpPr>
          <p:spPr>
            <a:xfrm rot="16200000" flipV="1">
              <a:off x="6701035" y="1167926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Straight Connector 903"/>
            <p:cNvCxnSpPr/>
            <p:nvPr/>
          </p:nvCxnSpPr>
          <p:spPr>
            <a:xfrm rot="16200000" flipV="1">
              <a:off x="6138808" y="1730154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/>
            <p:cNvCxnSpPr/>
            <p:nvPr/>
          </p:nvCxnSpPr>
          <p:spPr>
            <a:xfrm rot="5400000">
              <a:off x="6701036" y="1730153"/>
              <a:ext cx="165656" cy="1656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/>
            <p:cNvCxnSpPr/>
            <p:nvPr/>
          </p:nvCxnSpPr>
          <p:spPr>
            <a:xfrm>
              <a:off x="6304463" y="1167926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/>
            <p:cNvCxnSpPr/>
            <p:nvPr/>
          </p:nvCxnSpPr>
          <p:spPr>
            <a:xfrm rot="5400000">
              <a:off x="5945542" y="1536888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/>
            <p:cNvCxnSpPr/>
            <p:nvPr/>
          </p:nvCxnSpPr>
          <p:spPr>
            <a:xfrm rot="5400000">
              <a:off x="6673427" y="1536888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/>
            <p:cNvCxnSpPr/>
            <p:nvPr/>
          </p:nvCxnSpPr>
          <p:spPr>
            <a:xfrm>
              <a:off x="6304463" y="1905850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>
            <a:xfrm rot="5400000">
              <a:off x="7203055" y="1167926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1" name="Straight Connector 910"/>
            <p:cNvCxnSpPr/>
            <p:nvPr/>
          </p:nvCxnSpPr>
          <p:spPr>
            <a:xfrm rot="16200000" flipV="1">
              <a:off x="7765284" y="1167926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2" name="Straight Connector 911"/>
            <p:cNvCxnSpPr/>
            <p:nvPr/>
          </p:nvCxnSpPr>
          <p:spPr>
            <a:xfrm rot="16200000" flipV="1">
              <a:off x="7203056" y="1730154"/>
              <a:ext cx="165656" cy="1656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3" name="Straight Connector 912"/>
            <p:cNvCxnSpPr/>
            <p:nvPr/>
          </p:nvCxnSpPr>
          <p:spPr>
            <a:xfrm rot="5400000">
              <a:off x="7765285" y="1730153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4" name="Straight Connector 913"/>
            <p:cNvCxnSpPr/>
            <p:nvPr/>
          </p:nvCxnSpPr>
          <p:spPr>
            <a:xfrm>
              <a:off x="7368712" y="1167926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5" name="Straight Connector 914"/>
            <p:cNvCxnSpPr/>
            <p:nvPr/>
          </p:nvCxnSpPr>
          <p:spPr>
            <a:xfrm rot="5400000">
              <a:off x="7009790" y="1536888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6" name="Straight Connector 915"/>
            <p:cNvCxnSpPr/>
            <p:nvPr/>
          </p:nvCxnSpPr>
          <p:spPr>
            <a:xfrm rot="5400000">
              <a:off x="7737675" y="1536888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Straight Connector 916"/>
            <p:cNvCxnSpPr/>
            <p:nvPr/>
          </p:nvCxnSpPr>
          <p:spPr>
            <a:xfrm>
              <a:off x="7368712" y="1905850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8" name="Straight Connector 917"/>
            <p:cNvCxnSpPr/>
            <p:nvPr/>
          </p:nvCxnSpPr>
          <p:spPr>
            <a:xfrm rot="5400000">
              <a:off x="6138806" y="2252221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Straight Connector 918"/>
            <p:cNvCxnSpPr/>
            <p:nvPr/>
          </p:nvCxnSpPr>
          <p:spPr>
            <a:xfrm rot="16200000" flipV="1">
              <a:off x="6701034" y="2252221"/>
              <a:ext cx="165656" cy="1656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>
            <a:xfrm rot="16200000" flipV="1">
              <a:off x="6138807" y="281444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Straight Connector 920"/>
            <p:cNvCxnSpPr/>
            <p:nvPr/>
          </p:nvCxnSpPr>
          <p:spPr>
            <a:xfrm rot="5400000">
              <a:off x="6701035" y="2814448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/>
            <p:cNvCxnSpPr/>
            <p:nvPr/>
          </p:nvCxnSpPr>
          <p:spPr>
            <a:xfrm>
              <a:off x="6304462" y="2252221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/>
            <p:cNvCxnSpPr/>
            <p:nvPr/>
          </p:nvCxnSpPr>
          <p:spPr>
            <a:xfrm rot="5400000">
              <a:off x="5945541" y="2621183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/>
            <p:nvPr/>
          </p:nvCxnSpPr>
          <p:spPr>
            <a:xfrm rot="5400000">
              <a:off x="6673426" y="2621183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/>
            <p:cNvCxnSpPr/>
            <p:nvPr/>
          </p:nvCxnSpPr>
          <p:spPr>
            <a:xfrm>
              <a:off x="6304462" y="2990144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/>
            <p:cNvCxnSpPr/>
            <p:nvPr/>
          </p:nvCxnSpPr>
          <p:spPr>
            <a:xfrm rot="5400000">
              <a:off x="7203055" y="2252221"/>
              <a:ext cx="165656" cy="1656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7" name="Straight Connector 926"/>
            <p:cNvCxnSpPr/>
            <p:nvPr/>
          </p:nvCxnSpPr>
          <p:spPr>
            <a:xfrm rot="16200000" flipV="1">
              <a:off x="7765284" y="2252221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8" name="Straight Connector 927"/>
            <p:cNvCxnSpPr/>
            <p:nvPr/>
          </p:nvCxnSpPr>
          <p:spPr>
            <a:xfrm rot="16200000" flipV="1">
              <a:off x="7203056" y="281444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9" name="Straight Connector 928"/>
            <p:cNvCxnSpPr/>
            <p:nvPr/>
          </p:nvCxnSpPr>
          <p:spPr>
            <a:xfrm rot="5400000">
              <a:off x="7765285" y="2814448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>
            <a:xfrm>
              <a:off x="7368712" y="2252221"/>
              <a:ext cx="3865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/>
            <p:cNvCxnSpPr/>
            <p:nvPr/>
          </p:nvCxnSpPr>
          <p:spPr>
            <a:xfrm rot="5400000">
              <a:off x="7009790" y="2621183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/>
            <p:cNvCxnSpPr/>
            <p:nvPr/>
          </p:nvCxnSpPr>
          <p:spPr>
            <a:xfrm rot="5400000">
              <a:off x="7737675" y="2621183"/>
              <a:ext cx="386531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/>
            <p:cNvCxnSpPr/>
            <p:nvPr/>
          </p:nvCxnSpPr>
          <p:spPr>
            <a:xfrm>
              <a:off x="7368712" y="2990144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/>
            <p:cNvCxnSpPr/>
            <p:nvPr/>
          </p:nvCxnSpPr>
          <p:spPr>
            <a:xfrm>
              <a:off x="6861673" y="1343622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Connector 934"/>
            <p:cNvCxnSpPr/>
            <p:nvPr/>
          </p:nvCxnSpPr>
          <p:spPr>
            <a:xfrm>
              <a:off x="6861672" y="1735172"/>
              <a:ext cx="3413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Straight Connector 935"/>
            <p:cNvCxnSpPr/>
            <p:nvPr/>
          </p:nvCxnSpPr>
          <p:spPr>
            <a:xfrm>
              <a:off x="6861673" y="2417877"/>
              <a:ext cx="34135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7" name="Straight Connector 936"/>
            <p:cNvCxnSpPr/>
            <p:nvPr/>
          </p:nvCxnSpPr>
          <p:spPr>
            <a:xfrm>
              <a:off x="6861672" y="2809428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8" name="Straight Connector 937"/>
            <p:cNvCxnSpPr/>
            <p:nvPr/>
          </p:nvCxnSpPr>
          <p:spPr>
            <a:xfrm rot="5400000" flipH="1" flipV="1">
              <a:off x="6535379" y="2071534"/>
              <a:ext cx="331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938"/>
            <p:cNvCxnSpPr/>
            <p:nvPr/>
          </p:nvCxnSpPr>
          <p:spPr>
            <a:xfrm rot="5400000" flipH="1" flipV="1">
              <a:off x="6143827" y="2071534"/>
              <a:ext cx="331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>
            <a:xfrm rot="5400000" flipH="1" flipV="1">
              <a:off x="7599596" y="2071536"/>
              <a:ext cx="331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/>
            <p:cNvCxnSpPr/>
            <p:nvPr/>
          </p:nvCxnSpPr>
          <p:spPr>
            <a:xfrm rot="5400000" flipH="1" flipV="1">
              <a:off x="7208044" y="2071536"/>
              <a:ext cx="33131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2" name="Oval 941"/>
            <p:cNvSpPr/>
            <p:nvPr/>
          </p:nvSpPr>
          <p:spPr>
            <a:xfrm>
              <a:off x="6631936" y="1087610"/>
              <a:ext cx="133175" cy="1331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3" name="Oval 942"/>
            <p:cNvSpPr/>
            <p:nvPr/>
          </p:nvSpPr>
          <p:spPr>
            <a:xfrm>
              <a:off x="7706194" y="1087609"/>
              <a:ext cx="133175" cy="1331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4" name="Oval 943"/>
            <p:cNvSpPr/>
            <p:nvPr/>
          </p:nvSpPr>
          <p:spPr>
            <a:xfrm>
              <a:off x="6812653" y="1649836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5" name="Oval 944"/>
            <p:cNvSpPr/>
            <p:nvPr/>
          </p:nvSpPr>
          <p:spPr>
            <a:xfrm>
              <a:off x="7867825" y="1659875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6" name="Oval 945"/>
            <p:cNvSpPr/>
            <p:nvPr/>
          </p:nvSpPr>
          <p:spPr>
            <a:xfrm>
              <a:off x="6631936" y="2171905"/>
              <a:ext cx="133175" cy="1331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7" name="Oval 946"/>
            <p:cNvSpPr/>
            <p:nvPr/>
          </p:nvSpPr>
          <p:spPr>
            <a:xfrm>
              <a:off x="7706194" y="2171904"/>
              <a:ext cx="133175" cy="13317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8" name="Oval 947"/>
            <p:cNvSpPr/>
            <p:nvPr/>
          </p:nvSpPr>
          <p:spPr>
            <a:xfrm>
              <a:off x="6802613" y="2734132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9" name="Oval 948"/>
            <p:cNvSpPr/>
            <p:nvPr/>
          </p:nvSpPr>
          <p:spPr>
            <a:xfrm>
              <a:off x="7866832" y="2734132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0" name="Oval 949"/>
            <p:cNvSpPr/>
            <p:nvPr/>
          </p:nvSpPr>
          <p:spPr>
            <a:xfrm>
              <a:off x="7123899" y="1268328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1" name="Oval 950"/>
            <p:cNvSpPr/>
            <p:nvPr/>
          </p:nvSpPr>
          <p:spPr>
            <a:xfrm>
              <a:off x="6069722" y="1268328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2" name="Oval 951"/>
            <p:cNvSpPr/>
            <p:nvPr/>
          </p:nvSpPr>
          <p:spPr>
            <a:xfrm>
              <a:off x="7304616" y="1820514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3" name="Oval 952"/>
            <p:cNvSpPr/>
            <p:nvPr/>
          </p:nvSpPr>
          <p:spPr>
            <a:xfrm>
              <a:off x="6240398" y="1820514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4" name="Oval 953"/>
            <p:cNvSpPr/>
            <p:nvPr/>
          </p:nvSpPr>
          <p:spPr>
            <a:xfrm>
              <a:off x="7133942" y="2341589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5" name="Oval 954"/>
            <p:cNvSpPr/>
            <p:nvPr/>
          </p:nvSpPr>
          <p:spPr>
            <a:xfrm>
              <a:off x="6069723" y="2332543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6" name="Oval 955"/>
            <p:cNvSpPr/>
            <p:nvPr/>
          </p:nvSpPr>
          <p:spPr>
            <a:xfrm>
              <a:off x="7304617" y="2913857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7" name="Oval 956"/>
            <p:cNvSpPr/>
            <p:nvPr/>
          </p:nvSpPr>
          <p:spPr>
            <a:xfrm>
              <a:off x="6250440" y="2913857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8" name="Oval 957"/>
            <p:cNvSpPr/>
            <p:nvPr/>
          </p:nvSpPr>
          <p:spPr>
            <a:xfrm flipH="1">
              <a:off x="7314597" y="1087575"/>
              <a:ext cx="133175" cy="13317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59" name="Oval 958"/>
            <p:cNvSpPr/>
            <p:nvPr/>
          </p:nvSpPr>
          <p:spPr>
            <a:xfrm flipH="1">
              <a:off x="6240339" y="1087574"/>
              <a:ext cx="133175" cy="13317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0" name="Oval 959"/>
            <p:cNvSpPr/>
            <p:nvPr/>
          </p:nvSpPr>
          <p:spPr>
            <a:xfrm flipH="1">
              <a:off x="7133880" y="1649801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1" name="Oval 960"/>
            <p:cNvSpPr/>
            <p:nvPr/>
          </p:nvSpPr>
          <p:spPr>
            <a:xfrm flipH="1">
              <a:off x="6069662" y="1659840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2" name="Oval 961"/>
            <p:cNvSpPr/>
            <p:nvPr/>
          </p:nvSpPr>
          <p:spPr>
            <a:xfrm flipH="1">
              <a:off x="7302798" y="2171871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3" name="Oval 962"/>
            <p:cNvSpPr/>
            <p:nvPr/>
          </p:nvSpPr>
          <p:spPr>
            <a:xfrm flipH="1">
              <a:off x="6240339" y="2171870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4" name="Oval 963"/>
            <p:cNvSpPr/>
            <p:nvPr/>
          </p:nvSpPr>
          <p:spPr>
            <a:xfrm flipH="1">
              <a:off x="7143920" y="2734097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5" name="Oval 964"/>
            <p:cNvSpPr/>
            <p:nvPr/>
          </p:nvSpPr>
          <p:spPr>
            <a:xfrm flipH="1">
              <a:off x="6079703" y="2734097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6" name="Oval 965"/>
            <p:cNvSpPr/>
            <p:nvPr/>
          </p:nvSpPr>
          <p:spPr>
            <a:xfrm flipH="1">
              <a:off x="6806399" y="1268293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7" name="Oval 966"/>
            <p:cNvSpPr/>
            <p:nvPr/>
          </p:nvSpPr>
          <p:spPr>
            <a:xfrm flipH="1">
              <a:off x="7860786" y="1268293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8" name="Oval 967"/>
            <p:cNvSpPr/>
            <p:nvPr/>
          </p:nvSpPr>
          <p:spPr>
            <a:xfrm flipH="1">
              <a:off x="6631878" y="1830520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69" name="Oval 968"/>
            <p:cNvSpPr/>
            <p:nvPr/>
          </p:nvSpPr>
          <p:spPr>
            <a:xfrm flipH="1">
              <a:off x="7696096" y="1830520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0" name="Oval 969"/>
            <p:cNvSpPr/>
            <p:nvPr/>
          </p:nvSpPr>
          <p:spPr>
            <a:xfrm flipH="1">
              <a:off x="6792514" y="2342549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1" name="Oval 970"/>
            <p:cNvSpPr/>
            <p:nvPr/>
          </p:nvSpPr>
          <p:spPr>
            <a:xfrm flipH="1">
              <a:off x="7857726" y="2342549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2" name="Oval 971"/>
            <p:cNvSpPr/>
            <p:nvPr/>
          </p:nvSpPr>
          <p:spPr>
            <a:xfrm flipH="1">
              <a:off x="6641918" y="2914816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3" name="Oval 972"/>
            <p:cNvSpPr/>
            <p:nvPr/>
          </p:nvSpPr>
          <p:spPr>
            <a:xfrm flipH="1">
              <a:off x="7696096" y="2914816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74" name="Rectangle 98"/>
            <p:cNvSpPr txBox="1">
              <a:spLocks noChangeArrowheads="1"/>
            </p:cNvSpPr>
            <p:nvPr/>
          </p:nvSpPr>
          <p:spPr>
            <a:xfrm>
              <a:off x="688607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j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75" name="Rectangle 98"/>
            <p:cNvSpPr txBox="1">
              <a:spLocks noChangeArrowheads="1"/>
            </p:cNvSpPr>
            <p:nvPr/>
          </p:nvSpPr>
          <p:spPr>
            <a:xfrm>
              <a:off x="6350093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76" name="Rectangle 98"/>
            <p:cNvSpPr txBox="1">
              <a:spLocks noChangeArrowheads="1"/>
            </p:cNvSpPr>
            <p:nvPr/>
          </p:nvSpPr>
          <p:spPr>
            <a:xfrm>
              <a:off x="6350093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77" name="Rectangle 98"/>
            <p:cNvSpPr txBox="1">
              <a:spLocks noChangeArrowheads="1"/>
            </p:cNvSpPr>
            <p:nvPr/>
          </p:nvSpPr>
          <p:spPr>
            <a:xfrm>
              <a:off x="7413011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78" name="Rectangle 98"/>
            <p:cNvSpPr txBox="1">
              <a:spLocks noChangeArrowheads="1"/>
            </p:cNvSpPr>
            <p:nvPr/>
          </p:nvSpPr>
          <p:spPr>
            <a:xfrm>
              <a:off x="7413011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79" name="Rectangle 98"/>
            <p:cNvSpPr txBox="1">
              <a:spLocks noChangeArrowheads="1"/>
            </p:cNvSpPr>
            <p:nvPr/>
          </p:nvSpPr>
          <p:spPr>
            <a:xfrm>
              <a:off x="6886074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80" name="Rectangle 98"/>
            <p:cNvSpPr txBox="1">
              <a:spLocks noChangeArrowheads="1"/>
            </p:cNvSpPr>
            <p:nvPr/>
          </p:nvSpPr>
          <p:spPr>
            <a:xfrm>
              <a:off x="6886074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81" name="Rectangle 98"/>
            <p:cNvSpPr txBox="1">
              <a:spLocks noChangeArrowheads="1"/>
            </p:cNvSpPr>
            <p:nvPr/>
          </p:nvSpPr>
          <p:spPr>
            <a:xfrm>
              <a:off x="635009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82" name="Rectangle 98"/>
            <p:cNvSpPr txBox="1">
              <a:spLocks noChangeArrowheads="1"/>
            </p:cNvSpPr>
            <p:nvPr/>
          </p:nvSpPr>
          <p:spPr>
            <a:xfrm>
              <a:off x="7413011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6494832" y="1530840"/>
              <a:ext cx="1094576" cy="10945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984" name="Straight Arrow Connector 983"/>
            <p:cNvCxnSpPr/>
            <p:nvPr/>
          </p:nvCxnSpPr>
          <p:spPr>
            <a:xfrm>
              <a:off x="6948060" y="1723302"/>
              <a:ext cx="132556" cy="158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Arrow Connector 984"/>
            <p:cNvCxnSpPr/>
            <p:nvPr/>
          </p:nvCxnSpPr>
          <p:spPr>
            <a:xfrm flipH="1">
              <a:off x="6961910" y="2416047"/>
              <a:ext cx="132556" cy="158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6" name="Rectangle 98"/>
          <p:cNvSpPr txBox="1">
            <a:spLocks noChangeArrowheads="1"/>
          </p:cNvSpPr>
          <p:nvPr/>
        </p:nvSpPr>
        <p:spPr>
          <a:xfrm>
            <a:off x="526470" y="34630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20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perfect matching 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defines a </a:t>
            </a:r>
            <a:r>
              <a:rPr lang="en-US" sz="20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closed path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on the tiling by taking the difference with respect to a reference perfect matching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7" name="Rectangle 98"/>
          <p:cNvSpPr txBox="1">
            <a:spLocks noChangeArrowheads="1"/>
          </p:cNvSpPr>
          <p:nvPr/>
        </p:nvSpPr>
        <p:spPr>
          <a:xfrm>
            <a:off x="5133105" y="1724891"/>
            <a:ext cx="60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8" name="Rectangle 98"/>
          <p:cNvSpPr txBox="1">
            <a:spLocks noChangeArrowheads="1"/>
          </p:cNvSpPr>
          <p:nvPr/>
        </p:nvSpPr>
        <p:spPr>
          <a:xfrm>
            <a:off x="7585355" y="1724891"/>
            <a:ext cx="60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3000" b="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9" name="Rectangle 98"/>
          <p:cNvSpPr txBox="1">
            <a:spLocks noChangeArrowheads="1"/>
          </p:cNvSpPr>
          <p:nvPr/>
        </p:nvSpPr>
        <p:spPr>
          <a:xfrm>
            <a:off x="7807030" y="1724891"/>
            <a:ext cx="1371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0" dirty="0" smtClean="0">
                <a:latin typeface="Times New Roman" pitchFamily="18" charset="0"/>
                <a:cs typeface="Times New Roman" pitchFamily="18" charset="0"/>
              </a:rPr>
              <a:t> w</a:t>
            </a:r>
            <a:r>
              <a:rPr lang="en-US" sz="2200" b="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200" b="0" i="0" u="none" strike="noStrike" kern="1200" cap="none" spc="0" normalizeH="0" baseline="-25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0" name="Straight Connector 989"/>
          <p:cNvCxnSpPr/>
          <p:nvPr/>
        </p:nvCxnSpPr>
        <p:spPr>
          <a:xfrm>
            <a:off x="2867885" y="2029691"/>
            <a:ext cx="228600" cy="0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1" name="Group 990"/>
          <p:cNvGrpSpPr/>
          <p:nvPr/>
        </p:nvGrpSpPr>
        <p:grpSpPr>
          <a:xfrm>
            <a:off x="539157" y="4672982"/>
            <a:ext cx="8437415" cy="1981200"/>
            <a:chOff x="442172" y="3761510"/>
            <a:chExt cx="8437415" cy="1981200"/>
          </a:xfrm>
        </p:grpSpPr>
        <p:sp>
          <p:nvSpPr>
            <p:cNvPr id="992" name="Rectangle 98"/>
            <p:cNvSpPr txBox="1">
              <a:spLocks noChangeArrowheads="1"/>
            </p:cNvSpPr>
            <p:nvPr/>
          </p:nvSpPr>
          <p:spPr>
            <a:xfrm>
              <a:off x="442172" y="3886200"/>
              <a:ext cx="84374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175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The commutators define a 0+1d quantum integrable system of dimension </a:t>
              </a:r>
            </a:p>
            <a:p>
              <a:pPr marL="349250" lvl="1" indent="-3175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2 + 2 Area (toric diagram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), with 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</a:rPr>
                <a:t>symplectic</a:t>
              </a:r>
              <a:r>
                <a:rPr lang="en-US" sz="2000" b="0" dirty="0" smtClean="0">
                  <a:latin typeface="Times New Roman" pitchFamily="18" charset="0"/>
                  <a:cs typeface="Times New Roman" pitchFamily="18" charset="0"/>
                </a:rPr>
                <a:t> leaves of dimension 2 </a:t>
              </a:r>
              <a:r>
                <a:rPr lang="en-US" sz="2000" b="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000" b="0" baseline="-25000" dirty="0" err="1" smtClean="0">
                  <a:latin typeface="Times New Roman" pitchFamily="18" charset="0"/>
                  <a:cs typeface="Times New Roman" pitchFamily="18" charset="0"/>
                </a:rPr>
                <a:t>interior</a:t>
              </a:r>
              <a:endParaRPr lang="en-US" sz="2000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3" name="Rectangle 98"/>
            <p:cNvSpPr txBox="1">
              <a:spLocks noChangeArrowheads="1"/>
            </p:cNvSpPr>
            <p:nvPr/>
          </p:nvSpPr>
          <p:spPr>
            <a:xfrm>
              <a:off x="1336949" y="4765965"/>
              <a:ext cx="698961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 2" pitchFamily="18" charset="2"/>
                <a:buChar char="ß"/>
                <a:defRPr/>
              </a:pPr>
              <a:r>
                <a:rPr lang="en-US" sz="1900" b="1" u="sng" noProof="0" dirty="0" err="1" smtClean="0">
                  <a:latin typeface="Calibri" pitchFamily="34" charset="0"/>
                  <a:cs typeface="Times New Roman" pitchFamily="18" charset="0"/>
                </a:rPr>
                <a:t>Casimirs</a:t>
              </a:r>
              <a:r>
                <a:rPr lang="en-US" sz="1900" b="1" noProof="0" dirty="0" smtClean="0">
                  <a:latin typeface="Calibri" pitchFamily="34" charset="0"/>
                  <a:cs typeface="Times New Roman" pitchFamily="18" charset="0"/>
                </a:rPr>
                <a:t>: </a:t>
              </a:r>
              <a:r>
                <a:rPr lang="en-US" sz="1900" b="0" noProof="0" dirty="0" smtClean="0">
                  <a:latin typeface="Times New Roman" pitchFamily="18" charset="0"/>
                  <a:cs typeface="Times New Roman" pitchFamily="18" charset="0"/>
                </a:rPr>
                <a:t>ratios of boundary points (commute with everything)</a:t>
              </a:r>
            </a:p>
          </p:txBody>
        </p:sp>
        <p:sp>
          <p:nvSpPr>
            <p:cNvPr id="994" name="Rectangle 98"/>
            <p:cNvSpPr txBox="1">
              <a:spLocks noChangeArrowheads="1"/>
            </p:cNvSpPr>
            <p:nvPr/>
          </p:nvSpPr>
          <p:spPr>
            <a:xfrm>
              <a:off x="1336950" y="5223165"/>
              <a:ext cx="64770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 2" pitchFamily="18" charset="2"/>
                <a:buChar char="ß"/>
                <a:defRPr/>
              </a:pPr>
              <a:r>
                <a:rPr lang="en-US" sz="1900" b="1" u="sng" noProof="0" dirty="0" smtClean="0">
                  <a:latin typeface="Calibri" pitchFamily="34" charset="0"/>
                  <a:cs typeface="Times New Roman" pitchFamily="18" charset="0"/>
                </a:rPr>
                <a:t>Hamiltonians</a:t>
              </a:r>
              <a:r>
                <a:rPr lang="en-US" sz="1900" b="1" noProof="0" dirty="0" smtClean="0">
                  <a:latin typeface="Calibri" pitchFamily="34" charset="0"/>
                  <a:cs typeface="Times New Roman" pitchFamily="18" charset="0"/>
                </a:rPr>
                <a:t>:</a:t>
              </a:r>
              <a:r>
                <a:rPr lang="en-US" sz="1900" b="0" noProof="0" dirty="0" smtClean="0">
                  <a:solidFill>
                    <a:srgbClr val="69BB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900" b="0" noProof="0" dirty="0" smtClean="0">
                  <a:latin typeface="Times New Roman" pitchFamily="18" charset="0"/>
                  <a:cs typeface="Times New Roman" pitchFamily="18" charset="0"/>
                </a:rPr>
                <a:t>internal points (commute with each other)</a:t>
              </a:r>
            </a:p>
          </p:txBody>
        </p:sp>
        <p:sp>
          <p:nvSpPr>
            <p:cNvPr id="995" name="Rounded Rectangle 994"/>
            <p:cNvSpPr/>
            <p:nvPr/>
          </p:nvSpPr>
          <p:spPr>
            <a:xfrm>
              <a:off x="595740" y="3761510"/>
              <a:ext cx="8001000" cy="19812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7" name="Rectangle 98"/>
          <p:cNvSpPr txBox="1">
            <a:spLocks noChangeArrowheads="1"/>
          </p:cNvSpPr>
          <p:nvPr/>
        </p:nvSpPr>
        <p:spPr>
          <a:xfrm>
            <a:off x="526470" y="3221175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Every perfect matching can be expressed in term of </a:t>
            </a:r>
            <a:r>
              <a:rPr lang="en-US" sz="20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loop variables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8" name="Rectangle 98"/>
          <p:cNvSpPr txBox="1">
            <a:spLocks noChangeArrowheads="1"/>
          </p:cNvSpPr>
          <p:nvPr/>
        </p:nvSpPr>
        <p:spPr>
          <a:xfrm>
            <a:off x="5141259" y="4003965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Goncharov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, Kenyon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99" name="Rectangle 98"/>
          <p:cNvSpPr txBox="1">
            <a:spLocks noChangeArrowheads="1"/>
          </p:cNvSpPr>
          <p:nvPr/>
        </p:nvSpPr>
        <p:spPr>
          <a:xfrm>
            <a:off x="5141259" y="4267200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Eager, Franco, Schaeffer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00" name="Rounded Rectangle 999"/>
          <p:cNvSpPr/>
          <p:nvPr/>
        </p:nvSpPr>
        <p:spPr>
          <a:xfrm>
            <a:off x="2669667" y="3836792"/>
            <a:ext cx="3825362" cy="414858"/>
          </a:xfrm>
          <a:prstGeom prst="round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01" name="TextBox 1000"/>
          <p:cNvSpPr txBox="1"/>
          <p:nvPr/>
        </p:nvSpPr>
        <p:spPr>
          <a:xfrm>
            <a:off x="793662" y="3837685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The Integrable System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" grpId="0"/>
      <p:bldP spid="987" grpId="0"/>
      <p:bldP spid="988" grpId="0"/>
      <p:bldP spid="989" grpId="0"/>
      <p:bldP spid="997" grpId="0"/>
      <p:bldP spid="998" grpId="0"/>
      <p:bldP spid="999" grpId="0"/>
      <p:bldP spid="1000" grpId="0" animBg="1"/>
      <p:bldP spid="100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Example: Integrable System from F</a:t>
            </a:r>
            <a:r>
              <a:rPr lang="en-US" sz="23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72" name="Rectangle 98"/>
          <p:cNvSpPr txBox="1">
            <a:spLocks noChangeArrowheads="1"/>
          </p:cNvSpPr>
          <p:nvPr/>
        </p:nvSpPr>
        <p:spPr>
          <a:xfrm>
            <a:off x="443334" y="483194"/>
            <a:ext cx="927138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 us explore the explicit form of these operators for F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49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8" name="Rectangle 98"/>
          <p:cNvSpPr txBox="1">
            <a:spLocks noChangeArrowheads="1"/>
          </p:cNvSpPr>
          <p:nvPr/>
        </p:nvSpPr>
        <p:spPr>
          <a:xfrm>
            <a:off x="443334" y="879770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Recall this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tiling has </a:t>
            </a:r>
            <a:r>
              <a:rPr lang="en-US" b="0" noProof="0" dirty="0" smtClean="0">
                <a:solidFill>
                  <a:srgbClr val="1D67B3"/>
                </a:solidFill>
                <a:latin typeface="Times New Roman" pitchFamily="18" charset="0"/>
                <a:cs typeface="Times New Roman" pitchFamily="18" charset="0"/>
              </a:rPr>
              <a:t>9 perfect matchings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D67B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1226134" y="1563045"/>
            <a:ext cx="2389901" cy="2316246"/>
            <a:chOff x="914405" y="1087580"/>
            <a:chExt cx="1931339" cy="1960420"/>
          </a:xfrm>
        </p:grpSpPr>
        <p:cxnSp>
          <p:nvCxnSpPr>
            <p:cNvPr id="260" name="Straight Connector 259"/>
            <p:cNvCxnSpPr/>
            <p:nvPr/>
          </p:nvCxnSpPr>
          <p:spPr>
            <a:xfrm rot="5400000">
              <a:off x="983550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V="1">
              <a:off x="1545779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V="1">
              <a:off x="983551" y="173016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5400000">
              <a:off x="1545780" y="1730161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1149207" y="116793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>
              <a:off x="790285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5400000">
              <a:off x="1518170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1149207" y="1905857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5400000">
              <a:off x="2047799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V="1">
              <a:off x="2610027" y="116793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V="1">
              <a:off x="2047800" y="1730162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2610028" y="1730161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>
              <a:off x="2213455" y="116793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5400000">
              <a:off x="1854533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5400000">
              <a:off x="2582418" y="1536895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213455" y="1905857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5400000">
              <a:off x="983549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16200000" flipV="1">
              <a:off x="1545778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6200000" flipV="1">
              <a:off x="983550" y="281445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400000">
              <a:off x="1545779" y="2814458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1149206" y="2252229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>
              <a:off x="790284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1518169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1149206" y="2990154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5400000">
              <a:off x="2047799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V="1">
              <a:off x="2610027" y="225222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16200000" flipV="1">
              <a:off x="2047800" y="2814459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2610028" y="2814458"/>
              <a:ext cx="165656" cy="165656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>
              <a:off x="2213455" y="2252229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5400000">
              <a:off x="1854533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5400000">
              <a:off x="2582418" y="2621192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>
              <a:off x="2213455" y="2990154"/>
              <a:ext cx="386532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1706416" y="1343629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1706415" y="1735180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1706416" y="2417886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1706415" y="2809438"/>
              <a:ext cx="34135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 flipH="1" flipV="1">
              <a:off x="1380122" y="2071542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 flipH="1" flipV="1">
              <a:off x="988570" y="2071542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 flipH="1" flipV="1">
              <a:off x="2444339" y="2071544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 rot="5400000" flipH="1" flipV="1">
              <a:off x="2052787" y="2071544"/>
              <a:ext cx="331313" cy="0"/>
            </a:xfrm>
            <a:prstGeom prst="line">
              <a:avLst/>
            </a:prstGeom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Oval 421"/>
            <p:cNvSpPr/>
            <p:nvPr/>
          </p:nvSpPr>
          <p:spPr>
            <a:xfrm>
              <a:off x="1476679" y="1087616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3" name="Oval 422"/>
            <p:cNvSpPr/>
            <p:nvPr/>
          </p:nvSpPr>
          <p:spPr>
            <a:xfrm>
              <a:off x="2550938" y="1087615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4" name="Oval 423"/>
            <p:cNvSpPr/>
            <p:nvPr/>
          </p:nvSpPr>
          <p:spPr>
            <a:xfrm>
              <a:off x="1657397" y="1649843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5" name="Oval 424"/>
            <p:cNvSpPr/>
            <p:nvPr/>
          </p:nvSpPr>
          <p:spPr>
            <a:xfrm>
              <a:off x="2712569" y="1659883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6" name="Oval 425"/>
            <p:cNvSpPr/>
            <p:nvPr/>
          </p:nvSpPr>
          <p:spPr>
            <a:xfrm>
              <a:off x="1476679" y="2171913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27" name="Oval 426"/>
            <p:cNvSpPr/>
            <p:nvPr/>
          </p:nvSpPr>
          <p:spPr>
            <a:xfrm>
              <a:off x="2550938" y="2171912"/>
              <a:ext cx="133175" cy="13317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2" name="Oval 431"/>
            <p:cNvSpPr/>
            <p:nvPr/>
          </p:nvSpPr>
          <p:spPr>
            <a:xfrm>
              <a:off x="1647357" y="273414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3" name="Oval 432"/>
            <p:cNvSpPr/>
            <p:nvPr/>
          </p:nvSpPr>
          <p:spPr>
            <a:xfrm>
              <a:off x="2711576" y="273414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5" name="Oval 434"/>
            <p:cNvSpPr/>
            <p:nvPr/>
          </p:nvSpPr>
          <p:spPr>
            <a:xfrm>
              <a:off x="1968643" y="1268334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9" name="Oval 438"/>
            <p:cNvSpPr/>
            <p:nvPr/>
          </p:nvSpPr>
          <p:spPr>
            <a:xfrm>
              <a:off x="914465" y="1268334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0" name="Oval 439"/>
            <p:cNvSpPr/>
            <p:nvPr/>
          </p:nvSpPr>
          <p:spPr>
            <a:xfrm>
              <a:off x="2149360" y="182052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6" name="Oval 445"/>
            <p:cNvSpPr/>
            <p:nvPr/>
          </p:nvSpPr>
          <p:spPr>
            <a:xfrm>
              <a:off x="1085141" y="1820522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7" name="Oval 446"/>
            <p:cNvSpPr/>
            <p:nvPr/>
          </p:nvSpPr>
          <p:spPr>
            <a:xfrm>
              <a:off x="1978686" y="2341598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8" name="Oval 447"/>
            <p:cNvSpPr/>
            <p:nvPr/>
          </p:nvSpPr>
          <p:spPr>
            <a:xfrm>
              <a:off x="914466" y="2332551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6" name="Oval 455"/>
            <p:cNvSpPr/>
            <p:nvPr/>
          </p:nvSpPr>
          <p:spPr>
            <a:xfrm>
              <a:off x="2149361" y="2913866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7" name="Oval 456"/>
            <p:cNvSpPr/>
            <p:nvPr/>
          </p:nvSpPr>
          <p:spPr>
            <a:xfrm>
              <a:off x="1095183" y="2913866"/>
              <a:ext cx="133175" cy="13317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8" name="Oval 457"/>
            <p:cNvSpPr/>
            <p:nvPr/>
          </p:nvSpPr>
          <p:spPr>
            <a:xfrm flipH="1">
              <a:off x="2159340" y="1087581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9" name="Oval 458"/>
            <p:cNvSpPr/>
            <p:nvPr/>
          </p:nvSpPr>
          <p:spPr>
            <a:xfrm flipH="1">
              <a:off x="1085082" y="1087580"/>
              <a:ext cx="133175" cy="1331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0" name="Oval 459"/>
            <p:cNvSpPr/>
            <p:nvPr/>
          </p:nvSpPr>
          <p:spPr>
            <a:xfrm flipH="1">
              <a:off x="1978624" y="1649809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1" name="Oval 460"/>
            <p:cNvSpPr/>
            <p:nvPr/>
          </p:nvSpPr>
          <p:spPr>
            <a:xfrm flipH="1">
              <a:off x="914405" y="165984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2" name="Oval 461"/>
            <p:cNvSpPr/>
            <p:nvPr/>
          </p:nvSpPr>
          <p:spPr>
            <a:xfrm flipH="1">
              <a:off x="2147542" y="2171879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3" name="Oval 462"/>
            <p:cNvSpPr/>
            <p:nvPr/>
          </p:nvSpPr>
          <p:spPr>
            <a:xfrm flipH="1">
              <a:off x="1085082" y="217187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4" name="Oval 463"/>
            <p:cNvSpPr/>
            <p:nvPr/>
          </p:nvSpPr>
          <p:spPr>
            <a:xfrm flipH="1">
              <a:off x="1988664" y="273410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5" name="Oval 464"/>
            <p:cNvSpPr/>
            <p:nvPr/>
          </p:nvSpPr>
          <p:spPr>
            <a:xfrm flipH="1">
              <a:off x="924446" y="273410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6" name="Oval 465"/>
            <p:cNvSpPr/>
            <p:nvPr/>
          </p:nvSpPr>
          <p:spPr>
            <a:xfrm flipH="1">
              <a:off x="1651142" y="1268300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7" name="Oval 466"/>
            <p:cNvSpPr/>
            <p:nvPr/>
          </p:nvSpPr>
          <p:spPr>
            <a:xfrm flipH="1">
              <a:off x="2705530" y="1268300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8" name="Oval 467"/>
            <p:cNvSpPr/>
            <p:nvPr/>
          </p:nvSpPr>
          <p:spPr>
            <a:xfrm flipH="1">
              <a:off x="1476622" y="183052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9" name="Oval 468"/>
            <p:cNvSpPr/>
            <p:nvPr/>
          </p:nvSpPr>
          <p:spPr>
            <a:xfrm flipH="1">
              <a:off x="2540839" y="1830527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0" name="Oval 469"/>
            <p:cNvSpPr/>
            <p:nvPr/>
          </p:nvSpPr>
          <p:spPr>
            <a:xfrm flipH="1">
              <a:off x="1637257" y="234255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1" name="Oval 470"/>
            <p:cNvSpPr/>
            <p:nvPr/>
          </p:nvSpPr>
          <p:spPr>
            <a:xfrm flipH="1">
              <a:off x="2702470" y="2342558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2" name="Oval 471"/>
            <p:cNvSpPr/>
            <p:nvPr/>
          </p:nvSpPr>
          <p:spPr>
            <a:xfrm flipH="1">
              <a:off x="1486662" y="2914825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3" name="Oval 472"/>
            <p:cNvSpPr/>
            <p:nvPr/>
          </p:nvSpPr>
          <p:spPr>
            <a:xfrm flipH="1">
              <a:off x="2540839" y="2914825"/>
              <a:ext cx="133175" cy="1331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8" name="Rectangle 98"/>
            <p:cNvSpPr txBox="1">
              <a:spLocks noChangeArrowheads="1"/>
            </p:cNvSpPr>
            <p:nvPr/>
          </p:nvSpPr>
          <p:spPr>
            <a:xfrm>
              <a:off x="173081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+mj-lt"/>
                </a:rPr>
                <a:t>1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79" name="Rectangle 98"/>
            <p:cNvSpPr txBox="1">
              <a:spLocks noChangeArrowheads="1"/>
            </p:cNvSpPr>
            <p:nvPr/>
          </p:nvSpPr>
          <p:spPr>
            <a:xfrm>
              <a:off x="1194834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0" name="Rectangle 98"/>
            <p:cNvSpPr txBox="1">
              <a:spLocks noChangeArrowheads="1"/>
            </p:cNvSpPr>
            <p:nvPr/>
          </p:nvSpPr>
          <p:spPr>
            <a:xfrm>
              <a:off x="1194834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81" name="Rectangle 98"/>
            <p:cNvSpPr txBox="1">
              <a:spLocks noChangeArrowheads="1"/>
            </p:cNvSpPr>
            <p:nvPr/>
          </p:nvSpPr>
          <p:spPr>
            <a:xfrm>
              <a:off x="2257751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6" name="Rectangle 98"/>
            <p:cNvSpPr txBox="1">
              <a:spLocks noChangeArrowheads="1"/>
            </p:cNvSpPr>
            <p:nvPr/>
          </p:nvSpPr>
          <p:spPr>
            <a:xfrm>
              <a:off x="2257751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7" name="Rectangle 98"/>
            <p:cNvSpPr txBox="1">
              <a:spLocks noChangeArrowheads="1"/>
            </p:cNvSpPr>
            <p:nvPr/>
          </p:nvSpPr>
          <p:spPr>
            <a:xfrm>
              <a:off x="1730814" y="13626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1" name="Rectangle 98"/>
            <p:cNvSpPr txBox="1">
              <a:spLocks noChangeArrowheads="1"/>
            </p:cNvSpPr>
            <p:nvPr/>
          </p:nvSpPr>
          <p:spPr>
            <a:xfrm>
              <a:off x="1730814" y="2466825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noProof="0" dirty="0" smtClean="0">
                  <a:latin typeface="+mj-lt"/>
                </a:rPr>
                <a:t>2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2" name="Rectangle 98"/>
            <p:cNvSpPr txBox="1">
              <a:spLocks noChangeArrowheads="1"/>
            </p:cNvSpPr>
            <p:nvPr/>
          </p:nvSpPr>
          <p:spPr>
            <a:xfrm>
              <a:off x="1194834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07" name="Rectangle 98"/>
            <p:cNvSpPr txBox="1">
              <a:spLocks noChangeArrowheads="1"/>
            </p:cNvSpPr>
            <p:nvPr/>
          </p:nvSpPr>
          <p:spPr>
            <a:xfrm>
              <a:off x="2257751" y="1931128"/>
              <a:ext cx="307567" cy="298521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1339572" y="1530840"/>
              <a:ext cx="1094576" cy="1094576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528" name="Group 527"/>
          <p:cNvGrpSpPr/>
          <p:nvPr/>
        </p:nvGrpSpPr>
        <p:grpSpPr>
          <a:xfrm>
            <a:off x="4544290" y="1826074"/>
            <a:ext cx="1905000" cy="1842971"/>
            <a:chOff x="4800600" y="1098699"/>
            <a:chExt cx="1905000" cy="1842971"/>
          </a:xfrm>
        </p:grpSpPr>
        <p:cxnSp>
          <p:nvCxnSpPr>
            <p:cNvPr id="529" name="Straight Connector 528"/>
            <p:cNvCxnSpPr/>
            <p:nvPr/>
          </p:nvCxnSpPr>
          <p:spPr>
            <a:xfrm rot="16200000" flipH="1">
              <a:off x="5852322" y="1265983"/>
              <a:ext cx="639757" cy="66472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rot="16200000" flipH="1">
              <a:off x="4992066" y="2103394"/>
              <a:ext cx="671656" cy="66472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5400000">
              <a:off x="5835583" y="2117572"/>
              <a:ext cx="671656" cy="66472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rot="5400000">
              <a:off x="4999155" y="1259878"/>
              <a:ext cx="671656" cy="664728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3" name="Oval 532"/>
            <p:cNvSpPr/>
            <p:nvPr/>
          </p:nvSpPr>
          <p:spPr>
            <a:xfrm>
              <a:off x="5635336" y="1911927"/>
              <a:ext cx="235528" cy="2355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/>
            <p:cNvSpPr/>
            <p:nvPr/>
          </p:nvSpPr>
          <p:spPr>
            <a:xfrm>
              <a:off x="5635336" y="2706142"/>
              <a:ext cx="235528" cy="2355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/>
            <p:cNvSpPr/>
            <p:nvPr/>
          </p:nvSpPr>
          <p:spPr>
            <a:xfrm>
              <a:off x="5635336" y="1098699"/>
              <a:ext cx="235528" cy="2355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/>
            <p:cNvSpPr/>
            <p:nvPr/>
          </p:nvSpPr>
          <p:spPr>
            <a:xfrm>
              <a:off x="6470072" y="1905000"/>
              <a:ext cx="235528" cy="2355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4800600" y="1905000"/>
              <a:ext cx="235528" cy="2355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8" name="Rectangle 98"/>
          <p:cNvSpPr txBox="1">
            <a:spLocks noChangeArrowheads="1"/>
          </p:cNvSpPr>
          <p:nvPr/>
        </p:nvSpPr>
        <p:spPr>
          <a:xfrm>
            <a:off x="5957462" y="1780316"/>
            <a:ext cx="317961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1 + 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+ 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+ 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+ 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0" baseline="30000" noProof="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" name="Rectangle 98"/>
          <p:cNvSpPr txBox="1">
            <a:spLocks noChangeArrowheads="1"/>
          </p:cNvSpPr>
          <p:nvPr/>
        </p:nvSpPr>
        <p:spPr>
          <a:xfrm>
            <a:off x="5195453" y="1323121"/>
            <a:ext cx="57496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0" name="Rectangle 98"/>
          <p:cNvSpPr txBox="1">
            <a:spLocks noChangeArrowheads="1"/>
          </p:cNvSpPr>
          <p:nvPr/>
        </p:nvSpPr>
        <p:spPr>
          <a:xfrm>
            <a:off x="3893128" y="2528461"/>
            <a:ext cx="6580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baseline="30000" noProof="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" name="Rectangle 98"/>
          <p:cNvSpPr txBox="1">
            <a:spLocks noChangeArrowheads="1"/>
          </p:cNvSpPr>
          <p:nvPr/>
        </p:nvSpPr>
        <p:spPr>
          <a:xfrm>
            <a:off x="4599703" y="3733805"/>
            <a:ext cx="178031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baseline="30000" noProof="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" name="Rectangle 98"/>
          <p:cNvSpPr txBox="1">
            <a:spLocks noChangeArrowheads="1"/>
          </p:cNvSpPr>
          <p:nvPr/>
        </p:nvSpPr>
        <p:spPr>
          <a:xfrm>
            <a:off x="6414646" y="2514606"/>
            <a:ext cx="128154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baseline="-25000" noProof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3" name="Straight Arrow Connector 542"/>
          <p:cNvCxnSpPr/>
          <p:nvPr/>
        </p:nvCxnSpPr>
        <p:spPr>
          <a:xfrm rot="10800000" flipV="1">
            <a:off x="5645734" y="2195958"/>
            <a:ext cx="623457" cy="4012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Rectangle 98"/>
          <p:cNvSpPr txBox="1">
            <a:spLocks noChangeArrowheads="1"/>
          </p:cNvSpPr>
          <p:nvPr/>
        </p:nvSpPr>
        <p:spPr>
          <a:xfrm>
            <a:off x="2195940" y="4281050"/>
            <a:ext cx="156556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"/>
              <a:defRPr/>
            </a:pPr>
            <a:r>
              <a:rPr lang="en-US" sz="2000" b="1" u="sng" noProof="0" dirty="0" err="1" smtClean="0">
                <a:latin typeface="Calibri" pitchFamily="34" charset="0"/>
                <a:cs typeface="Times New Roman" pitchFamily="18" charset="0"/>
              </a:rPr>
              <a:t>Casimirs</a:t>
            </a:r>
            <a:r>
              <a:rPr lang="en-US" sz="2000" b="1" noProof="0" dirty="0" smtClean="0">
                <a:latin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45" name="Rectangle 98"/>
          <p:cNvSpPr txBox="1">
            <a:spLocks noChangeArrowheads="1"/>
          </p:cNvSpPr>
          <p:nvPr/>
        </p:nvSpPr>
        <p:spPr>
          <a:xfrm>
            <a:off x="2195940" y="5638785"/>
            <a:ext cx="209896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fontAlgn="auto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"/>
              <a:defRPr/>
            </a:pPr>
            <a:r>
              <a:rPr lang="en-US" sz="2000" b="1" u="sng" noProof="0" dirty="0" smtClean="0">
                <a:latin typeface="Calibri" pitchFamily="34" charset="0"/>
                <a:cs typeface="Times New Roman" pitchFamily="18" charset="0"/>
              </a:rPr>
              <a:t>Hamiltonian</a:t>
            </a:r>
            <a:r>
              <a:rPr lang="en-US" sz="2000" b="1" noProof="0" dirty="0" smtClean="0">
                <a:latin typeface="Calibri" pitchFamily="34" charset="0"/>
                <a:cs typeface="Times New Roman" pitchFamily="18" charset="0"/>
              </a:rPr>
              <a:t>:</a:t>
            </a:r>
          </a:p>
        </p:txBody>
      </p:sp>
      <p:sp>
        <p:nvSpPr>
          <p:cNvPr id="546" name="Rectangle 98"/>
          <p:cNvSpPr txBox="1">
            <a:spLocks noChangeArrowheads="1"/>
          </p:cNvSpPr>
          <p:nvPr/>
        </p:nvSpPr>
        <p:spPr>
          <a:xfrm>
            <a:off x="4142505" y="4281050"/>
            <a:ext cx="16002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 = z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0" baseline="30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7" name="Rectangle 98"/>
          <p:cNvSpPr txBox="1">
            <a:spLocks noChangeArrowheads="1"/>
          </p:cNvSpPr>
          <p:nvPr/>
        </p:nvSpPr>
        <p:spPr>
          <a:xfrm>
            <a:off x="4142505" y="4662050"/>
            <a:ext cx="19812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 = w</a:t>
            </a:r>
            <a:r>
              <a:rPr lang="en-US" sz="2000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/ 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0" baseline="30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8" name="Rectangle 98"/>
          <p:cNvSpPr txBox="1">
            <a:spLocks noChangeArrowheads="1"/>
          </p:cNvSpPr>
          <p:nvPr/>
        </p:nvSpPr>
        <p:spPr>
          <a:xfrm>
            <a:off x="4142505" y="5119250"/>
            <a:ext cx="2971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 = 1/(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9250" lvl="1" indent="-34925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endParaRPr lang="en-US" sz="2000" b="0" baseline="30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9" name="Rectangle 98"/>
          <p:cNvSpPr txBox="1">
            <a:spLocks noChangeArrowheads="1"/>
          </p:cNvSpPr>
          <p:nvPr/>
        </p:nvSpPr>
        <p:spPr>
          <a:xfrm>
            <a:off x="4142505" y="5638785"/>
            <a:ext cx="3657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fontAlgn="auto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1 + 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+ 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+ 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+ w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2000" b="0" baseline="300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Ø"/>
              <a:defRPr/>
            </a:pPr>
            <a:endParaRPr lang="en-US" sz="2000" b="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0" name="Rectangle 98"/>
          <p:cNvSpPr txBox="1">
            <a:spLocks noChangeArrowheads="1"/>
          </p:cNvSpPr>
          <p:nvPr/>
        </p:nvSpPr>
        <p:spPr>
          <a:xfrm>
            <a:off x="443334" y="6186230"/>
            <a:ext cx="858982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It is straightforward to verify </a:t>
            </a:r>
            <a:r>
              <a:rPr lang="en-US" b="0" noProof="0" dirty="0" smtClean="0">
                <a:solidFill>
                  <a:srgbClr val="1D67B3"/>
                </a:solidFill>
                <a:latin typeface="Times New Roman" pitchFamily="18" charset="0"/>
                <a:cs typeface="Times New Roman" pitchFamily="18" charset="0"/>
              </a:rPr>
              <a:t>these operators commute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following the commutation relations of the basic variables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72" grpId="0"/>
      <p:bldP spid="258" grpId="0"/>
      <p:bldP spid="538" grpId="0"/>
      <p:bldP spid="539" grpId="0"/>
      <p:bldP spid="540" grpId="0"/>
      <p:bldP spid="541" grpId="0"/>
      <p:bldP spid="542" grpId="0"/>
      <p:bldP spid="544" grpId="0"/>
      <p:bldP spid="545" grpId="0"/>
      <p:bldP spid="546" grpId="0"/>
      <p:bldP spid="547" grpId="0"/>
      <p:bldP spid="548" grpId="0"/>
      <p:bldP spid="549" grpId="0"/>
      <p:bldP spid="5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Motivation</a:t>
            </a:r>
          </a:p>
        </p:txBody>
      </p:sp>
      <p:sp>
        <p:nvSpPr>
          <p:cNvPr id="2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52" name="Picture 4" descr="Transparent Magnifying Gla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2888" y="-26052463"/>
            <a:ext cx="2743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nsparent Magnifying Gla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5288" y="-25900063"/>
            <a:ext cx="2743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98"/>
          <p:cNvSpPr txBox="1">
            <a:spLocks noChangeArrowheads="1"/>
          </p:cNvSpPr>
          <p:nvPr/>
        </p:nvSpPr>
        <p:spPr>
          <a:xfrm>
            <a:off x="448096" y="521264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approach to String Phenomenology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445748" y="5372376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QFTs dynamics gets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geometrized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443399" y="4525948"/>
            <a:ext cx="891161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Basic setup giving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rise to the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/CFT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or more generally gauge/gravity, correspondence. New tools for dealing with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strongly coupled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QFTs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terms of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weakly coupled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gravity 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8108" y="1959945"/>
            <a:ext cx="3644028" cy="1358790"/>
            <a:chOff x="5514040" y="2199101"/>
            <a:chExt cx="3644028" cy="1358790"/>
          </a:xfrm>
        </p:grpSpPr>
        <p:sp>
          <p:nvSpPr>
            <p:cNvPr id="22" name="Right Brace 21"/>
            <p:cNvSpPr/>
            <p:nvPr/>
          </p:nvSpPr>
          <p:spPr>
            <a:xfrm>
              <a:off x="5514040" y="2199101"/>
              <a:ext cx="185290" cy="135879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98"/>
            <p:cNvSpPr txBox="1">
              <a:spLocks noChangeArrowheads="1"/>
            </p:cNvSpPr>
            <p:nvPr/>
          </p:nvSpPr>
          <p:spPr>
            <a:xfrm>
              <a:off x="5822856" y="2693206"/>
              <a:ext cx="3335212" cy="49410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 2" pitchFamily="18" charset="2"/>
                <a:buChar char=""/>
                <a:defRPr/>
              </a:pPr>
              <a:r>
                <a:rPr kumimoji="0" lang="en-US" b="0" dirty="0" smtClean="0">
                  <a:latin typeface="Times New Roman" pitchFamily="18" charset="0"/>
                  <a:cs typeface="Times New Roman" pitchFamily="18" charset="0"/>
                </a:rPr>
                <a:t>Gauge symmetry, matter content, </a:t>
              </a:r>
              <a:r>
                <a:rPr kumimoji="0" lang="en-US" b="0" dirty="0" err="1" smtClean="0">
                  <a:latin typeface="Times New Roman" pitchFamily="18" charset="0"/>
                  <a:cs typeface="Times New Roman" pitchFamily="18" charset="0"/>
                </a:rPr>
                <a:t>superpotential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9250" marR="0" lvl="1" indent="-3492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 2" pitchFamily="18" charset="2"/>
                <a:buChar char=""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28108" y="1157023"/>
            <a:ext cx="3284678" cy="741158"/>
            <a:chOff x="5514040" y="1396179"/>
            <a:chExt cx="3284678" cy="741158"/>
          </a:xfrm>
        </p:grpSpPr>
        <p:sp>
          <p:nvSpPr>
            <p:cNvPr id="23" name="Right Brace 22"/>
            <p:cNvSpPr/>
            <p:nvPr/>
          </p:nvSpPr>
          <p:spPr>
            <a:xfrm>
              <a:off x="5514040" y="1396179"/>
              <a:ext cx="185290" cy="74115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98"/>
            <p:cNvSpPr txBox="1">
              <a:spLocks noChangeArrowheads="1"/>
            </p:cNvSpPr>
            <p:nvPr/>
          </p:nvSpPr>
          <p:spPr>
            <a:xfrm>
              <a:off x="5822856" y="1601028"/>
              <a:ext cx="2975862" cy="37057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 2" pitchFamily="18" charset="2"/>
                <a:buChar char=""/>
                <a:defRPr/>
              </a:pPr>
              <a:r>
                <a:rPr kumimoji="0" lang="en-US" b="0" dirty="0" smtClean="0">
                  <a:latin typeface="Times New Roman" pitchFamily="18" charset="0"/>
                  <a:cs typeface="Times New Roman" pitchFamily="18" charset="0"/>
                </a:rPr>
                <a:t>UV completion, gravitational physics</a:t>
              </a:r>
            </a:p>
            <a:p>
              <a:pPr marL="349250" marR="0" lvl="1" indent="-34925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 2" pitchFamily="18" charset="2"/>
                <a:buChar char=""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84867" y="1092462"/>
            <a:ext cx="2888833" cy="2572779"/>
            <a:chOff x="2484867" y="1331618"/>
            <a:chExt cx="2888833" cy="2572779"/>
          </a:xfrm>
        </p:grpSpPr>
        <p:grpSp>
          <p:nvGrpSpPr>
            <p:cNvPr id="11" name="Group 10"/>
            <p:cNvGrpSpPr/>
            <p:nvPr/>
          </p:nvGrpSpPr>
          <p:grpSpPr>
            <a:xfrm>
              <a:off x="3014930" y="3052469"/>
              <a:ext cx="1732255" cy="851928"/>
              <a:chOff x="6744778" y="6006072"/>
              <a:chExt cx="1732255" cy="851928"/>
            </a:xfrm>
          </p:grpSpPr>
          <p:sp>
            <p:nvSpPr>
              <p:cNvPr id="12" name="Parallelogram 11"/>
              <p:cNvSpPr/>
              <p:nvPr/>
            </p:nvSpPr>
            <p:spPr>
              <a:xfrm>
                <a:off x="6744778" y="6176458"/>
                <a:ext cx="1732255" cy="681542"/>
              </a:xfrm>
              <a:prstGeom prst="parallelogram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arallelogram 12"/>
              <p:cNvSpPr/>
              <p:nvPr/>
            </p:nvSpPr>
            <p:spPr>
              <a:xfrm>
                <a:off x="6744778" y="6091265"/>
                <a:ext cx="1732255" cy="681542"/>
              </a:xfrm>
              <a:prstGeom prst="parallelogram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Parallelogram 13"/>
              <p:cNvSpPr/>
              <p:nvPr/>
            </p:nvSpPr>
            <p:spPr>
              <a:xfrm>
                <a:off x="6744778" y="6006072"/>
                <a:ext cx="1732255" cy="681542"/>
              </a:xfrm>
              <a:prstGeom prst="parallelogram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024239" y="3050595"/>
              <a:ext cx="1732255" cy="851928"/>
              <a:chOff x="2757487" y="2486025"/>
              <a:chExt cx="1162050" cy="571500"/>
            </a:xfr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6" name="Parallelogram 15"/>
              <p:cNvSpPr/>
              <p:nvPr/>
            </p:nvSpPr>
            <p:spPr>
              <a:xfrm>
                <a:off x="2757487" y="2600325"/>
                <a:ext cx="1162050" cy="457200"/>
              </a:xfrm>
              <a:prstGeom prst="parallelogram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arallelogram 16"/>
              <p:cNvSpPr/>
              <p:nvPr/>
            </p:nvSpPr>
            <p:spPr>
              <a:xfrm>
                <a:off x="2757487" y="2543175"/>
                <a:ext cx="1162050" cy="457200"/>
              </a:xfrm>
              <a:prstGeom prst="parallelogram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arallelogram 17"/>
              <p:cNvSpPr/>
              <p:nvPr/>
            </p:nvSpPr>
            <p:spPr>
              <a:xfrm>
                <a:off x="2757487" y="2486025"/>
                <a:ext cx="1162050" cy="457200"/>
              </a:xfrm>
              <a:prstGeom prst="parallelogram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Freeform 18"/>
            <p:cNvSpPr/>
            <p:nvPr/>
          </p:nvSpPr>
          <p:spPr>
            <a:xfrm>
              <a:off x="2484867" y="1331618"/>
              <a:ext cx="2888833" cy="1082707"/>
            </a:xfrm>
            <a:custGeom>
              <a:avLst/>
              <a:gdLst>
                <a:gd name="connsiteX0" fmla="*/ 62345 w 4502727"/>
                <a:gd name="connsiteY0" fmla="*/ 1246909 h 2616200"/>
                <a:gd name="connsiteX1" fmla="*/ 228600 w 4502727"/>
                <a:gd name="connsiteY1" fmla="*/ 1191490 h 2616200"/>
                <a:gd name="connsiteX2" fmla="*/ 1433945 w 4502727"/>
                <a:gd name="connsiteY2" fmla="*/ 1205345 h 2616200"/>
                <a:gd name="connsiteX3" fmla="*/ 1724891 w 4502727"/>
                <a:gd name="connsiteY3" fmla="*/ 1925781 h 2616200"/>
                <a:gd name="connsiteX4" fmla="*/ 1503218 w 4502727"/>
                <a:gd name="connsiteY4" fmla="*/ 2313709 h 2616200"/>
                <a:gd name="connsiteX5" fmla="*/ 3151909 w 4502727"/>
                <a:gd name="connsiteY5" fmla="*/ 2549236 h 2616200"/>
                <a:gd name="connsiteX6" fmla="*/ 3373582 w 4502727"/>
                <a:gd name="connsiteY6" fmla="*/ 1911927 h 2616200"/>
                <a:gd name="connsiteX7" fmla="*/ 2583873 w 4502727"/>
                <a:gd name="connsiteY7" fmla="*/ 1440872 h 2616200"/>
                <a:gd name="connsiteX8" fmla="*/ 3151909 w 4502727"/>
                <a:gd name="connsiteY8" fmla="*/ 886690 h 2616200"/>
                <a:gd name="connsiteX9" fmla="*/ 4052455 w 4502727"/>
                <a:gd name="connsiteY9" fmla="*/ 831272 h 2616200"/>
                <a:gd name="connsiteX10" fmla="*/ 4454236 w 4502727"/>
                <a:gd name="connsiteY10" fmla="*/ 318654 h 2616200"/>
                <a:gd name="connsiteX11" fmla="*/ 4343400 w 4502727"/>
                <a:gd name="connsiteY11" fmla="*/ 180109 h 2616200"/>
                <a:gd name="connsiteX12" fmla="*/ 3539836 w 4502727"/>
                <a:gd name="connsiteY12" fmla="*/ 27709 h 2616200"/>
                <a:gd name="connsiteX13" fmla="*/ 3470564 w 4502727"/>
                <a:gd name="connsiteY13" fmla="*/ 346363 h 2616200"/>
                <a:gd name="connsiteX14" fmla="*/ 2736273 w 4502727"/>
                <a:gd name="connsiteY14" fmla="*/ 623454 h 2616200"/>
                <a:gd name="connsiteX15" fmla="*/ 1572491 w 4502727"/>
                <a:gd name="connsiteY15" fmla="*/ 637309 h 2616200"/>
                <a:gd name="connsiteX16" fmla="*/ 921327 w 4502727"/>
                <a:gd name="connsiteY16" fmla="*/ 346363 h 2616200"/>
                <a:gd name="connsiteX17" fmla="*/ 838200 w 4502727"/>
                <a:gd name="connsiteY17" fmla="*/ 304799 h 2616200"/>
                <a:gd name="connsiteX18" fmla="*/ 1295400 w 4502727"/>
                <a:gd name="connsiteY18" fmla="*/ 1787236 h 2616200"/>
                <a:gd name="connsiteX0" fmla="*/ 62345 w 4502727"/>
                <a:gd name="connsiteY0" fmla="*/ 1246909 h 2650836"/>
                <a:gd name="connsiteX1" fmla="*/ 228600 w 4502727"/>
                <a:gd name="connsiteY1" fmla="*/ 1191490 h 2650836"/>
                <a:gd name="connsiteX2" fmla="*/ 1433945 w 4502727"/>
                <a:gd name="connsiteY2" fmla="*/ 1205345 h 2650836"/>
                <a:gd name="connsiteX3" fmla="*/ 1724891 w 4502727"/>
                <a:gd name="connsiteY3" fmla="*/ 1925781 h 2650836"/>
                <a:gd name="connsiteX4" fmla="*/ 2195945 w 4502727"/>
                <a:gd name="connsiteY4" fmla="*/ 2521528 h 2650836"/>
                <a:gd name="connsiteX5" fmla="*/ 3151909 w 4502727"/>
                <a:gd name="connsiteY5" fmla="*/ 2549236 h 2650836"/>
                <a:gd name="connsiteX6" fmla="*/ 3373582 w 4502727"/>
                <a:gd name="connsiteY6" fmla="*/ 1911927 h 2650836"/>
                <a:gd name="connsiteX7" fmla="*/ 2583873 w 4502727"/>
                <a:gd name="connsiteY7" fmla="*/ 1440872 h 2650836"/>
                <a:gd name="connsiteX8" fmla="*/ 3151909 w 4502727"/>
                <a:gd name="connsiteY8" fmla="*/ 886690 h 2650836"/>
                <a:gd name="connsiteX9" fmla="*/ 4052455 w 4502727"/>
                <a:gd name="connsiteY9" fmla="*/ 831272 h 2650836"/>
                <a:gd name="connsiteX10" fmla="*/ 4454236 w 4502727"/>
                <a:gd name="connsiteY10" fmla="*/ 318654 h 2650836"/>
                <a:gd name="connsiteX11" fmla="*/ 4343400 w 4502727"/>
                <a:gd name="connsiteY11" fmla="*/ 180109 h 2650836"/>
                <a:gd name="connsiteX12" fmla="*/ 3539836 w 4502727"/>
                <a:gd name="connsiteY12" fmla="*/ 27709 h 2650836"/>
                <a:gd name="connsiteX13" fmla="*/ 3470564 w 4502727"/>
                <a:gd name="connsiteY13" fmla="*/ 346363 h 2650836"/>
                <a:gd name="connsiteX14" fmla="*/ 2736273 w 4502727"/>
                <a:gd name="connsiteY14" fmla="*/ 623454 h 2650836"/>
                <a:gd name="connsiteX15" fmla="*/ 1572491 w 4502727"/>
                <a:gd name="connsiteY15" fmla="*/ 637309 h 2650836"/>
                <a:gd name="connsiteX16" fmla="*/ 921327 w 4502727"/>
                <a:gd name="connsiteY16" fmla="*/ 346363 h 2650836"/>
                <a:gd name="connsiteX17" fmla="*/ 838200 w 4502727"/>
                <a:gd name="connsiteY17" fmla="*/ 304799 h 2650836"/>
                <a:gd name="connsiteX18" fmla="*/ 1295400 w 4502727"/>
                <a:gd name="connsiteY18" fmla="*/ 1787236 h 2650836"/>
                <a:gd name="connsiteX0" fmla="*/ 62345 w 4502727"/>
                <a:gd name="connsiteY0" fmla="*/ 1246909 h 2650836"/>
                <a:gd name="connsiteX1" fmla="*/ 228600 w 4502727"/>
                <a:gd name="connsiteY1" fmla="*/ 1191490 h 2650836"/>
                <a:gd name="connsiteX2" fmla="*/ 1433945 w 4502727"/>
                <a:gd name="connsiteY2" fmla="*/ 1205345 h 2650836"/>
                <a:gd name="connsiteX3" fmla="*/ 1724891 w 4502727"/>
                <a:gd name="connsiteY3" fmla="*/ 1925781 h 2650836"/>
                <a:gd name="connsiteX4" fmla="*/ 2195945 w 4502727"/>
                <a:gd name="connsiteY4" fmla="*/ 2521528 h 2650836"/>
                <a:gd name="connsiteX5" fmla="*/ 3151909 w 4502727"/>
                <a:gd name="connsiteY5" fmla="*/ 2549236 h 2650836"/>
                <a:gd name="connsiteX6" fmla="*/ 3373582 w 4502727"/>
                <a:gd name="connsiteY6" fmla="*/ 1911927 h 2650836"/>
                <a:gd name="connsiteX7" fmla="*/ 2583873 w 4502727"/>
                <a:gd name="connsiteY7" fmla="*/ 1440872 h 2650836"/>
                <a:gd name="connsiteX8" fmla="*/ 3151909 w 4502727"/>
                <a:gd name="connsiteY8" fmla="*/ 886690 h 2650836"/>
                <a:gd name="connsiteX9" fmla="*/ 4052455 w 4502727"/>
                <a:gd name="connsiteY9" fmla="*/ 831272 h 2650836"/>
                <a:gd name="connsiteX10" fmla="*/ 4454236 w 4502727"/>
                <a:gd name="connsiteY10" fmla="*/ 318654 h 2650836"/>
                <a:gd name="connsiteX11" fmla="*/ 4343400 w 4502727"/>
                <a:gd name="connsiteY11" fmla="*/ 180109 h 2650836"/>
                <a:gd name="connsiteX12" fmla="*/ 3539836 w 4502727"/>
                <a:gd name="connsiteY12" fmla="*/ 27709 h 2650836"/>
                <a:gd name="connsiteX13" fmla="*/ 3470564 w 4502727"/>
                <a:gd name="connsiteY13" fmla="*/ 346363 h 2650836"/>
                <a:gd name="connsiteX14" fmla="*/ 2736273 w 4502727"/>
                <a:gd name="connsiteY14" fmla="*/ 623454 h 2650836"/>
                <a:gd name="connsiteX15" fmla="*/ 1572491 w 4502727"/>
                <a:gd name="connsiteY15" fmla="*/ 637309 h 2650836"/>
                <a:gd name="connsiteX16" fmla="*/ 921327 w 4502727"/>
                <a:gd name="connsiteY16" fmla="*/ 346363 h 2650836"/>
                <a:gd name="connsiteX17" fmla="*/ 838200 w 4502727"/>
                <a:gd name="connsiteY17" fmla="*/ 304799 h 2650836"/>
                <a:gd name="connsiteX18" fmla="*/ 1295400 w 4502727"/>
                <a:gd name="connsiteY18" fmla="*/ 1787236 h 2650836"/>
                <a:gd name="connsiteX0" fmla="*/ 62345 w 4502727"/>
                <a:gd name="connsiteY0" fmla="*/ 1246909 h 2706254"/>
                <a:gd name="connsiteX1" fmla="*/ 228600 w 4502727"/>
                <a:gd name="connsiteY1" fmla="*/ 1191490 h 2706254"/>
                <a:gd name="connsiteX2" fmla="*/ 1433945 w 4502727"/>
                <a:gd name="connsiteY2" fmla="*/ 1205345 h 2706254"/>
                <a:gd name="connsiteX3" fmla="*/ 1724891 w 4502727"/>
                <a:gd name="connsiteY3" fmla="*/ 1925781 h 2706254"/>
                <a:gd name="connsiteX4" fmla="*/ 2195945 w 4502727"/>
                <a:gd name="connsiteY4" fmla="*/ 2521528 h 2706254"/>
                <a:gd name="connsiteX5" fmla="*/ 2556164 w 4502727"/>
                <a:gd name="connsiteY5" fmla="*/ 2604654 h 2706254"/>
                <a:gd name="connsiteX6" fmla="*/ 3373582 w 4502727"/>
                <a:gd name="connsiteY6" fmla="*/ 1911927 h 2706254"/>
                <a:gd name="connsiteX7" fmla="*/ 2583873 w 4502727"/>
                <a:gd name="connsiteY7" fmla="*/ 1440872 h 2706254"/>
                <a:gd name="connsiteX8" fmla="*/ 3151909 w 4502727"/>
                <a:gd name="connsiteY8" fmla="*/ 886690 h 2706254"/>
                <a:gd name="connsiteX9" fmla="*/ 4052455 w 4502727"/>
                <a:gd name="connsiteY9" fmla="*/ 831272 h 2706254"/>
                <a:gd name="connsiteX10" fmla="*/ 4454236 w 4502727"/>
                <a:gd name="connsiteY10" fmla="*/ 318654 h 2706254"/>
                <a:gd name="connsiteX11" fmla="*/ 4343400 w 4502727"/>
                <a:gd name="connsiteY11" fmla="*/ 180109 h 2706254"/>
                <a:gd name="connsiteX12" fmla="*/ 3539836 w 4502727"/>
                <a:gd name="connsiteY12" fmla="*/ 27709 h 2706254"/>
                <a:gd name="connsiteX13" fmla="*/ 3470564 w 4502727"/>
                <a:gd name="connsiteY13" fmla="*/ 346363 h 2706254"/>
                <a:gd name="connsiteX14" fmla="*/ 2736273 w 4502727"/>
                <a:gd name="connsiteY14" fmla="*/ 623454 h 2706254"/>
                <a:gd name="connsiteX15" fmla="*/ 1572491 w 4502727"/>
                <a:gd name="connsiteY15" fmla="*/ 637309 h 2706254"/>
                <a:gd name="connsiteX16" fmla="*/ 921327 w 4502727"/>
                <a:gd name="connsiteY16" fmla="*/ 346363 h 2706254"/>
                <a:gd name="connsiteX17" fmla="*/ 838200 w 4502727"/>
                <a:gd name="connsiteY17" fmla="*/ 304799 h 2706254"/>
                <a:gd name="connsiteX18" fmla="*/ 1295400 w 4502727"/>
                <a:gd name="connsiteY18" fmla="*/ 1787236 h 2706254"/>
                <a:gd name="connsiteX0" fmla="*/ 62345 w 4502727"/>
                <a:gd name="connsiteY0" fmla="*/ 1246909 h 2625437"/>
                <a:gd name="connsiteX1" fmla="*/ 228600 w 4502727"/>
                <a:gd name="connsiteY1" fmla="*/ 1191490 h 2625437"/>
                <a:gd name="connsiteX2" fmla="*/ 1433945 w 4502727"/>
                <a:gd name="connsiteY2" fmla="*/ 1205345 h 2625437"/>
                <a:gd name="connsiteX3" fmla="*/ 1724891 w 4502727"/>
                <a:gd name="connsiteY3" fmla="*/ 1925781 h 2625437"/>
                <a:gd name="connsiteX4" fmla="*/ 2195945 w 4502727"/>
                <a:gd name="connsiteY4" fmla="*/ 2521528 h 2625437"/>
                <a:gd name="connsiteX5" fmla="*/ 2556164 w 4502727"/>
                <a:gd name="connsiteY5" fmla="*/ 2604654 h 2625437"/>
                <a:gd name="connsiteX6" fmla="*/ 3373582 w 4502727"/>
                <a:gd name="connsiteY6" fmla="*/ 1911927 h 2625437"/>
                <a:gd name="connsiteX7" fmla="*/ 2583873 w 4502727"/>
                <a:gd name="connsiteY7" fmla="*/ 1440872 h 2625437"/>
                <a:gd name="connsiteX8" fmla="*/ 3151909 w 4502727"/>
                <a:gd name="connsiteY8" fmla="*/ 886690 h 2625437"/>
                <a:gd name="connsiteX9" fmla="*/ 4052455 w 4502727"/>
                <a:gd name="connsiteY9" fmla="*/ 831272 h 2625437"/>
                <a:gd name="connsiteX10" fmla="*/ 4454236 w 4502727"/>
                <a:gd name="connsiteY10" fmla="*/ 318654 h 2625437"/>
                <a:gd name="connsiteX11" fmla="*/ 4343400 w 4502727"/>
                <a:gd name="connsiteY11" fmla="*/ 180109 h 2625437"/>
                <a:gd name="connsiteX12" fmla="*/ 3539836 w 4502727"/>
                <a:gd name="connsiteY12" fmla="*/ 27709 h 2625437"/>
                <a:gd name="connsiteX13" fmla="*/ 3470564 w 4502727"/>
                <a:gd name="connsiteY13" fmla="*/ 346363 h 2625437"/>
                <a:gd name="connsiteX14" fmla="*/ 2736273 w 4502727"/>
                <a:gd name="connsiteY14" fmla="*/ 623454 h 2625437"/>
                <a:gd name="connsiteX15" fmla="*/ 1572491 w 4502727"/>
                <a:gd name="connsiteY15" fmla="*/ 637309 h 2625437"/>
                <a:gd name="connsiteX16" fmla="*/ 921327 w 4502727"/>
                <a:gd name="connsiteY16" fmla="*/ 346363 h 2625437"/>
                <a:gd name="connsiteX17" fmla="*/ 838200 w 4502727"/>
                <a:gd name="connsiteY17" fmla="*/ 304799 h 2625437"/>
                <a:gd name="connsiteX18" fmla="*/ 1295400 w 4502727"/>
                <a:gd name="connsiteY18" fmla="*/ 1787236 h 2625437"/>
                <a:gd name="connsiteX0" fmla="*/ 62345 w 4502727"/>
                <a:gd name="connsiteY0" fmla="*/ 1246909 h 2625437"/>
                <a:gd name="connsiteX1" fmla="*/ 228600 w 4502727"/>
                <a:gd name="connsiteY1" fmla="*/ 1191490 h 2625437"/>
                <a:gd name="connsiteX2" fmla="*/ 1433945 w 4502727"/>
                <a:gd name="connsiteY2" fmla="*/ 1205345 h 2625437"/>
                <a:gd name="connsiteX3" fmla="*/ 1724891 w 4502727"/>
                <a:gd name="connsiteY3" fmla="*/ 1925781 h 2625437"/>
                <a:gd name="connsiteX4" fmla="*/ 2195945 w 4502727"/>
                <a:gd name="connsiteY4" fmla="*/ 2521528 h 2625437"/>
                <a:gd name="connsiteX5" fmla="*/ 2556164 w 4502727"/>
                <a:gd name="connsiteY5" fmla="*/ 2604654 h 2625437"/>
                <a:gd name="connsiteX6" fmla="*/ 3373582 w 4502727"/>
                <a:gd name="connsiteY6" fmla="*/ 1911927 h 2625437"/>
                <a:gd name="connsiteX7" fmla="*/ 2583873 w 4502727"/>
                <a:gd name="connsiteY7" fmla="*/ 1440872 h 2625437"/>
                <a:gd name="connsiteX8" fmla="*/ 3151909 w 4502727"/>
                <a:gd name="connsiteY8" fmla="*/ 886690 h 2625437"/>
                <a:gd name="connsiteX9" fmla="*/ 4052455 w 4502727"/>
                <a:gd name="connsiteY9" fmla="*/ 831272 h 2625437"/>
                <a:gd name="connsiteX10" fmla="*/ 4454236 w 4502727"/>
                <a:gd name="connsiteY10" fmla="*/ 318654 h 2625437"/>
                <a:gd name="connsiteX11" fmla="*/ 4343400 w 4502727"/>
                <a:gd name="connsiteY11" fmla="*/ 180109 h 2625437"/>
                <a:gd name="connsiteX12" fmla="*/ 3539836 w 4502727"/>
                <a:gd name="connsiteY12" fmla="*/ 27709 h 2625437"/>
                <a:gd name="connsiteX13" fmla="*/ 3470564 w 4502727"/>
                <a:gd name="connsiteY13" fmla="*/ 346363 h 2625437"/>
                <a:gd name="connsiteX14" fmla="*/ 2736273 w 4502727"/>
                <a:gd name="connsiteY14" fmla="*/ 623454 h 2625437"/>
                <a:gd name="connsiteX15" fmla="*/ 1572491 w 4502727"/>
                <a:gd name="connsiteY15" fmla="*/ 637309 h 2625437"/>
                <a:gd name="connsiteX16" fmla="*/ 921327 w 4502727"/>
                <a:gd name="connsiteY16" fmla="*/ 346363 h 2625437"/>
                <a:gd name="connsiteX17" fmla="*/ 838200 w 4502727"/>
                <a:gd name="connsiteY17" fmla="*/ 304799 h 2625437"/>
                <a:gd name="connsiteX18" fmla="*/ 1295400 w 4502727"/>
                <a:gd name="connsiteY18" fmla="*/ 1787236 h 2625437"/>
                <a:gd name="connsiteX0" fmla="*/ 62345 w 4502727"/>
                <a:gd name="connsiteY0" fmla="*/ 1246909 h 2625437"/>
                <a:gd name="connsiteX1" fmla="*/ 228600 w 4502727"/>
                <a:gd name="connsiteY1" fmla="*/ 1191490 h 2625437"/>
                <a:gd name="connsiteX2" fmla="*/ 1433945 w 4502727"/>
                <a:gd name="connsiteY2" fmla="*/ 1205345 h 2625437"/>
                <a:gd name="connsiteX3" fmla="*/ 1724891 w 4502727"/>
                <a:gd name="connsiteY3" fmla="*/ 1925781 h 2625437"/>
                <a:gd name="connsiteX4" fmla="*/ 2195945 w 4502727"/>
                <a:gd name="connsiteY4" fmla="*/ 2521528 h 2625437"/>
                <a:gd name="connsiteX5" fmla="*/ 2556164 w 4502727"/>
                <a:gd name="connsiteY5" fmla="*/ 2604654 h 2625437"/>
                <a:gd name="connsiteX6" fmla="*/ 2736273 w 4502727"/>
                <a:gd name="connsiteY6" fmla="*/ 2341418 h 2625437"/>
                <a:gd name="connsiteX7" fmla="*/ 2583873 w 4502727"/>
                <a:gd name="connsiteY7" fmla="*/ 1440872 h 2625437"/>
                <a:gd name="connsiteX8" fmla="*/ 3151909 w 4502727"/>
                <a:gd name="connsiteY8" fmla="*/ 886690 h 2625437"/>
                <a:gd name="connsiteX9" fmla="*/ 4052455 w 4502727"/>
                <a:gd name="connsiteY9" fmla="*/ 831272 h 2625437"/>
                <a:gd name="connsiteX10" fmla="*/ 4454236 w 4502727"/>
                <a:gd name="connsiteY10" fmla="*/ 318654 h 2625437"/>
                <a:gd name="connsiteX11" fmla="*/ 4343400 w 4502727"/>
                <a:gd name="connsiteY11" fmla="*/ 180109 h 2625437"/>
                <a:gd name="connsiteX12" fmla="*/ 3539836 w 4502727"/>
                <a:gd name="connsiteY12" fmla="*/ 27709 h 2625437"/>
                <a:gd name="connsiteX13" fmla="*/ 3470564 w 4502727"/>
                <a:gd name="connsiteY13" fmla="*/ 346363 h 2625437"/>
                <a:gd name="connsiteX14" fmla="*/ 2736273 w 4502727"/>
                <a:gd name="connsiteY14" fmla="*/ 623454 h 2625437"/>
                <a:gd name="connsiteX15" fmla="*/ 1572491 w 4502727"/>
                <a:gd name="connsiteY15" fmla="*/ 637309 h 2625437"/>
                <a:gd name="connsiteX16" fmla="*/ 921327 w 4502727"/>
                <a:gd name="connsiteY16" fmla="*/ 346363 h 2625437"/>
                <a:gd name="connsiteX17" fmla="*/ 838200 w 4502727"/>
                <a:gd name="connsiteY17" fmla="*/ 304799 h 2625437"/>
                <a:gd name="connsiteX18" fmla="*/ 1295400 w 4502727"/>
                <a:gd name="connsiteY18" fmla="*/ 1787236 h 2625437"/>
                <a:gd name="connsiteX0" fmla="*/ 62345 w 4502727"/>
                <a:gd name="connsiteY0" fmla="*/ 1246909 h 2763981"/>
                <a:gd name="connsiteX1" fmla="*/ 228600 w 4502727"/>
                <a:gd name="connsiteY1" fmla="*/ 1191490 h 2763981"/>
                <a:gd name="connsiteX2" fmla="*/ 1433945 w 4502727"/>
                <a:gd name="connsiteY2" fmla="*/ 1205345 h 2763981"/>
                <a:gd name="connsiteX3" fmla="*/ 1724891 w 4502727"/>
                <a:gd name="connsiteY3" fmla="*/ 1925781 h 2763981"/>
                <a:gd name="connsiteX4" fmla="*/ 2195945 w 4502727"/>
                <a:gd name="connsiteY4" fmla="*/ 2521528 h 2763981"/>
                <a:gd name="connsiteX5" fmla="*/ 2556164 w 4502727"/>
                <a:gd name="connsiteY5" fmla="*/ 2604654 h 2763981"/>
                <a:gd name="connsiteX6" fmla="*/ 2736273 w 4502727"/>
                <a:gd name="connsiteY6" fmla="*/ 2341418 h 2763981"/>
                <a:gd name="connsiteX7" fmla="*/ 3221182 w 4502727"/>
                <a:gd name="connsiteY7" fmla="*/ 2521526 h 2763981"/>
                <a:gd name="connsiteX8" fmla="*/ 3151909 w 4502727"/>
                <a:gd name="connsiteY8" fmla="*/ 886690 h 2763981"/>
                <a:gd name="connsiteX9" fmla="*/ 4052455 w 4502727"/>
                <a:gd name="connsiteY9" fmla="*/ 831272 h 2763981"/>
                <a:gd name="connsiteX10" fmla="*/ 4454236 w 4502727"/>
                <a:gd name="connsiteY10" fmla="*/ 318654 h 2763981"/>
                <a:gd name="connsiteX11" fmla="*/ 4343400 w 4502727"/>
                <a:gd name="connsiteY11" fmla="*/ 180109 h 2763981"/>
                <a:gd name="connsiteX12" fmla="*/ 3539836 w 4502727"/>
                <a:gd name="connsiteY12" fmla="*/ 27709 h 2763981"/>
                <a:gd name="connsiteX13" fmla="*/ 3470564 w 4502727"/>
                <a:gd name="connsiteY13" fmla="*/ 346363 h 2763981"/>
                <a:gd name="connsiteX14" fmla="*/ 2736273 w 4502727"/>
                <a:gd name="connsiteY14" fmla="*/ 623454 h 2763981"/>
                <a:gd name="connsiteX15" fmla="*/ 1572491 w 4502727"/>
                <a:gd name="connsiteY15" fmla="*/ 637309 h 2763981"/>
                <a:gd name="connsiteX16" fmla="*/ 921327 w 4502727"/>
                <a:gd name="connsiteY16" fmla="*/ 346363 h 2763981"/>
                <a:gd name="connsiteX17" fmla="*/ 838200 w 4502727"/>
                <a:gd name="connsiteY17" fmla="*/ 304799 h 2763981"/>
                <a:gd name="connsiteX18" fmla="*/ 1295400 w 4502727"/>
                <a:gd name="connsiteY18" fmla="*/ 1787236 h 2763981"/>
                <a:gd name="connsiteX0" fmla="*/ 62345 w 4502727"/>
                <a:gd name="connsiteY0" fmla="*/ 1246909 h 2733962"/>
                <a:gd name="connsiteX1" fmla="*/ 228600 w 4502727"/>
                <a:gd name="connsiteY1" fmla="*/ 1191490 h 2733962"/>
                <a:gd name="connsiteX2" fmla="*/ 1433945 w 4502727"/>
                <a:gd name="connsiteY2" fmla="*/ 1205345 h 2733962"/>
                <a:gd name="connsiteX3" fmla="*/ 1724891 w 4502727"/>
                <a:gd name="connsiteY3" fmla="*/ 1925781 h 2733962"/>
                <a:gd name="connsiteX4" fmla="*/ 2195945 w 4502727"/>
                <a:gd name="connsiteY4" fmla="*/ 2521528 h 2733962"/>
                <a:gd name="connsiteX5" fmla="*/ 2556164 w 4502727"/>
                <a:gd name="connsiteY5" fmla="*/ 2604654 h 2733962"/>
                <a:gd name="connsiteX6" fmla="*/ 2736273 w 4502727"/>
                <a:gd name="connsiteY6" fmla="*/ 2341418 h 2733962"/>
                <a:gd name="connsiteX7" fmla="*/ 3221182 w 4502727"/>
                <a:gd name="connsiteY7" fmla="*/ 2521526 h 2733962"/>
                <a:gd name="connsiteX8" fmla="*/ 3484418 w 4502727"/>
                <a:gd name="connsiteY8" fmla="*/ 2452253 h 2733962"/>
                <a:gd name="connsiteX9" fmla="*/ 4052455 w 4502727"/>
                <a:gd name="connsiteY9" fmla="*/ 831272 h 2733962"/>
                <a:gd name="connsiteX10" fmla="*/ 4454236 w 4502727"/>
                <a:gd name="connsiteY10" fmla="*/ 318654 h 2733962"/>
                <a:gd name="connsiteX11" fmla="*/ 4343400 w 4502727"/>
                <a:gd name="connsiteY11" fmla="*/ 180109 h 2733962"/>
                <a:gd name="connsiteX12" fmla="*/ 3539836 w 4502727"/>
                <a:gd name="connsiteY12" fmla="*/ 27709 h 2733962"/>
                <a:gd name="connsiteX13" fmla="*/ 3470564 w 4502727"/>
                <a:gd name="connsiteY13" fmla="*/ 346363 h 2733962"/>
                <a:gd name="connsiteX14" fmla="*/ 2736273 w 4502727"/>
                <a:gd name="connsiteY14" fmla="*/ 623454 h 2733962"/>
                <a:gd name="connsiteX15" fmla="*/ 1572491 w 4502727"/>
                <a:gd name="connsiteY15" fmla="*/ 637309 h 2733962"/>
                <a:gd name="connsiteX16" fmla="*/ 921327 w 4502727"/>
                <a:gd name="connsiteY16" fmla="*/ 346363 h 2733962"/>
                <a:gd name="connsiteX17" fmla="*/ 838200 w 4502727"/>
                <a:gd name="connsiteY17" fmla="*/ 304799 h 2733962"/>
                <a:gd name="connsiteX18" fmla="*/ 1295400 w 4502727"/>
                <a:gd name="connsiteY18" fmla="*/ 1787236 h 2733962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1724891 w 4502727"/>
                <a:gd name="connsiteY3" fmla="*/ 1925781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18" fmla="*/ 1295400 w 4502727"/>
                <a:gd name="connsiteY18" fmla="*/ 1787236 h 2745508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1724891 w 4502727"/>
                <a:gd name="connsiteY3" fmla="*/ 1925781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18" fmla="*/ 1295400 w 4502727"/>
                <a:gd name="connsiteY18" fmla="*/ 1787236 h 2745508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2001982 w 4502727"/>
                <a:gd name="connsiteY3" fmla="*/ 1814944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18" fmla="*/ 1295400 w 4502727"/>
                <a:gd name="connsiteY18" fmla="*/ 1787236 h 2745508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2001982 w 4502727"/>
                <a:gd name="connsiteY3" fmla="*/ 1814944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0" fmla="*/ 62345 w 4507345"/>
                <a:gd name="connsiteY0" fmla="*/ 1182255 h 2680854"/>
                <a:gd name="connsiteX1" fmla="*/ 228600 w 4507345"/>
                <a:gd name="connsiteY1" fmla="*/ 1126836 h 2680854"/>
                <a:gd name="connsiteX2" fmla="*/ 1433945 w 4507345"/>
                <a:gd name="connsiteY2" fmla="*/ 1140691 h 2680854"/>
                <a:gd name="connsiteX3" fmla="*/ 2001982 w 4507345"/>
                <a:gd name="connsiteY3" fmla="*/ 1750290 h 2680854"/>
                <a:gd name="connsiteX4" fmla="*/ 2195945 w 4507345"/>
                <a:gd name="connsiteY4" fmla="*/ 2456874 h 2680854"/>
                <a:gd name="connsiteX5" fmla="*/ 2556164 w 4507345"/>
                <a:gd name="connsiteY5" fmla="*/ 2540000 h 2680854"/>
                <a:gd name="connsiteX6" fmla="*/ 2736273 w 4507345"/>
                <a:gd name="connsiteY6" fmla="*/ 2276764 h 2680854"/>
                <a:gd name="connsiteX7" fmla="*/ 3165764 w 4507345"/>
                <a:gd name="connsiteY7" fmla="*/ 2526145 h 2680854"/>
                <a:gd name="connsiteX8" fmla="*/ 3484418 w 4507345"/>
                <a:gd name="connsiteY8" fmla="*/ 2387599 h 2680854"/>
                <a:gd name="connsiteX9" fmla="*/ 4052455 w 4507345"/>
                <a:gd name="connsiteY9" fmla="*/ 766618 h 2680854"/>
                <a:gd name="connsiteX10" fmla="*/ 4454236 w 4507345"/>
                <a:gd name="connsiteY10" fmla="*/ 254000 h 2680854"/>
                <a:gd name="connsiteX11" fmla="*/ 4343400 w 4507345"/>
                <a:gd name="connsiteY11" fmla="*/ 115455 h 2680854"/>
                <a:gd name="connsiteX12" fmla="*/ 3470564 w 4507345"/>
                <a:gd name="connsiteY12" fmla="*/ 281709 h 2680854"/>
                <a:gd name="connsiteX13" fmla="*/ 2736273 w 4507345"/>
                <a:gd name="connsiteY13" fmla="*/ 558800 h 2680854"/>
                <a:gd name="connsiteX14" fmla="*/ 1572491 w 4507345"/>
                <a:gd name="connsiteY14" fmla="*/ 572655 h 2680854"/>
                <a:gd name="connsiteX15" fmla="*/ 921327 w 4507345"/>
                <a:gd name="connsiteY15" fmla="*/ 281709 h 2680854"/>
                <a:gd name="connsiteX16" fmla="*/ 838200 w 4507345"/>
                <a:gd name="connsiteY16" fmla="*/ 240145 h 2680854"/>
                <a:gd name="connsiteX0" fmla="*/ 62345 w 4477327"/>
                <a:gd name="connsiteY0" fmla="*/ 1182255 h 2680854"/>
                <a:gd name="connsiteX1" fmla="*/ 228600 w 4477327"/>
                <a:gd name="connsiteY1" fmla="*/ 1126836 h 2680854"/>
                <a:gd name="connsiteX2" fmla="*/ 1433945 w 4477327"/>
                <a:gd name="connsiteY2" fmla="*/ 1140691 h 2680854"/>
                <a:gd name="connsiteX3" fmla="*/ 2001982 w 4477327"/>
                <a:gd name="connsiteY3" fmla="*/ 1750290 h 2680854"/>
                <a:gd name="connsiteX4" fmla="*/ 2195945 w 4477327"/>
                <a:gd name="connsiteY4" fmla="*/ 2456874 h 2680854"/>
                <a:gd name="connsiteX5" fmla="*/ 2556164 w 4477327"/>
                <a:gd name="connsiteY5" fmla="*/ 2540000 h 2680854"/>
                <a:gd name="connsiteX6" fmla="*/ 2736273 w 4477327"/>
                <a:gd name="connsiteY6" fmla="*/ 2276764 h 2680854"/>
                <a:gd name="connsiteX7" fmla="*/ 3165764 w 4477327"/>
                <a:gd name="connsiteY7" fmla="*/ 2526145 h 2680854"/>
                <a:gd name="connsiteX8" fmla="*/ 3484418 w 4477327"/>
                <a:gd name="connsiteY8" fmla="*/ 2387599 h 2680854"/>
                <a:gd name="connsiteX9" fmla="*/ 4052455 w 4477327"/>
                <a:gd name="connsiteY9" fmla="*/ 766618 h 2680854"/>
                <a:gd name="connsiteX10" fmla="*/ 4454236 w 4477327"/>
                <a:gd name="connsiteY10" fmla="*/ 254000 h 2680854"/>
                <a:gd name="connsiteX11" fmla="*/ 4191000 w 4477327"/>
                <a:gd name="connsiteY11" fmla="*/ 60037 h 2680854"/>
                <a:gd name="connsiteX12" fmla="*/ 3470564 w 4477327"/>
                <a:gd name="connsiteY12" fmla="*/ 281709 h 2680854"/>
                <a:gd name="connsiteX13" fmla="*/ 2736273 w 4477327"/>
                <a:gd name="connsiteY13" fmla="*/ 558800 h 2680854"/>
                <a:gd name="connsiteX14" fmla="*/ 1572491 w 4477327"/>
                <a:gd name="connsiteY14" fmla="*/ 572655 h 2680854"/>
                <a:gd name="connsiteX15" fmla="*/ 921327 w 4477327"/>
                <a:gd name="connsiteY15" fmla="*/ 281709 h 2680854"/>
                <a:gd name="connsiteX16" fmla="*/ 838200 w 4477327"/>
                <a:gd name="connsiteY16" fmla="*/ 240145 h 2680854"/>
                <a:gd name="connsiteX0" fmla="*/ 62345 w 4505036"/>
                <a:gd name="connsiteY0" fmla="*/ 1182255 h 2680854"/>
                <a:gd name="connsiteX1" fmla="*/ 228600 w 4505036"/>
                <a:gd name="connsiteY1" fmla="*/ 1126836 h 2680854"/>
                <a:gd name="connsiteX2" fmla="*/ 1433945 w 4505036"/>
                <a:gd name="connsiteY2" fmla="*/ 1140691 h 2680854"/>
                <a:gd name="connsiteX3" fmla="*/ 2001982 w 4505036"/>
                <a:gd name="connsiteY3" fmla="*/ 1750290 h 2680854"/>
                <a:gd name="connsiteX4" fmla="*/ 2195945 w 4505036"/>
                <a:gd name="connsiteY4" fmla="*/ 2456874 h 2680854"/>
                <a:gd name="connsiteX5" fmla="*/ 2556164 w 4505036"/>
                <a:gd name="connsiteY5" fmla="*/ 2540000 h 2680854"/>
                <a:gd name="connsiteX6" fmla="*/ 2736273 w 4505036"/>
                <a:gd name="connsiteY6" fmla="*/ 2276764 h 2680854"/>
                <a:gd name="connsiteX7" fmla="*/ 3165764 w 4505036"/>
                <a:gd name="connsiteY7" fmla="*/ 2526145 h 2680854"/>
                <a:gd name="connsiteX8" fmla="*/ 3484418 w 4505036"/>
                <a:gd name="connsiteY8" fmla="*/ 2387599 h 2680854"/>
                <a:gd name="connsiteX9" fmla="*/ 4052455 w 4505036"/>
                <a:gd name="connsiteY9" fmla="*/ 766618 h 2680854"/>
                <a:gd name="connsiteX10" fmla="*/ 4481945 w 4505036"/>
                <a:gd name="connsiteY10" fmla="*/ 489527 h 2680854"/>
                <a:gd name="connsiteX11" fmla="*/ 4191000 w 4505036"/>
                <a:gd name="connsiteY11" fmla="*/ 60037 h 2680854"/>
                <a:gd name="connsiteX12" fmla="*/ 3470564 w 4505036"/>
                <a:gd name="connsiteY12" fmla="*/ 281709 h 2680854"/>
                <a:gd name="connsiteX13" fmla="*/ 2736273 w 4505036"/>
                <a:gd name="connsiteY13" fmla="*/ 558800 h 2680854"/>
                <a:gd name="connsiteX14" fmla="*/ 1572491 w 4505036"/>
                <a:gd name="connsiteY14" fmla="*/ 572655 h 2680854"/>
                <a:gd name="connsiteX15" fmla="*/ 921327 w 4505036"/>
                <a:gd name="connsiteY15" fmla="*/ 281709 h 2680854"/>
                <a:gd name="connsiteX16" fmla="*/ 838200 w 4505036"/>
                <a:gd name="connsiteY16" fmla="*/ 240145 h 2680854"/>
                <a:gd name="connsiteX0" fmla="*/ 62345 w 4511963"/>
                <a:gd name="connsiteY0" fmla="*/ 1182255 h 2639290"/>
                <a:gd name="connsiteX1" fmla="*/ 228600 w 4511963"/>
                <a:gd name="connsiteY1" fmla="*/ 1126836 h 2639290"/>
                <a:gd name="connsiteX2" fmla="*/ 1433945 w 4511963"/>
                <a:gd name="connsiteY2" fmla="*/ 1140691 h 2639290"/>
                <a:gd name="connsiteX3" fmla="*/ 2001982 w 4511963"/>
                <a:gd name="connsiteY3" fmla="*/ 1750290 h 2639290"/>
                <a:gd name="connsiteX4" fmla="*/ 2195945 w 4511963"/>
                <a:gd name="connsiteY4" fmla="*/ 2456874 h 2639290"/>
                <a:gd name="connsiteX5" fmla="*/ 2556164 w 4511963"/>
                <a:gd name="connsiteY5" fmla="*/ 2540000 h 2639290"/>
                <a:gd name="connsiteX6" fmla="*/ 2736273 w 4511963"/>
                <a:gd name="connsiteY6" fmla="*/ 2276764 h 2639290"/>
                <a:gd name="connsiteX7" fmla="*/ 3165764 w 4511963"/>
                <a:gd name="connsiteY7" fmla="*/ 2526145 h 2639290"/>
                <a:gd name="connsiteX8" fmla="*/ 3484418 w 4511963"/>
                <a:gd name="connsiteY8" fmla="*/ 2387599 h 2639290"/>
                <a:gd name="connsiteX9" fmla="*/ 4010891 w 4511963"/>
                <a:gd name="connsiteY9" fmla="*/ 1016000 h 2639290"/>
                <a:gd name="connsiteX10" fmla="*/ 4481945 w 4511963"/>
                <a:gd name="connsiteY10" fmla="*/ 489527 h 2639290"/>
                <a:gd name="connsiteX11" fmla="*/ 4191000 w 4511963"/>
                <a:gd name="connsiteY11" fmla="*/ 60037 h 2639290"/>
                <a:gd name="connsiteX12" fmla="*/ 3470564 w 4511963"/>
                <a:gd name="connsiteY12" fmla="*/ 281709 h 2639290"/>
                <a:gd name="connsiteX13" fmla="*/ 2736273 w 4511963"/>
                <a:gd name="connsiteY13" fmla="*/ 558800 h 2639290"/>
                <a:gd name="connsiteX14" fmla="*/ 1572491 w 4511963"/>
                <a:gd name="connsiteY14" fmla="*/ 572655 h 2639290"/>
                <a:gd name="connsiteX15" fmla="*/ 921327 w 4511963"/>
                <a:gd name="connsiteY15" fmla="*/ 281709 h 2639290"/>
                <a:gd name="connsiteX16" fmla="*/ 838200 w 4511963"/>
                <a:gd name="connsiteY16" fmla="*/ 240145 h 2639290"/>
                <a:gd name="connsiteX0" fmla="*/ 31173 w 4480791"/>
                <a:gd name="connsiteY0" fmla="*/ 1182255 h 2639290"/>
                <a:gd name="connsiteX1" fmla="*/ 807028 w 4480791"/>
                <a:gd name="connsiteY1" fmla="*/ 1085273 h 2639290"/>
                <a:gd name="connsiteX2" fmla="*/ 1402773 w 4480791"/>
                <a:gd name="connsiteY2" fmla="*/ 1140691 h 2639290"/>
                <a:gd name="connsiteX3" fmla="*/ 1970810 w 4480791"/>
                <a:gd name="connsiteY3" fmla="*/ 1750290 h 2639290"/>
                <a:gd name="connsiteX4" fmla="*/ 2164773 w 4480791"/>
                <a:gd name="connsiteY4" fmla="*/ 2456874 h 2639290"/>
                <a:gd name="connsiteX5" fmla="*/ 2524992 w 4480791"/>
                <a:gd name="connsiteY5" fmla="*/ 2540000 h 2639290"/>
                <a:gd name="connsiteX6" fmla="*/ 2705101 w 4480791"/>
                <a:gd name="connsiteY6" fmla="*/ 2276764 h 2639290"/>
                <a:gd name="connsiteX7" fmla="*/ 3134592 w 4480791"/>
                <a:gd name="connsiteY7" fmla="*/ 2526145 h 2639290"/>
                <a:gd name="connsiteX8" fmla="*/ 3453246 w 4480791"/>
                <a:gd name="connsiteY8" fmla="*/ 2387599 h 2639290"/>
                <a:gd name="connsiteX9" fmla="*/ 3979719 w 4480791"/>
                <a:gd name="connsiteY9" fmla="*/ 1016000 h 2639290"/>
                <a:gd name="connsiteX10" fmla="*/ 4450773 w 4480791"/>
                <a:gd name="connsiteY10" fmla="*/ 489527 h 2639290"/>
                <a:gd name="connsiteX11" fmla="*/ 4159828 w 4480791"/>
                <a:gd name="connsiteY11" fmla="*/ 60037 h 2639290"/>
                <a:gd name="connsiteX12" fmla="*/ 3439392 w 4480791"/>
                <a:gd name="connsiteY12" fmla="*/ 281709 h 2639290"/>
                <a:gd name="connsiteX13" fmla="*/ 2705101 w 4480791"/>
                <a:gd name="connsiteY13" fmla="*/ 558800 h 2639290"/>
                <a:gd name="connsiteX14" fmla="*/ 1541319 w 4480791"/>
                <a:gd name="connsiteY14" fmla="*/ 572655 h 2639290"/>
                <a:gd name="connsiteX15" fmla="*/ 890155 w 4480791"/>
                <a:gd name="connsiteY15" fmla="*/ 281709 h 2639290"/>
                <a:gd name="connsiteX16" fmla="*/ 807028 w 4480791"/>
                <a:gd name="connsiteY16" fmla="*/ 240145 h 2639290"/>
                <a:gd name="connsiteX0" fmla="*/ 62345 w 3736108"/>
                <a:gd name="connsiteY0" fmla="*/ 1085273 h 2639290"/>
                <a:gd name="connsiteX1" fmla="*/ 658090 w 3736108"/>
                <a:gd name="connsiteY1" fmla="*/ 1140691 h 2639290"/>
                <a:gd name="connsiteX2" fmla="*/ 1226127 w 3736108"/>
                <a:gd name="connsiteY2" fmla="*/ 1750290 h 2639290"/>
                <a:gd name="connsiteX3" fmla="*/ 1420090 w 3736108"/>
                <a:gd name="connsiteY3" fmla="*/ 2456874 h 2639290"/>
                <a:gd name="connsiteX4" fmla="*/ 1780309 w 3736108"/>
                <a:gd name="connsiteY4" fmla="*/ 2540000 h 2639290"/>
                <a:gd name="connsiteX5" fmla="*/ 1960418 w 3736108"/>
                <a:gd name="connsiteY5" fmla="*/ 2276764 h 2639290"/>
                <a:gd name="connsiteX6" fmla="*/ 2389909 w 3736108"/>
                <a:gd name="connsiteY6" fmla="*/ 2526145 h 2639290"/>
                <a:gd name="connsiteX7" fmla="*/ 2708563 w 3736108"/>
                <a:gd name="connsiteY7" fmla="*/ 2387599 h 2639290"/>
                <a:gd name="connsiteX8" fmla="*/ 3235036 w 3736108"/>
                <a:gd name="connsiteY8" fmla="*/ 1016000 h 2639290"/>
                <a:gd name="connsiteX9" fmla="*/ 3706090 w 3736108"/>
                <a:gd name="connsiteY9" fmla="*/ 489527 h 2639290"/>
                <a:gd name="connsiteX10" fmla="*/ 3415145 w 3736108"/>
                <a:gd name="connsiteY10" fmla="*/ 60037 h 2639290"/>
                <a:gd name="connsiteX11" fmla="*/ 2694709 w 3736108"/>
                <a:gd name="connsiteY11" fmla="*/ 281709 h 2639290"/>
                <a:gd name="connsiteX12" fmla="*/ 1960418 w 3736108"/>
                <a:gd name="connsiteY12" fmla="*/ 558800 h 2639290"/>
                <a:gd name="connsiteX13" fmla="*/ 796636 w 3736108"/>
                <a:gd name="connsiteY13" fmla="*/ 572655 h 2639290"/>
                <a:gd name="connsiteX14" fmla="*/ 145472 w 3736108"/>
                <a:gd name="connsiteY14" fmla="*/ 281709 h 2639290"/>
                <a:gd name="connsiteX15" fmla="*/ 62345 w 3736108"/>
                <a:gd name="connsiteY15" fmla="*/ 240145 h 2639290"/>
                <a:gd name="connsiteX0" fmla="*/ 0 w 3673763"/>
                <a:gd name="connsiteY0" fmla="*/ 1112982 h 2666999"/>
                <a:gd name="connsiteX1" fmla="*/ 595745 w 3673763"/>
                <a:gd name="connsiteY1" fmla="*/ 1168400 h 2666999"/>
                <a:gd name="connsiteX2" fmla="*/ 1163782 w 3673763"/>
                <a:gd name="connsiteY2" fmla="*/ 1777999 h 2666999"/>
                <a:gd name="connsiteX3" fmla="*/ 1357745 w 3673763"/>
                <a:gd name="connsiteY3" fmla="*/ 2484583 h 2666999"/>
                <a:gd name="connsiteX4" fmla="*/ 1717964 w 3673763"/>
                <a:gd name="connsiteY4" fmla="*/ 2567709 h 2666999"/>
                <a:gd name="connsiteX5" fmla="*/ 1898073 w 3673763"/>
                <a:gd name="connsiteY5" fmla="*/ 2304473 h 2666999"/>
                <a:gd name="connsiteX6" fmla="*/ 2327564 w 3673763"/>
                <a:gd name="connsiteY6" fmla="*/ 2553854 h 2666999"/>
                <a:gd name="connsiteX7" fmla="*/ 2646218 w 3673763"/>
                <a:gd name="connsiteY7" fmla="*/ 2415308 h 2666999"/>
                <a:gd name="connsiteX8" fmla="*/ 3172691 w 3673763"/>
                <a:gd name="connsiteY8" fmla="*/ 1043709 h 2666999"/>
                <a:gd name="connsiteX9" fmla="*/ 3643745 w 3673763"/>
                <a:gd name="connsiteY9" fmla="*/ 517236 h 2666999"/>
                <a:gd name="connsiteX10" fmla="*/ 3352800 w 3673763"/>
                <a:gd name="connsiteY10" fmla="*/ 87746 h 2666999"/>
                <a:gd name="connsiteX11" fmla="*/ 2632364 w 3673763"/>
                <a:gd name="connsiteY11" fmla="*/ 309418 h 2666999"/>
                <a:gd name="connsiteX12" fmla="*/ 1898073 w 3673763"/>
                <a:gd name="connsiteY12" fmla="*/ 586509 h 2666999"/>
                <a:gd name="connsiteX13" fmla="*/ 734291 w 3673763"/>
                <a:gd name="connsiteY13" fmla="*/ 600364 h 2666999"/>
                <a:gd name="connsiteX14" fmla="*/ 83127 w 3673763"/>
                <a:gd name="connsiteY14" fmla="*/ 309418 h 2666999"/>
                <a:gd name="connsiteX15" fmla="*/ 318655 w 3673763"/>
                <a:gd name="connsiteY15" fmla="*/ 240145 h 2666999"/>
                <a:gd name="connsiteX0" fmla="*/ 0 w 3673763"/>
                <a:gd name="connsiteY0" fmla="*/ 1059872 h 2613889"/>
                <a:gd name="connsiteX1" fmla="*/ 595745 w 3673763"/>
                <a:gd name="connsiteY1" fmla="*/ 1115290 h 2613889"/>
                <a:gd name="connsiteX2" fmla="*/ 1163782 w 3673763"/>
                <a:gd name="connsiteY2" fmla="*/ 1724889 h 2613889"/>
                <a:gd name="connsiteX3" fmla="*/ 1357745 w 3673763"/>
                <a:gd name="connsiteY3" fmla="*/ 2431473 h 2613889"/>
                <a:gd name="connsiteX4" fmla="*/ 1717964 w 3673763"/>
                <a:gd name="connsiteY4" fmla="*/ 2514599 h 2613889"/>
                <a:gd name="connsiteX5" fmla="*/ 1898073 w 3673763"/>
                <a:gd name="connsiteY5" fmla="*/ 2251363 h 2613889"/>
                <a:gd name="connsiteX6" fmla="*/ 2327564 w 3673763"/>
                <a:gd name="connsiteY6" fmla="*/ 2500744 h 2613889"/>
                <a:gd name="connsiteX7" fmla="*/ 2646218 w 3673763"/>
                <a:gd name="connsiteY7" fmla="*/ 2362198 h 2613889"/>
                <a:gd name="connsiteX8" fmla="*/ 3172691 w 3673763"/>
                <a:gd name="connsiteY8" fmla="*/ 990599 h 2613889"/>
                <a:gd name="connsiteX9" fmla="*/ 3643745 w 3673763"/>
                <a:gd name="connsiteY9" fmla="*/ 464126 h 2613889"/>
                <a:gd name="connsiteX10" fmla="*/ 3352800 w 3673763"/>
                <a:gd name="connsiteY10" fmla="*/ 34636 h 2613889"/>
                <a:gd name="connsiteX11" fmla="*/ 2632364 w 3673763"/>
                <a:gd name="connsiteY11" fmla="*/ 256308 h 2613889"/>
                <a:gd name="connsiteX12" fmla="*/ 1898073 w 3673763"/>
                <a:gd name="connsiteY12" fmla="*/ 533399 h 2613889"/>
                <a:gd name="connsiteX13" fmla="*/ 734291 w 3673763"/>
                <a:gd name="connsiteY13" fmla="*/ 547254 h 2613889"/>
                <a:gd name="connsiteX14" fmla="*/ 83127 w 3673763"/>
                <a:gd name="connsiteY14" fmla="*/ 256308 h 2613889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951016 w 3673763"/>
                <a:gd name="connsiteY8" fmla="*/ 1586346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898073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898073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20436 w 3673763"/>
                <a:gd name="connsiteY14" fmla="*/ 464127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997527 w 3673763"/>
                <a:gd name="connsiteY14" fmla="*/ 491836 h 2535382"/>
                <a:gd name="connsiteX15" fmla="*/ 83127 w 3673763"/>
                <a:gd name="connsiteY15" fmla="*/ 256308 h 2535382"/>
                <a:gd name="connsiteX0" fmla="*/ 0 w 3673763"/>
                <a:gd name="connsiteY0" fmla="*/ 1034472 h 2509982"/>
                <a:gd name="connsiteX1" fmla="*/ 595745 w 3673763"/>
                <a:gd name="connsiteY1" fmla="*/ 1089890 h 2509982"/>
                <a:gd name="connsiteX2" fmla="*/ 1163782 w 3673763"/>
                <a:gd name="connsiteY2" fmla="*/ 1699489 h 2509982"/>
                <a:gd name="connsiteX3" fmla="*/ 1357745 w 3673763"/>
                <a:gd name="connsiteY3" fmla="*/ 2406073 h 2509982"/>
                <a:gd name="connsiteX4" fmla="*/ 1717964 w 3673763"/>
                <a:gd name="connsiteY4" fmla="*/ 2489199 h 2509982"/>
                <a:gd name="connsiteX5" fmla="*/ 1898073 w 3673763"/>
                <a:gd name="connsiteY5" fmla="*/ 2225963 h 2509982"/>
                <a:gd name="connsiteX6" fmla="*/ 2327564 w 3673763"/>
                <a:gd name="connsiteY6" fmla="*/ 2475344 h 2509982"/>
                <a:gd name="connsiteX7" fmla="*/ 2646218 w 3673763"/>
                <a:gd name="connsiteY7" fmla="*/ 2336798 h 2509982"/>
                <a:gd name="connsiteX8" fmla="*/ 2784761 w 3673763"/>
                <a:gd name="connsiteY8" fmla="*/ 1574801 h 2509982"/>
                <a:gd name="connsiteX9" fmla="*/ 3172691 w 3673763"/>
                <a:gd name="connsiteY9" fmla="*/ 965199 h 2509982"/>
                <a:gd name="connsiteX10" fmla="*/ 3643745 w 3673763"/>
                <a:gd name="connsiteY10" fmla="*/ 438726 h 2509982"/>
                <a:gd name="connsiteX11" fmla="*/ 3352800 w 3673763"/>
                <a:gd name="connsiteY11" fmla="*/ 9236 h 2509982"/>
                <a:gd name="connsiteX12" fmla="*/ 2729345 w 3673763"/>
                <a:gd name="connsiteY12" fmla="*/ 383308 h 2509982"/>
                <a:gd name="connsiteX13" fmla="*/ 1995055 w 3673763"/>
                <a:gd name="connsiteY13" fmla="*/ 507999 h 2509982"/>
                <a:gd name="connsiteX14" fmla="*/ 997527 w 3673763"/>
                <a:gd name="connsiteY14" fmla="*/ 466436 h 2509982"/>
                <a:gd name="connsiteX15" fmla="*/ 83127 w 3673763"/>
                <a:gd name="connsiteY15" fmla="*/ 230908 h 2509982"/>
                <a:gd name="connsiteX0" fmla="*/ 0 w 3673763"/>
                <a:gd name="connsiteY0" fmla="*/ 1034472 h 2509982"/>
                <a:gd name="connsiteX1" fmla="*/ 595745 w 3673763"/>
                <a:gd name="connsiteY1" fmla="*/ 1089890 h 2509982"/>
                <a:gd name="connsiteX2" fmla="*/ 1163782 w 3673763"/>
                <a:gd name="connsiteY2" fmla="*/ 1699489 h 2509982"/>
                <a:gd name="connsiteX3" fmla="*/ 1357745 w 3673763"/>
                <a:gd name="connsiteY3" fmla="*/ 2406073 h 2509982"/>
                <a:gd name="connsiteX4" fmla="*/ 1717964 w 3673763"/>
                <a:gd name="connsiteY4" fmla="*/ 2489199 h 2509982"/>
                <a:gd name="connsiteX5" fmla="*/ 1898073 w 3673763"/>
                <a:gd name="connsiteY5" fmla="*/ 2225963 h 2509982"/>
                <a:gd name="connsiteX6" fmla="*/ 2327564 w 3673763"/>
                <a:gd name="connsiteY6" fmla="*/ 2475344 h 2509982"/>
                <a:gd name="connsiteX7" fmla="*/ 2646218 w 3673763"/>
                <a:gd name="connsiteY7" fmla="*/ 2336798 h 2509982"/>
                <a:gd name="connsiteX8" fmla="*/ 2784761 w 3673763"/>
                <a:gd name="connsiteY8" fmla="*/ 1574801 h 2509982"/>
                <a:gd name="connsiteX9" fmla="*/ 3172691 w 3673763"/>
                <a:gd name="connsiteY9" fmla="*/ 965199 h 2509982"/>
                <a:gd name="connsiteX10" fmla="*/ 3643745 w 3673763"/>
                <a:gd name="connsiteY10" fmla="*/ 438726 h 2509982"/>
                <a:gd name="connsiteX11" fmla="*/ 3352800 w 3673763"/>
                <a:gd name="connsiteY11" fmla="*/ 9236 h 2509982"/>
                <a:gd name="connsiteX12" fmla="*/ 2729345 w 3673763"/>
                <a:gd name="connsiteY12" fmla="*/ 383308 h 2509982"/>
                <a:gd name="connsiteX13" fmla="*/ 1995055 w 3673763"/>
                <a:gd name="connsiteY13" fmla="*/ 507999 h 2509982"/>
                <a:gd name="connsiteX14" fmla="*/ 1052945 w 3673763"/>
                <a:gd name="connsiteY14" fmla="*/ 438727 h 2509982"/>
                <a:gd name="connsiteX15" fmla="*/ 83127 w 3673763"/>
                <a:gd name="connsiteY15" fmla="*/ 230908 h 2509982"/>
                <a:gd name="connsiteX0" fmla="*/ 0 w 3673763"/>
                <a:gd name="connsiteY0" fmla="*/ 1032163 h 2507673"/>
                <a:gd name="connsiteX1" fmla="*/ 595745 w 3673763"/>
                <a:gd name="connsiteY1" fmla="*/ 1087581 h 2507673"/>
                <a:gd name="connsiteX2" fmla="*/ 1163782 w 3673763"/>
                <a:gd name="connsiteY2" fmla="*/ 1697180 h 2507673"/>
                <a:gd name="connsiteX3" fmla="*/ 1357745 w 3673763"/>
                <a:gd name="connsiteY3" fmla="*/ 2403764 h 2507673"/>
                <a:gd name="connsiteX4" fmla="*/ 1717964 w 3673763"/>
                <a:gd name="connsiteY4" fmla="*/ 2486890 h 2507673"/>
                <a:gd name="connsiteX5" fmla="*/ 1898073 w 3673763"/>
                <a:gd name="connsiteY5" fmla="*/ 2223654 h 2507673"/>
                <a:gd name="connsiteX6" fmla="*/ 2327564 w 3673763"/>
                <a:gd name="connsiteY6" fmla="*/ 2473035 h 2507673"/>
                <a:gd name="connsiteX7" fmla="*/ 2646218 w 3673763"/>
                <a:gd name="connsiteY7" fmla="*/ 2334489 h 2507673"/>
                <a:gd name="connsiteX8" fmla="*/ 2784761 w 3673763"/>
                <a:gd name="connsiteY8" fmla="*/ 1572492 h 2507673"/>
                <a:gd name="connsiteX9" fmla="*/ 3172691 w 3673763"/>
                <a:gd name="connsiteY9" fmla="*/ 962890 h 2507673"/>
                <a:gd name="connsiteX10" fmla="*/ 3643745 w 3673763"/>
                <a:gd name="connsiteY10" fmla="*/ 436417 h 2507673"/>
                <a:gd name="connsiteX11" fmla="*/ 3352800 w 3673763"/>
                <a:gd name="connsiteY11" fmla="*/ 6927 h 2507673"/>
                <a:gd name="connsiteX12" fmla="*/ 2854036 w 3673763"/>
                <a:gd name="connsiteY12" fmla="*/ 394854 h 2507673"/>
                <a:gd name="connsiteX13" fmla="*/ 1995055 w 3673763"/>
                <a:gd name="connsiteY13" fmla="*/ 505690 h 2507673"/>
                <a:gd name="connsiteX14" fmla="*/ 1052945 w 3673763"/>
                <a:gd name="connsiteY14" fmla="*/ 436418 h 2507673"/>
                <a:gd name="connsiteX15" fmla="*/ 83127 w 3673763"/>
                <a:gd name="connsiteY15" fmla="*/ 228599 h 2507673"/>
                <a:gd name="connsiteX0" fmla="*/ 0 w 3775363"/>
                <a:gd name="connsiteY0" fmla="*/ 803564 h 2279074"/>
                <a:gd name="connsiteX1" fmla="*/ 595745 w 3775363"/>
                <a:gd name="connsiteY1" fmla="*/ 858982 h 2279074"/>
                <a:gd name="connsiteX2" fmla="*/ 1163782 w 3775363"/>
                <a:gd name="connsiteY2" fmla="*/ 1468581 h 2279074"/>
                <a:gd name="connsiteX3" fmla="*/ 1357745 w 3775363"/>
                <a:gd name="connsiteY3" fmla="*/ 2175165 h 2279074"/>
                <a:gd name="connsiteX4" fmla="*/ 1717964 w 3775363"/>
                <a:gd name="connsiteY4" fmla="*/ 2258291 h 2279074"/>
                <a:gd name="connsiteX5" fmla="*/ 1898073 w 3775363"/>
                <a:gd name="connsiteY5" fmla="*/ 1995055 h 2279074"/>
                <a:gd name="connsiteX6" fmla="*/ 2327564 w 3775363"/>
                <a:gd name="connsiteY6" fmla="*/ 2244436 h 2279074"/>
                <a:gd name="connsiteX7" fmla="*/ 2646218 w 3775363"/>
                <a:gd name="connsiteY7" fmla="*/ 2105890 h 2279074"/>
                <a:gd name="connsiteX8" fmla="*/ 2784761 w 3775363"/>
                <a:gd name="connsiteY8" fmla="*/ 1343893 h 2279074"/>
                <a:gd name="connsiteX9" fmla="*/ 3172691 w 3775363"/>
                <a:gd name="connsiteY9" fmla="*/ 734291 h 2279074"/>
                <a:gd name="connsiteX10" fmla="*/ 3643745 w 3775363"/>
                <a:gd name="connsiteY10" fmla="*/ 207818 h 2279074"/>
                <a:gd name="connsiteX11" fmla="*/ 3643745 w 3775363"/>
                <a:gd name="connsiteY11" fmla="*/ 69274 h 2279074"/>
                <a:gd name="connsiteX12" fmla="*/ 2854036 w 3775363"/>
                <a:gd name="connsiteY12" fmla="*/ 166255 h 2279074"/>
                <a:gd name="connsiteX13" fmla="*/ 1995055 w 3775363"/>
                <a:gd name="connsiteY13" fmla="*/ 277091 h 2279074"/>
                <a:gd name="connsiteX14" fmla="*/ 1052945 w 3775363"/>
                <a:gd name="connsiteY14" fmla="*/ 207819 h 2279074"/>
                <a:gd name="connsiteX15" fmla="*/ 83127 w 3775363"/>
                <a:gd name="connsiteY15" fmla="*/ 0 h 2279074"/>
                <a:gd name="connsiteX0" fmla="*/ 0 w 3775363"/>
                <a:gd name="connsiteY0" fmla="*/ 852054 h 2327564"/>
                <a:gd name="connsiteX1" fmla="*/ 595745 w 3775363"/>
                <a:gd name="connsiteY1" fmla="*/ 907472 h 2327564"/>
                <a:gd name="connsiteX2" fmla="*/ 1163782 w 3775363"/>
                <a:gd name="connsiteY2" fmla="*/ 1517071 h 2327564"/>
                <a:gd name="connsiteX3" fmla="*/ 1357745 w 3775363"/>
                <a:gd name="connsiteY3" fmla="*/ 2223655 h 2327564"/>
                <a:gd name="connsiteX4" fmla="*/ 1717964 w 3775363"/>
                <a:gd name="connsiteY4" fmla="*/ 2306781 h 2327564"/>
                <a:gd name="connsiteX5" fmla="*/ 1898073 w 3775363"/>
                <a:gd name="connsiteY5" fmla="*/ 2043545 h 2327564"/>
                <a:gd name="connsiteX6" fmla="*/ 2327564 w 3775363"/>
                <a:gd name="connsiteY6" fmla="*/ 2292926 h 2327564"/>
                <a:gd name="connsiteX7" fmla="*/ 2646218 w 3775363"/>
                <a:gd name="connsiteY7" fmla="*/ 2154380 h 2327564"/>
                <a:gd name="connsiteX8" fmla="*/ 2784761 w 3775363"/>
                <a:gd name="connsiteY8" fmla="*/ 1392383 h 2327564"/>
                <a:gd name="connsiteX9" fmla="*/ 3172691 w 3775363"/>
                <a:gd name="connsiteY9" fmla="*/ 782781 h 2327564"/>
                <a:gd name="connsiteX10" fmla="*/ 3643745 w 3775363"/>
                <a:gd name="connsiteY10" fmla="*/ 256308 h 2327564"/>
                <a:gd name="connsiteX11" fmla="*/ 3643745 w 3775363"/>
                <a:gd name="connsiteY11" fmla="*/ 6927 h 2327564"/>
                <a:gd name="connsiteX12" fmla="*/ 2854036 w 3775363"/>
                <a:gd name="connsiteY12" fmla="*/ 214745 h 2327564"/>
                <a:gd name="connsiteX13" fmla="*/ 1995055 w 3775363"/>
                <a:gd name="connsiteY13" fmla="*/ 325581 h 2327564"/>
                <a:gd name="connsiteX14" fmla="*/ 1052945 w 3775363"/>
                <a:gd name="connsiteY14" fmla="*/ 256309 h 2327564"/>
                <a:gd name="connsiteX15" fmla="*/ 83127 w 3775363"/>
                <a:gd name="connsiteY15" fmla="*/ 48490 h 2327564"/>
                <a:gd name="connsiteX0" fmla="*/ 0 w 3775363"/>
                <a:gd name="connsiteY0" fmla="*/ 900546 h 2376056"/>
                <a:gd name="connsiteX1" fmla="*/ 595745 w 3775363"/>
                <a:gd name="connsiteY1" fmla="*/ 955964 h 2376056"/>
                <a:gd name="connsiteX2" fmla="*/ 1163782 w 3775363"/>
                <a:gd name="connsiteY2" fmla="*/ 1565563 h 2376056"/>
                <a:gd name="connsiteX3" fmla="*/ 1357745 w 3775363"/>
                <a:gd name="connsiteY3" fmla="*/ 2272147 h 2376056"/>
                <a:gd name="connsiteX4" fmla="*/ 1717964 w 3775363"/>
                <a:gd name="connsiteY4" fmla="*/ 2355273 h 2376056"/>
                <a:gd name="connsiteX5" fmla="*/ 1898073 w 3775363"/>
                <a:gd name="connsiteY5" fmla="*/ 2092037 h 2376056"/>
                <a:gd name="connsiteX6" fmla="*/ 2327564 w 3775363"/>
                <a:gd name="connsiteY6" fmla="*/ 2341418 h 2376056"/>
                <a:gd name="connsiteX7" fmla="*/ 2646218 w 3775363"/>
                <a:gd name="connsiteY7" fmla="*/ 2202872 h 2376056"/>
                <a:gd name="connsiteX8" fmla="*/ 2784761 w 3775363"/>
                <a:gd name="connsiteY8" fmla="*/ 1440875 h 2376056"/>
                <a:gd name="connsiteX9" fmla="*/ 3172691 w 3775363"/>
                <a:gd name="connsiteY9" fmla="*/ 831273 h 2376056"/>
                <a:gd name="connsiteX10" fmla="*/ 3643745 w 3775363"/>
                <a:gd name="connsiteY10" fmla="*/ 304800 h 2376056"/>
                <a:gd name="connsiteX11" fmla="*/ 3643745 w 3775363"/>
                <a:gd name="connsiteY11" fmla="*/ 55419 h 2376056"/>
                <a:gd name="connsiteX12" fmla="*/ 2854036 w 3775363"/>
                <a:gd name="connsiteY12" fmla="*/ 263237 h 2376056"/>
                <a:gd name="connsiteX13" fmla="*/ 1995055 w 3775363"/>
                <a:gd name="connsiteY13" fmla="*/ 374073 h 2376056"/>
                <a:gd name="connsiteX14" fmla="*/ 1052945 w 3775363"/>
                <a:gd name="connsiteY14" fmla="*/ 304801 h 2376056"/>
                <a:gd name="connsiteX15" fmla="*/ 83127 w 3775363"/>
                <a:gd name="connsiteY15" fmla="*/ 0 h 2376056"/>
                <a:gd name="connsiteX0" fmla="*/ 0 w 3874654"/>
                <a:gd name="connsiteY0" fmla="*/ 900546 h 2376056"/>
                <a:gd name="connsiteX1" fmla="*/ 595745 w 3874654"/>
                <a:gd name="connsiteY1" fmla="*/ 955964 h 2376056"/>
                <a:gd name="connsiteX2" fmla="*/ 1163782 w 3874654"/>
                <a:gd name="connsiteY2" fmla="*/ 1565563 h 2376056"/>
                <a:gd name="connsiteX3" fmla="*/ 1357745 w 3874654"/>
                <a:gd name="connsiteY3" fmla="*/ 2272147 h 2376056"/>
                <a:gd name="connsiteX4" fmla="*/ 1717964 w 3874654"/>
                <a:gd name="connsiteY4" fmla="*/ 2355273 h 2376056"/>
                <a:gd name="connsiteX5" fmla="*/ 1898073 w 3874654"/>
                <a:gd name="connsiteY5" fmla="*/ 2092037 h 2376056"/>
                <a:gd name="connsiteX6" fmla="*/ 2327564 w 3874654"/>
                <a:gd name="connsiteY6" fmla="*/ 2341418 h 2376056"/>
                <a:gd name="connsiteX7" fmla="*/ 2646218 w 3874654"/>
                <a:gd name="connsiteY7" fmla="*/ 2202872 h 2376056"/>
                <a:gd name="connsiteX8" fmla="*/ 2784761 w 3874654"/>
                <a:gd name="connsiteY8" fmla="*/ 1440875 h 2376056"/>
                <a:gd name="connsiteX9" fmla="*/ 3172691 w 3874654"/>
                <a:gd name="connsiteY9" fmla="*/ 831273 h 2376056"/>
                <a:gd name="connsiteX10" fmla="*/ 3796145 w 3874654"/>
                <a:gd name="connsiteY10" fmla="*/ 554182 h 2376056"/>
                <a:gd name="connsiteX11" fmla="*/ 3643745 w 3874654"/>
                <a:gd name="connsiteY11" fmla="*/ 55419 h 2376056"/>
                <a:gd name="connsiteX12" fmla="*/ 2854036 w 3874654"/>
                <a:gd name="connsiteY12" fmla="*/ 263237 h 2376056"/>
                <a:gd name="connsiteX13" fmla="*/ 1995055 w 3874654"/>
                <a:gd name="connsiteY13" fmla="*/ 374073 h 2376056"/>
                <a:gd name="connsiteX14" fmla="*/ 1052945 w 3874654"/>
                <a:gd name="connsiteY14" fmla="*/ 304801 h 2376056"/>
                <a:gd name="connsiteX15" fmla="*/ 83127 w 3874654"/>
                <a:gd name="connsiteY15" fmla="*/ 0 h 2376056"/>
                <a:gd name="connsiteX0" fmla="*/ 57730 w 3932384"/>
                <a:gd name="connsiteY0" fmla="*/ 900546 h 2376056"/>
                <a:gd name="connsiteX1" fmla="*/ 99291 w 3932384"/>
                <a:gd name="connsiteY1" fmla="*/ 637310 h 2376056"/>
                <a:gd name="connsiteX2" fmla="*/ 653475 w 3932384"/>
                <a:gd name="connsiteY2" fmla="*/ 955964 h 2376056"/>
                <a:gd name="connsiteX3" fmla="*/ 1221512 w 3932384"/>
                <a:gd name="connsiteY3" fmla="*/ 1565563 h 2376056"/>
                <a:gd name="connsiteX4" fmla="*/ 1415475 w 3932384"/>
                <a:gd name="connsiteY4" fmla="*/ 2272147 h 2376056"/>
                <a:gd name="connsiteX5" fmla="*/ 1775694 w 3932384"/>
                <a:gd name="connsiteY5" fmla="*/ 2355273 h 2376056"/>
                <a:gd name="connsiteX6" fmla="*/ 1955803 w 3932384"/>
                <a:gd name="connsiteY6" fmla="*/ 2092037 h 2376056"/>
                <a:gd name="connsiteX7" fmla="*/ 2385294 w 3932384"/>
                <a:gd name="connsiteY7" fmla="*/ 2341418 h 2376056"/>
                <a:gd name="connsiteX8" fmla="*/ 2703948 w 3932384"/>
                <a:gd name="connsiteY8" fmla="*/ 2202872 h 2376056"/>
                <a:gd name="connsiteX9" fmla="*/ 2842491 w 3932384"/>
                <a:gd name="connsiteY9" fmla="*/ 1440875 h 2376056"/>
                <a:gd name="connsiteX10" fmla="*/ 3230421 w 3932384"/>
                <a:gd name="connsiteY10" fmla="*/ 831273 h 2376056"/>
                <a:gd name="connsiteX11" fmla="*/ 3853875 w 3932384"/>
                <a:gd name="connsiteY11" fmla="*/ 554182 h 2376056"/>
                <a:gd name="connsiteX12" fmla="*/ 3701475 w 3932384"/>
                <a:gd name="connsiteY12" fmla="*/ 55419 h 2376056"/>
                <a:gd name="connsiteX13" fmla="*/ 2911766 w 3932384"/>
                <a:gd name="connsiteY13" fmla="*/ 263237 h 2376056"/>
                <a:gd name="connsiteX14" fmla="*/ 2052785 w 3932384"/>
                <a:gd name="connsiteY14" fmla="*/ 374073 h 2376056"/>
                <a:gd name="connsiteX15" fmla="*/ 1110675 w 3932384"/>
                <a:gd name="connsiteY15" fmla="*/ 304801 h 2376056"/>
                <a:gd name="connsiteX16" fmla="*/ 140857 w 3932384"/>
                <a:gd name="connsiteY16" fmla="*/ 0 h 2376056"/>
                <a:gd name="connsiteX0" fmla="*/ 0 w 3833093"/>
                <a:gd name="connsiteY0" fmla="*/ 637310 h 2376056"/>
                <a:gd name="connsiteX1" fmla="*/ 554184 w 3833093"/>
                <a:gd name="connsiteY1" fmla="*/ 955964 h 2376056"/>
                <a:gd name="connsiteX2" fmla="*/ 1122221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856512 w 3833093"/>
                <a:gd name="connsiteY5" fmla="*/ 2092037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122221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856512 w 3833093"/>
                <a:gd name="connsiteY5" fmla="*/ 2092037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856512 w 3833093"/>
                <a:gd name="connsiteY5" fmla="*/ 2092037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8866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207818 w 3833093"/>
                <a:gd name="connsiteY1" fmla="*/ 651165 h 2376056"/>
                <a:gd name="connsiteX2" fmla="*/ 886693 w 3833093"/>
                <a:gd name="connsiteY2" fmla="*/ 858982 h 2376056"/>
                <a:gd name="connsiteX3" fmla="*/ 1233058 w 3833093"/>
                <a:gd name="connsiteY3" fmla="*/ 1482436 h 2376056"/>
                <a:gd name="connsiteX4" fmla="*/ 1316184 w 3833093"/>
                <a:gd name="connsiteY4" fmla="*/ 2272147 h 2376056"/>
                <a:gd name="connsiteX5" fmla="*/ 1676403 w 3833093"/>
                <a:gd name="connsiteY5" fmla="*/ 2272146 h 2376056"/>
                <a:gd name="connsiteX6" fmla="*/ 1953493 w 3833093"/>
                <a:gd name="connsiteY6" fmla="*/ 2022764 h 2376056"/>
                <a:gd name="connsiteX7" fmla="*/ 2230585 w 3833093"/>
                <a:gd name="connsiteY7" fmla="*/ 2272145 h 2376056"/>
                <a:gd name="connsiteX8" fmla="*/ 2604657 w 3833093"/>
                <a:gd name="connsiteY8" fmla="*/ 2202872 h 2376056"/>
                <a:gd name="connsiteX9" fmla="*/ 2743200 w 3833093"/>
                <a:gd name="connsiteY9" fmla="*/ 1440875 h 2376056"/>
                <a:gd name="connsiteX10" fmla="*/ 3034148 w 3833093"/>
                <a:gd name="connsiteY10" fmla="*/ 845128 h 2376056"/>
                <a:gd name="connsiteX11" fmla="*/ 3754584 w 3833093"/>
                <a:gd name="connsiteY11" fmla="*/ 554182 h 2376056"/>
                <a:gd name="connsiteX12" fmla="*/ 3602184 w 3833093"/>
                <a:gd name="connsiteY12" fmla="*/ 55419 h 2376056"/>
                <a:gd name="connsiteX13" fmla="*/ 2812475 w 3833093"/>
                <a:gd name="connsiteY13" fmla="*/ 263237 h 2376056"/>
                <a:gd name="connsiteX14" fmla="*/ 1953494 w 3833093"/>
                <a:gd name="connsiteY14" fmla="*/ 374073 h 2376056"/>
                <a:gd name="connsiteX15" fmla="*/ 1011384 w 3833093"/>
                <a:gd name="connsiteY15" fmla="*/ 304801 h 2376056"/>
                <a:gd name="connsiteX16" fmla="*/ 41566 w 3833093"/>
                <a:gd name="connsiteY16" fmla="*/ 0 h 2376056"/>
                <a:gd name="connsiteX0" fmla="*/ 166252 w 3791527"/>
                <a:gd name="connsiteY0" fmla="*/ 651165 h 2376056"/>
                <a:gd name="connsiteX1" fmla="*/ 845127 w 3791527"/>
                <a:gd name="connsiteY1" fmla="*/ 858982 h 2376056"/>
                <a:gd name="connsiteX2" fmla="*/ 1191492 w 3791527"/>
                <a:gd name="connsiteY2" fmla="*/ 1482436 h 2376056"/>
                <a:gd name="connsiteX3" fmla="*/ 1274618 w 3791527"/>
                <a:gd name="connsiteY3" fmla="*/ 2272147 h 2376056"/>
                <a:gd name="connsiteX4" fmla="*/ 1634837 w 3791527"/>
                <a:gd name="connsiteY4" fmla="*/ 2272146 h 2376056"/>
                <a:gd name="connsiteX5" fmla="*/ 1911927 w 3791527"/>
                <a:gd name="connsiteY5" fmla="*/ 2022764 h 2376056"/>
                <a:gd name="connsiteX6" fmla="*/ 2189019 w 3791527"/>
                <a:gd name="connsiteY6" fmla="*/ 2272145 h 2376056"/>
                <a:gd name="connsiteX7" fmla="*/ 2563091 w 3791527"/>
                <a:gd name="connsiteY7" fmla="*/ 2202872 h 2376056"/>
                <a:gd name="connsiteX8" fmla="*/ 2701634 w 3791527"/>
                <a:gd name="connsiteY8" fmla="*/ 1440875 h 2376056"/>
                <a:gd name="connsiteX9" fmla="*/ 2992582 w 3791527"/>
                <a:gd name="connsiteY9" fmla="*/ 845128 h 2376056"/>
                <a:gd name="connsiteX10" fmla="*/ 3713018 w 3791527"/>
                <a:gd name="connsiteY10" fmla="*/ 554182 h 2376056"/>
                <a:gd name="connsiteX11" fmla="*/ 3560618 w 3791527"/>
                <a:gd name="connsiteY11" fmla="*/ 55419 h 2376056"/>
                <a:gd name="connsiteX12" fmla="*/ 2770909 w 3791527"/>
                <a:gd name="connsiteY12" fmla="*/ 263237 h 2376056"/>
                <a:gd name="connsiteX13" fmla="*/ 1911928 w 3791527"/>
                <a:gd name="connsiteY13" fmla="*/ 374073 h 2376056"/>
                <a:gd name="connsiteX14" fmla="*/ 969818 w 3791527"/>
                <a:gd name="connsiteY14" fmla="*/ 304801 h 2376056"/>
                <a:gd name="connsiteX15" fmla="*/ 0 w 3791527"/>
                <a:gd name="connsiteY15" fmla="*/ 0 h 2376056"/>
                <a:gd name="connsiteX0" fmla="*/ 166252 w 3791527"/>
                <a:gd name="connsiteY0" fmla="*/ 651165 h 2376056"/>
                <a:gd name="connsiteX1" fmla="*/ 180106 w 3791527"/>
                <a:gd name="connsiteY1" fmla="*/ 595747 h 2376056"/>
                <a:gd name="connsiteX2" fmla="*/ 845127 w 3791527"/>
                <a:gd name="connsiteY2" fmla="*/ 858982 h 2376056"/>
                <a:gd name="connsiteX3" fmla="*/ 1191492 w 3791527"/>
                <a:gd name="connsiteY3" fmla="*/ 1482436 h 2376056"/>
                <a:gd name="connsiteX4" fmla="*/ 1274618 w 3791527"/>
                <a:gd name="connsiteY4" fmla="*/ 2272147 h 2376056"/>
                <a:gd name="connsiteX5" fmla="*/ 1634837 w 3791527"/>
                <a:gd name="connsiteY5" fmla="*/ 2272146 h 2376056"/>
                <a:gd name="connsiteX6" fmla="*/ 1911927 w 3791527"/>
                <a:gd name="connsiteY6" fmla="*/ 2022764 h 2376056"/>
                <a:gd name="connsiteX7" fmla="*/ 2189019 w 3791527"/>
                <a:gd name="connsiteY7" fmla="*/ 2272145 h 2376056"/>
                <a:gd name="connsiteX8" fmla="*/ 2563091 w 3791527"/>
                <a:gd name="connsiteY8" fmla="*/ 2202872 h 2376056"/>
                <a:gd name="connsiteX9" fmla="*/ 2701634 w 3791527"/>
                <a:gd name="connsiteY9" fmla="*/ 1440875 h 2376056"/>
                <a:gd name="connsiteX10" fmla="*/ 2992582 w 3791527"/>
                <a:gd name="connsiteY10" fmla="*/ 845128 h 2376056"/>
                <a:gd name="connsiteX11" fmla="*/ 3713018 w 3791527"/>
                <a:gd name="connsiteY11" fmla="*/ 554182 h 2376056"/>
                <a:gd name="connsiteX12" fmla="*/ 3560618 w 3791527"/>
                <a:gd name="connsiteY12" fmla="*/ 55419 h 2376056"/>
                <a:gd name="connsiteX13" fmla="*/ 2770909 w 3791527"/>
                <a:gd name="connsiteY13" fmla="*/ 263237 h 2376056"/>
                <a:gd name="connsiteX14" fmla="*/ 1911928 w 3791527"/>
                <a:gd name="connsiteY14" fmla="*/ 374073 h 2376056"/>
                <a:gd name="connsiteX15" fmla="*/ 969818 w 3791527"/>
                <a:gd name="connsiteY15" fmla="*/ 304801 h 2376056"/>
                <a:gd name="connsiteX16" fmla="*/ 0 w 3791527"/>
                <a:gd name="connsiteY16" fmla="*/ 0 h 2376056"/>
                <a:gd name="connsiteX0" fmla="*/ 99292 w 3724567"/>
                <a:gd name="connsiteY0" fmla="*/ 609602 h 2334493"/>
                <a:gd name="connsiteX1" fmla="*/ 113146 w 3724567"/>
                <a:gd name="connsiteY1" fmla="*/ 554184 h 2334493"/>
                <a:gd name="connsiteX2" fmla="*/ 778167 w 3724567"/>
                <a:gd name="connsiteY2" fmla="*/ 817419 h 2334493"/>
                <a:gd name="connsiteX3" fmla="*/ 1124532 w 3724567"/>
                <a:gd name="connsiteY3" fmla="*/ 1440873 h 2334493"/>
                <a:gd name="connsiteX4" fmla="*/ 1207658 w 3724567"/>
                <a:gd name="connsiteY4" fmla="*/ 2230584 h 2334493"/>
                <a:gd name="connsiteX5" fmla="*/ 1567877 w 3724567"/>
                <a:gd name="connsiteY5" fmla="*/ 2230583 h 2334493"/>
                <a:gd name="connsiteX6" fmla="*/ 1844967 w 3724567"/>
                <a:gd name="connsiteY6" fmla="*/ 1981201 h 2334493"/>
                <a:gd name="connsiteX7" fmla="*/ 2122059 w 3724567"/>
                <a:gd name="connsiteY7" fmla="*/ 2230582 h 2334493"/>
                <a:gd name="connsiteX8" fmla="*/ 2496131 w 3724567"/>
                <a:gd name="connsiteY8" fmla="*/ 2161309 h 2334493"/>
                <a:gd name="connsiteX9" fmla="*/ 2634674 w 3724567"/>
                <a:gd name="connsiteY9" fmla="*/ 1399312 h 2334493"/>
                <a:gd name="connsiteX10" fmla="*/ 2925622 w 3724567"/>
                <a:gd name="connsiteY10" fmla="*/ 803565 h 2334493"/>
                <a:gd name="connsiteX11" fmla="*/ 3646058 w 3724567"/>
                <a:gd name="connsiteY11" fmla="*/ 512619 h 2334493"/>
                <a:gd name="connsiteX12" fmla="*/ 3493658 w 3724567"/>
                <a:gd name="connsiteY12" fmla="*/ 13856 h 2334493"/>
                <a:gd name="connsiteX13" fmla="*/ 2703949 w 3724567"/>
                <a:gd name="connsiteY13" fmla="*/ 221674 h 2334493"/>
                <a:gd name="connsiteX14" fmla="*/ 1844968 w 3724567"/>
                <a:gd name="connsiteY14" fmla="*/ 332510 h 2334493"/>
                <a:gd name="connsiteX15" fmla="*/ 902858 w 3724567"/>
                <a:gd name="connsiteY15" fmla="*/ 263238 h 2334493"/>
                <a:gd name="connsiteX16" fmla="*/ 99295 w 3724567"/>
                <a:gd name="connsiteY16" fmla="*/ 0 h 2334493"/>
                <a:gd name="connsiteX0" fmla="*/ 99292 w 3724567"/>
                <a:gd name="connsiteY0" fmla="*/ 609602 h 2334493"/>
                <a:gd name="connsiteX1" fmla="*/ 113146 w 3724567"/>
                <a:gd name="connsiteY1" fmla="*/ 554184 h 2334493"/>
                <a:gd name="connsiteX2" fmla="*/ 778167 w 3724567"/>
                <a:gd name="connsiteY2" fmla="*/ 817419 h 2334493"/>
                <a:gd name="connsiteX3" fmla="*/ 1069114 w 3724567"/>
                <a:gd name="connsiteY3" fmla="*/ 1357746 h 2334493"/>
                <a:gd name="connsiteX4" fmla="*/ 1207658 w 3724567"/>
                <a:gd name="connsiteY4" fmla="*/ 2230584 h 2334493"/>
                <a:gd name="connsiteX5" fmla="*/ 1567877 w 3724567"/>
                <a:gd name="connsiteY5" fmla="*/ 2230583 h 2334493"/>
                <a:gd name="connsiteX6" fmla="*/ 1844967 w 3724567"/>
                <a:gd name="connsiteY6" fmla="*/ 1981201 h 2334493"/>
                <a:gd name="connsiteX7" fmla="*/ 2122059 w 3724567"/>
                <a:gd name="connsiteY7" fmla="*/ 2230582 h 2334493"/>
                <a:gd name="connsiteX8" fmla="*/ 2496131 w 3724567"/>
                <a:gd name="connsiteY8" fmla="*/ 2161309 h 2334493"/>
                <a:gd name="connsiteX9" fmla="*/ 2634674 w 3724567"/>
                <a:gd name="connsiteY9" fmla="*/ 1399312 h 2334493"/>
                <a:gd name="connsiteX10" fmla="*/ 2925622 w 3724567"/>
                <a:gd name="connsiteY10" fmla="*/ 803565 h 2334493"/>
                <a:gd name="connsiteX11" fmla="*/ 3646058 w 3724567"/>
                <a:gd name="connsiteY11" fmla="*/ 512619 h 2334493"/>
                <a:gd name="connsiteX12" fmla="*/ 3493658 w 3724567"/>
                <a:gd name="connsiteY12" fmla="*/ 13856 h 2334493"/>
                <a:gd name="connsiteX13" fmla="*/ 2703949 w 3724567"/>
                <a:gd name="connsiteY13" fmla="*/ 221674 h 2334493"/>
                <a:gd name="connsiteX14" fmla="*/ 1844968 w 3724567"/>
                <a:gd name="connsiteY14" fmla="*/ 332510 h 2334493"/>
                <a:gd name="connsiteX15" fmla="*/ 902858 w 3724567"/>
                <a:gd name="connsiteY15" fmla="*/ 263238 h 2334493"/>
                <a:gd name="connsiteX16" fmla="*/ 99295 w 3724567"/>
                <a:gd name="connsiteY16" fmla="*/ 0 h 2334493"/>
                <a:gd name="connsiteX0" fmla="*/ 13851 w 3625272"/>
                <a:gd name="connsiteY0" fmla="*/ 554184 h 2334493"/>
                <a:gd name="connsiteX1" fmla="*/ 678872 w 3625272"/>
                <a:gd name="connsiteY1" fmla="*/ 817419 h 2334493"/>
                <a:gd name="connsiteX2" fmla="*/ 969819 w 3625272"/>
                <a:gd name="connsiteY2" fmla="*/ 1357746 h 2334493"/>
                <a:gd name="connsiteX3" fmla="*/ 1108363 w 3625272"/>
                <a:gd name="connsiteY3" fmla="*/ 2230584 h 2334493"/>
                <a:gd name="connsiteX4" fmla="*/ 1468582 w 3625272"/>
                <a:gd name="connsiteY4" fmla="*/ 2230583 h 2334493"/>
                <a:gd name="connsiteX5" fmla="*/ 1745672 w 3625272"/>
                <a:gd name="connsiteY5" fmla="*/ 1981201 h 2334493"/>
                <a:gd name="connsiteX6" fmla="*/ 2022764 w 3625272"/>
                <a:gd name="connsiteY6" fmla="*/ 2230582 h 2334493"/>
                <a:gd name="connsiteX7" fmla="*/ 2396836 w 3625272"/>
                <a:gd name="connsiteY7" fmla="*/ 2161309 h 2334493"/>
                <a:gd name="connsiteX8" fmla="*/ 2535379 w 3625272"/>
                <a:gd name="connsiteY8" fmla="*/ 1399312 h 2334493"/>
                <a:gd name="connsiteX9" fmla="*/ 2826327 w 3625272"/>
                <a:gd name="connsiteY9" fmla="*/ 803565 h 2334493"/>
                <a:gd name="connsiteX10" fmla="*/ 3546763 w 3625272"/>
                <a:gd name="connsiteY10" fmla="*/ 512619 h 2334493"/>
                <a:gd name="connsiteX11" fmla="*/ 3394363 w 3625272"/>
                <a:gd name="connsiteY11" fmla="*/ 13856 h 2334493"/>
                <a:gd name="connsiteX12" fmla="*/ 2604654 w 3625272"/>
                <a:gd name="connsiteY12" fmla="*/ 221674 h 2334493"/>
                <a:gd name="connsiteX13" fmla="*/ 1745673 w 3625272"/>
                <a:gd name="connsiteY13" fmla="*/ 332510 h 2334493"/>
                <a:gd name="connsiteX14" fmla="*/ 803563 w 3625272"/>
                <a:gd name="connsiteY14" fmla="*/ 263238 h 2334493"/>
                <a:gd name="connsiteX15" fmla="*/ 0 w 3625272"/>
                <a:gd name="connsiteY15" fmla="*/ 0 h 2334493"/>
                <a:gd name="connsiteX0" fmla="*/ 0 w 3611421"/>
                <a:gd name="connsiteY0" fmla="*/ 540328 h 2320637"/>
                <a:gd name="connsiteX1" fmla="*/ 665021 w 3611421"/>
                <a:gd name="connsiteY1" fmla="*/ 803563 h 2320637"/>
                <a:gd name="connsiteX2" fmla="*/ 955968 w 3611421"/>
                <a:gd name="connsiteY2" fmla="*/ 1343890 h 2320637"/>
                <a:gd name="connsiteX3" fmla="*/ 1094512 w 3611421"/>
                <a:gd name="connsiteY3" fmla="*/ 2216728 h 2320637"/>
                <a:gd name="connsiteX4" fmla="*/ 1454731 w 3611421"/>
                <a:gd name="connsiteY4" fmla="*/ 2216727 h 2320637"/>
                <a:gd name="connsiteX5" fmla="*/ 1731821 w 3611421"/>
                <a:gd name="connsiteY5" fmla="*/ 1967345 h 2320637"/>
                <a:gd name="connsiteX6" fmla="*/ 2008913 w 3611421"/>
                <a:gd name="connsiteY6" fmla="*/ 2216726 h 2320637"/>
                <a:gd name="connsiteX7" fmla="*/ 2382985 w 3611421"/>
                <a:gd name="connsiteY7" fmla="*/ 2147453 h 2320637"/>
                <a:gd name="connsiteX8" fmla="*/ 2521528 w 3611421"/>
                <a:gd name="connsiteY8" fmla="*/ 1385456 h 2320637"/>
                <a:gd name="connsiteX9" fmla="*/ 2812476 w 3611421"/>
                <a:gd name="connsiteY9" fmla="*/ 789709 h 2320637"/>
                <a:gd name="connsiteX10" fmla="*/ 3532912 w 3611421"/>
                <a:gd name="connsiteY10" fmla="*/ 498763 h 2320637"/>
                <a:gd name="connsiteX11" fmla="*/ 3380512 w 3611421"/>
                <a:gd name="connsiteY11" fmla="*/ 0 h 2320637"/>
                <a:gd name="connsiteX12" fmla="*/ 2590803 w 3611421"/>
                <a:gd name="connsiteY12" fmla="*/ 207818 h 2320637"/>
                <a:gd name="connsiteX13" fmla="*/ 1731822 w 3611421"/>
                <a:gd name="connsiteY13" fmla="*/ 318654 h 2320637"/>
                <a:gd name="connsiteX14" fmla="*/ 789712 w 3611421"/>
                <a:gd name="connsiteY14" fmla="*/ 249382 h 2320637"/>
                <a:gd name="connsiteX15" fmla="*/ 176345 w 3611421"/>
                <a:gd name="connsiteY15" fmla="*/ 15404 h 2320637"/>
                <a:gd name="connsiteX0" fmla="*/ 0 w 3611421"/>
                <a:gd name="connsiteY0" fmla="*/ 540328 h 2320637"/>
                <a:gd name="connsiteX1" fmla="*/ 665021 w 3611421"/>
                <a:gd name="connsiteY1" fmla="*/ 803563 h 2320637"/>
                <a:gd name="connsiteX2" fmla="*/ 955968 w 3611421"/>
                <a:gd name="connsiteY2" fmla="*/ 1343890 h 2320637"/>
                <a:gd name="connsiteX3" fmla="*/ 1094512 w 3611421"/>
                <a:gd name="connsiteY3" fmla="*/ 2216728 h 2320637"/>
                <a:gd name="connsiteX4" fmla="*/ 1454731 w 3611421"/>
                <a:gd name="connsiteY4" fmla="*/ 2216727 h 2320637"/>
                <a:gd name="connsiteX5" fmla="*/ 1731821 w 3611421"/>
                <a:gd name="connsiteY5" fmla="*/ 1967345 h 2320637"/>
                <a:gd name="connsiteX6" fmla="*/ 2008913 w 3611421"/>
                <a:gd name="connsiteY6" fmla="*/ 2216726 h 2320637"/>
                <a:gd name="connsiteX7" fmla="*/ 2382985 w 3611421"/>
                <a:gd name="connsiteY7" fmla="*/ 2147453 h 2320637"/>
                <a:gd name="connsiteX8" fmla="*/ 2521528 w 3611421"/>
                <a:gd name="connsiteY8" fmla="*/ 1385456 h 2320637"/>
                <a:gd name="connsiteX9" fmla="*/ 2812476 w 3611421"/>
                <a:gd name="connsiteY9" fmla="*/ 789709 h 2320637"/>
                <a:gd name="connsiteX10" fmla="*/ 3532912 w 3611421"/>
                <a:gd name="connsiteY10" fmla="*/ 498763 h 2320637"/>
                <a:gd name="connsiteX11" fmla="*/ 3380512 w 3611421"/>
                <a:gd name="connsiteY11" fmla="*/ 0 h 2320637"/>
                <a:gd name="connsiteX12" fmla="*/ 2590803 w 3611421"/>
                <a:gd name="connsiteY12" fmla="*/ 207818 h 2320637"/>
                <a:gd name="connsiteX13" fmla="*/ 1731822 w 3611421"/>
                <a:gd name="connsiteY13" fmla="*/ 318654 h 2320637"/>
                <a:gd name="connsiteX14" fmla="*/ 789712 w 3611421"/>
                <a:gd name="connsiteY14" fmla="*/ 249382 h 2320637"/>
                <a:gd name="connsiteX15" fmla="*/ 176345 w 3611421"/>
                <a:gd name="connsiteY15" fmla="*/ 15404 h 2320637"/>
                <a:gd name="connsiteX0" fmla="*/ 86343 w 3697764"/>
                <a:gd name="connsiteY0" fmla="*/ 540328 h 2320637"/>
                <a:gd name="connsiteX1" fmla="*/ 110837 w 3697764"/>
                <a:gd name="connsiteY1" fmla="*/ 507631 h 2320637"/>
                <a:gd name="connsiteX2" fmla="*/ 751364 w 3697764"/>
                <a:gd name="connsiteY2" fmla="*/ 803563 h 2320637"/>
                <a:gd name="connsiteX3" fmla="*/ 1042311 w 3697764"/>
                <a:gd name="connsiteY3" fmla="*/ 1343890 h 2320637"/>
                <a:gd name="connsiteX4" fmla="*/ 1180855 w 3697764"/>
                <a:gd name="connsiteY4" fmla="*/ 2216728 h 2320637"/>
                <a:gd name="connsiteX5" fmla="*/ 1541074 w 3697764"/>
                <a:gd name="connsiteY5" fmla="*/ 2216727 h 2320637"/>
                <a:gd name="connsiteX6" fmla="*/ 1818164 w 3697764"/>
                <a:gd name="connsiteY6" fmla="*/ 1967345 h 2320637"/>
                <a:gd name="connsiteX7" fmla="*/ 2095256 w 3697764"/>
                <a:gd name="connsiteY7" fmla="*/ 2216726 h 2320637"/>
                <a:gd name="connsiteX8" fmla="*/ 2469328 w 3697764"/>
                <a:gd name="connsiteY8" fmla="*/ 2147453 h 2320637"/>
                <a:gd name="connsiteX9" fmla="*/ 2607871 w 3697764"/>
                <a:gd name="connsiteY9" fmla="*/ 1385456 h 2320637"/>
                <a:gd name="connsiteX10" fmla="*/ 2898819 w 3697764"/>
                <a:gd name="connsiteY10" fmla="*/ 789709 h 2320637"/>
                <a:gd name="connsiteX11" fmla="*/ 3619255 w 3697764"/>
                <a:gd name="connsiteY11" fmla="*/ 498763 h 2320637"/>
                <a:gd name="connsiteX12" fmla="*/ 3466855 w 3697764"/>
                <a:gd name="connsiteY12" fmla="*/ 0 h 2320637"/>
                <a:gd name="connsiteX13" fmla="*/ 2677146 w 3697764"/>
                <a:gd name="connsiteY13" fmla="*/ 207818 h 2320637"/>
                <a:gd name="connsiteX14" fmla="*/ 1818165 w 3697764"/>
                <a:gd name="connsiteY14" fmla="*/ 318654 h 2320637"/>
                <a:gd name="connsiteX15" fmla="*/ 876055 w 3697764"/>
                <a:gd name="connsiteY15" fmla="*/ 249382 h 2320637"/>
                <a:gd name="connsiteX16" fmla="*/ 262688 w 3697764"/>
                <a:gd name="connsiteY16" fmla="*/ 15404 h 2320637"/>
                <a:gd name="connsiteX0" fmla="*/ 0 w 3611421"/>
                <a:gd name="connsiteY0" fmla="*/ 540328 h 2320637"/>
                <a:gd name="connsiteX1" fmla="*/ 665021 w 3611421"/>
                <a:gd name="connsiteY1" fmla="*/ 803563 h 2320637"/>
                <a:gd name="connsiteX2" fmla="*/ 955968 w 3611421"/>
                <a:gd name="connsiteY2" fmla="*/ 1343890 h 2320637"/>
                <a:gd name="connsiteX3" fmla="*/ 1094512 w 3611421"/>
                <a:gd name="connsiteY3" fmla="*/ 2216728 h 2320637"/>
                <a:gd name="connsiteX4" fmla="*/ 1454731 w 3611421"/>
                <a:gd name="connsiteY4" fmla="*/ 2216727 h 2320637"/>
                <a:gd name="connsiteX5" fmla="*/ 1731821 w 3611421"/>
                <a:gd name="connsiteY5" fmla="*/ 1967345 h 2320637"/>
                <a:gd name="connsiteX6" fmla="*/ 2008913 w 3611421"/>
                <a:gd name="connsiteY6" fmla="*/ 2216726 h 2320637"/>
                <a:gd name="connsiteX7" fmla="*/ 2382985 w 3611421"/>
                <a:gd name="connsiteY7" fmla="*/ 2147453 h 2320637"/>
                <a:gd name="connsiteX8" fmla="*/ 2521528 w 3611421"/>
                <a:gd name="connsiteY8" fmla="*/ 1385456 h 2320637"/>
                <a:gd name="connsiteX9" fmla="*/ 2812476 w 3611421"/>
                <a:gd name="connsiteY9" fmla="*/ 789709 h 2320637"/>
                <a:gd name="connsiteX10" fmla="*/ 3532912 w 3611421"/>
                <a:gd name="connsiteY10" fmla="*/ 498763 h 2320637"/>
                <a:gd name="connsiteX11" fmla="*/ 3380512 w 3611421"/>
                <a:gd name="connsiteY11" fmla="*/ 0 h 2320637"/>
                <a:gd name="connsiteX12" fmla="*/ 2590803 w 3611421"/>
                <a:gd name="connsiteY12" fmla="*/ 207818 h 2320637"/>
                <a:gd name="connsiteX13" fmla="*/ 1731822 w 3611421"/>
                <a:gd name="connsiteY13" fmla="*/ 318654 h 2320637"/>
                <a:gd name="connsiteX14" fmla="*/ 789712 w 3611421"/>
                <a:gd name="connsiteY14" fmla="*/ 249382 h 2320637"/>
                <a:gd name="connsiteX15" fmla="*/ 176345 w 3611421"/>
                <a:gd name="connsiteY15" fmla="*/ 15404 h 2320637"/>
                <a:gd name="connsiteX0" fmla="*/ 0 w 3604105"/>
                <a:gd name="connsiteY0" fmla="*/ 503752 h 2320637"/>
                <a:gd name="connsiteX1" fmla="*/ 657705 w 3604105"/>
                <a:gd name="connsiteY1" fmla="*/ 803563 h 2320637"/>
                <a:gd name="connsiteX2" fmla="*/ 948652 w 3604105"/>
                <a:gd name="connsiteY2" fmla="*/ 1343890 h 2320637"/>
                <a:gd name="connsiteX3" fmla="*/ 1087196 w 3604105"/>
                <a:gd name="connsiteY3" fmla="*/ 2216728 h 2320637"/>
                <a:gd name="connsiteX4" fmla="*/ 1447415 w 3604105"/>
                <a:gd name="connsiteY4" fmla="*/ 2216727 h 2320637"/>
                <a:gd name="connsiteX5" fmla="*/ 1724505 w 3604105"/>
                <a:gd name="connsiteY5" fmla="*/ 1967345 h 2320637"/>
                <a:gd name="connsiteX6" fmla="*/ 2001597 w 3604105"/>
                <a:gd name="connsiteY6" fmla="*/ 2216726 h 2320637"/>
                <a:gd name="connsiteX7" fmla="*/ 2375669 w 3604105"/>
                <a:gd name="connsiteY7" fmla="*/ 2147453 h 2320637"/>
                <a:gd name="connsiteX8" fmla="*/ 2514212 w 3604105"/>
                <a:gd name="connsiteY8" fmla="*/ 1385456 h 2320637"/>
                <a:gd name="connsiteX9" fmla="*/ 2805160 w 3604105"/>
                <a:gd name="connsiteY9" fmla="*/ 789709 h 2320637"/>
                <a:gd name="connsiteX10" fmla="*/ 3525596 w 3604105"/>
                <a:gd name="connsiteY10" fmla="*/ 498763 h 2320637"/>
                <a:gd name="connsiteX11" fmla="*/ 3373196 w 3604105"/>
                <a:gd name="connsiteY11" fmla="*/ 0 h 2320637"/>
                <a:gd name="connsiteX12" fmla="*/ 2583487 w 3604105"/>
                <a:gd name="connsiteY12" fmla="*/ 207818 h 2320637"/>
                <a:gd name="connsiteX13" fmla="*/ 1724506 w 3604105"/>
                <a:gd name="connsiteY13" fmla="*/ 318654 h 2320637"/>
                <a:gd name="connsiteX14" fmla="*/ 782396 w 3604105"/>
                <a:gd name="connsiteY14" fmla="*/ 249382 h 2320637"/>
                <a:gd name="connsiteX15" fmla="*/ 169029 w 3604105"/>
                <a:gd name="connsiteY15" fmla="*/ 15404 h 2320637"/>
                <a:gd name="connsiteX0" fmla="*/ 0 w 3596790"/>
                <a:gd name="connsiteY0" fmla="*/ 511068 h 2320637"/>
                <a:gd name="connsiteX1" fmla="*/ 650390 w 3596790"/>
                <a:gd name="connsiteY1" fmla="*/ 803563 h 2320637"/>
                <a:gd name="connsiteX2" fmla="*/ 941337 w 3596790"/>
                <a:gd name="connsiteY2" fmla="*/ 1343890 h 2320637"/>
                <a:gd name="connsiteX3" fmla="*/ 1079881 w 3596790"/>
                <a:gd name="connsiteY3" fmla="*/ 2216728 h 2320637"/>
                <a:gd name="connsiteX4" fmla="*/ 1440100 w 3596790"/>
                <a:gd name="connsiteY4" fmla="*/ 2216727 h 2320637"/>
                <a:gd name="connsiteX5" fmla="*/ 1717190 w 3596790"/>
                <a:gd name="connsiteY5" fmla="*/ 1967345 h 2320637"/>
                <a:gd name="connsiteX6" fmla="*/ 1994282 w 3596790"/>
                <a:gd name="connsiteY6" fmla="*/ 2216726 h 2320637"/>
                <a:gd name="connsiteX7" fmla="*/ 2368354 w 3596790"/>
                <a:gd name="connsiteY7" fmla="*/ 2147453 h 2320637"/>
                <a:gd name="connsiteX8" fmla="*/ 2506897 w 3596790"/>
                <a:gd name="connsiteY8" fmla="*/ 1385456 h 2320637"/>
                <a:gd name="connsiteX9" fmla="*/ 2797845 w 3596790"/>
                <a:gd name="connsiteY9" fmla="*/ 789709 h 2320637"/>
                <a:gd name="connsiteX10" fmla="*/ 3518281 w 3596790"/>
                <a:gd name="connsiteY10" fmla="*/ 498763 h 2320637"/>
                <a:gd name="connsiteX11" fmla="*/ 3365881 w 3596790"/>
                <a:gd name="connsiteY11" fmla="*/ 0 h 2320637"/>
                <a:gd name="connsiteX12" fmla="*/ 2576172 w 3596790"/>
                <a:gd name="connsiteY12" fmla="*/ 207818 h 2320637"/>
                <a:gd name="connsiteX13" fmla="*/ 1717191 w 3596790"/>
                <a:gd name="connsiteY13" fmla="*/ 318654 h 2320637"/>
                <a:gd name="connsiteX14" fmla="*/ 775081 w 3596790"/>
                <a:gd name="connsiteY14" fmla="*/ 249382 h 2320637"/>
                <a:gd name="connsiteX15" fmla="*/ 161714 w 3596790"/>
                <a:gd name="connsiteY15" fmla="*/ 15404 h 2320637"/>
                <a:gd name="connsiteX0" fmla="*/ 0 w 3596790"/>
                <a:gd name="connsiteY0" fmla="*/ 503752 h 2313321"/>
                <a:gd name="connsiteX1" fmla="*/ 650390 w 3596790"/>
                <a:gd name="connsiteY1" fmla="*/ 796247 h 2313321"/>
                <a:gd name="connsiteX2" fmla="*/ 941337 w 3596790"/>
                <a:gd name="connsiteY2" fmla="*/ 1336574 h 2313321"/>
                <a:gd name="connsiteX3" fmla="*/ 1079881 w 3596790"/>
                <a:gd name="connsiteY3" fmla="*/ 2209412 h 2313321"/>
                <a:gd name="connsiteX4" fmla="*/ 1440100 w 3596790"/>
                <a:gd name="connsiteY4" fmla="*/ 2209411 h 2313321"/>
                <a:gd name="connsiteX5" fmla="*/ 1717190 w 3596790"/>
                <a:gd name="connsiteY5" fmla="*/ 1960029 h 2313321"/>
                <a:gd name="connsiteX6" fmla="*/ 1994282 w 3596790"/>
                <a:gd name="connsiteY6" fmla="*/ 2209410 h 2313321"/>
                <a:gd name="connsiteX7" fmla="*/ 2368354 w 3596790"/>
                <a:gd name="connsiteY7" fmla="*/ 2140137 h 2313321"/>
                <a:gd name="connsiteX8" fmla="*/ 2506897 w 3596790"/>
                <a:gd name="connsiteY8" fmla="*/ 1378140 h 2313321"/>
                <a:gd name="connsiteX9" fmla="*/ 2797845 w 3596790"/>
                <a:gd name="connsiteY9" fmla="*/ 782393 h 2313321"/>
                <a:gd name="connsiteX10" fmla="*/ 3518281 w 3596790"/>
                <a:gd name="connsiteY10" fmla="*/ 491447 h 2313321"/>
                <a:gd name="connsiteX11" fmla="*/ 3329305 w 3596790"/>
                <a:gd name="connsiteY11" fmla="*/ 0 h 2313321"/>
                <a:gd name="connsiteX12" fmla="*/ 2576172 w 3596790"/>
                <a:gd name="connsiteY12" fmla="*/ 200502 h 2313321"/>
                <a:gd name="connsiteX13" fmla="*/ 1717191 w 3596790"/>
                <a:gd name="connsiteY13" fmla="*/ 311338 h 2313321"/>
                <a:gd name="connsiteX14" fmla="*/ 775081 w 3596790"/>
                <a:gd name="connsiteY14" fmla="*/ 242066 h 2313321"/>
                <a:gd name="connsiteX15" fmla="*/ 161714 w 3596790"/>
                <a:gd name="connsiteY15" fmla="*/ 8088 h 2313321"/>
                <a:gd name="connsiteX0" fmla="*/ 0 w 3596790"/>
                <a:gd name="connsiteY0" fmla="*/ 503752 h 2313321"/>
                <a:gd name="connsiteX1" fmla="*/ 650390 w 3596790"/>
                <a:gd name="connsiteY1" fmla="*/ 796247 h 2313321"/>
                <a:gd name="connsiteX2" fmla="*/ 941337 w 3596790"/>
                <a:gd name="connsiteY2" fmla="*/ 1336574 h 2313321"/>
                <a:gd name="connsiteX3" fmla="*/ 1079881 w 3596790"/>
                <a:gd name="connsiteY3" fmla="*/ 2209412 h 2313321"/>
                <a:gd name="connsiteX4" fmla="*/ 1440100 w 3596790"/>
                <a:gd name="connsiteY4" fmla="*/ 2209411 h 2313321"/>
                <a:gd name="connsiteX5" fmla="*/ 1717190 w 3596790"/>
                <a:gd name="connsiteY5" fmla="*/ 1960029 h 2313321"/>
                <a:gd name="connsiteX6" fmla="*/ 1994282 w 3596790"/>
                <a:gd name="connsiteY6" fmla="*/ 2209410 h 2313321"/>
                <a:gd name="connsiteX7" fmla="*/ 2368354 w 3596790"/>
                <a:gd name="connsiteY7" fmla="*/ 2140137 h 2313321"/>
                <a:gd name="connsiteX8" fmla="*/ 2506897 w 3596790"/>
                <a:gd name="connsiteY8" fmla="*/ 1378140 h 2313321"/>
                <a:gd name="connsiteX9" fmla="*/ 2797845 w 3596790"/>
                <a:gd name="connsiteY9" fmla="*/ 782393 h 2313321"/>
                <a:gd name="connsiteX10" fmla="*/ 3518281 w 3596790"/>
                <a:gd name="connsiteY10" fmla="*/ 491447 h 2313321"/>
                <a:gd name="connsiteX11" fmla="*/ 3329305 w 3596790"/>
                <a:gd name="connsiteY11" fmla="*/ 0 h 2313321"/>
                <a:gd name="connsiteX12" fmla="*/ 2576172 w 3596790"/>
                <a:gd name="connsiteY12" fmla="*/ 200502 h 2313321"/>
                <a:gd name="connsiteX13" fmla="*/ 1717191 w 3596790"/>
                <a:gd name="connsiteY13" fmla="*/ 311338 h 2313321"/>
                <a:gd name="connsiteX14" fmla="*/ 775081 w 3596790"/>
                <a:gd name="connsiteY14" fmla="*/ 242066 h 2313321"/>
                <a:gd name="connsiteX15" fmla="*/ 161714 w 3596790"/>
                <a:gd name="connsiteY15" fmla="*/ 8088 h 2313321"/>
                <a:gd name="connsiteX0" fmla="*/ 0 w 3552899"/>
                <a:gd name="connsiteY0" fmla="*/ 503752 h 2313321"/>
                <a:gd name="connsiteX1" fmla="*/ 650390 w 3552899"/>
                <a:gd name="connsiteY1" fmla="*/ 796247 h 2313321"/>
                <a:gd name="connsiteX2" fmla="*/ 941337 w 3552899"/>
                <a:gd name="connsiteY2" fmla="*/ 1336574 h 2313321"/>
                <a:gd name="connsiteX3" fmla="*/ 1079881 w 3552899"/>
                <a:gd name="connsiteY3" fmla="*/ 2209412 h 2313321"/>
                <a:gd name="connsiteX4" fmla="*/ 1440100 w 3552899"/>
                <a:gd name="connsiteY4" fmla="*/ 2209411 h 2313321"/>
                <a:gd name="connsiteX5" fmla="*/ 1717190 w 3552899"/>
                <a:gd name="connsiteY5" fmla="*/ 1960029 h 2313321"/>
                <a:gd name="connsiteX6" fmla="*/ 1994282 w 3552899"/>
                <a:gd name="connsiteY6" fmla="*/ 2209410 h 2313321"/>
                <a:gd name="connsiteX7" fmla="*/ 2368354 w 3552899"/>
                <a:gd name="connsiteY7" fmla="*/ 2140137 h 2313321"/>
                <a:gd name="connsiteX8" fmla="*/ 2506897 w 3552899"/>
                <a:gd name="connsiteY8" fmla="*/ 1378140 h 2313321"/>
                <a:gd name="connsiteX9" fmla="*/ 2797845 w 3552899"/>
                <a:gd name="connsiteY9" fmla="*/ 782393 h 2313321"/>
                <a:gd name="connsiteX10" fmla="*/ 3474390 w 3552899"/>
                <a:gd name="connsiteY10" fmla="*/ 506078 h 2313321"/>
                <a:gd name="connsiteX11" fmla="*/ 3329305 w 3552899"/>
                <a:gd name="connsiteY11" fmla="*/ 0 h 2313321"/>
                <a:gd name="connsiteX12" fmla="*/ 2576172 w 3552899"/>
                <a:gd name="connsiteY12" fmla="*/ 200502 h 2313321"/>
                <a:gd name="connsiteX13" fmla="*/ 1717191 w 3552899"/>
                <a:gd name="connsiteY13" fmla="*/ 311338 h 2313321"/>
                <a:gd name="connsiteX14" fmla="*/ 775081 w 3552899"/>
                <a:gd name="connsiteY14" fmla="*/ 242066 h 2313321"/>
                <a:gd name="connsiteX15" fmla="*/ 161714 w 3552899"/>
                <a:gd name="connsiteY15" fmla="*/ 8088 h 2313321"/>
                <a:gd name="connsiteX0" fmla="*/ 0 w 3589475"/>
                <a:gd name="connsiteY0" fmla="*/ 503752 h 2313321"/>
                <a:gd name="connsiteX1" fmla="*/ 650390 w 3589475"/>
                <a:gd name="connsiteY1" fmla="*/ 796247 h 2313321"/>
                <a:gd name="connsiteX2" fmla="*/ 941337 w 3589475"/>
                <a:gd name="connsiteY2" fmla="*/ 1336574 h 2313321"/>
                <a:gd name="connsiteX3" fmla="*/ 1079881 w 3589475"/>
                <a:gd name="connsiteY3" fmla="*/ 2209412 h 2313321"/>
                <a:gd name="connsiteX4" fmla="*/ 1440100 w 3589475"/>
                <a:gd name="connsiteY4" fmla="*/ 2209411 h 2313321"/>
                <a:gd name="connsiteX5" fmla="*/ 1717190 w 3589475"/>
                <a:gd name="connsiteY5" fmla="*/ 1960029 h 2313321"/>
                <a:gd name="connsiteX6" fmla="*/ 1994282 w 3589475"/>
                <a:gd name="connsiteY6" fmla="*/ 2209410 h 2313321"/>
                <a:gd name="connsiteX7" fmla="*/ 2368354 w 3589475"/>
                <a:gd name="connsiteY7" fmla="*/ 2140137 h 2313321"/>
                <a:gd name="connsiteX8" fmla="*/ 2506897 w 3589475"/>
                <a:gd name="connsiteY8" fmla="*/ 1378140 h 2313321"/>
                <a:gd name="connsiteX9" fmla="*/ 2797845 w 3589475"/>
                <a:gd name="connsiteY9" fmla="*/ 782393 h 2313321"/>
                <a:gd name="connsiteX10" fmla="*/ 3510966 w 3589475"/>
                <a:gd name="connsiteY10" fmla="*/ 491448 h 2313321"/>
                <a:gd name="connsiteX11" fmla="*/ 3329305 w 3589475"/>
                <a:gd name="connsiteY11" fmla="*/ 0 h 2313321"/>
                <a:gd name="connsiteX12" fmla="*/ 2576172 w 3589475"/>
                <a:gd name="connsiteY12" fmla="*/ 200502 h 2313321"/>
                <a:gd name="connsiteX13" fmla="*/ 1717191 w 3589475"/>
                <a:gd name="connsiteY13" fmla="*/ 311338 h 2313321"/>
                <a:gd name="connsiteX14" fmla="*/ 775081 w 3589475"/>
                <a:gd name="connsiteY14" fmla="*/ 242066 h 2313321"/>
                <a:gd name="connsiteX15" fmla="*/ 161714 w 3589475"/>
                <a:gd name="connsiteY15" fmla="*/ 8088 h 2313321"/>
                <a:gd name="connsiteX0" fmla="*/ 0 w 3510966"/>
                <a:gd name="connsiteY0" fmla="*/ 503752 h 2313321"/>
                <a:gd name="connsiteX1" fmla="*/ 650390 w 3510966"/>
                <a:gd name="connsiteY1" fmla="*/ 796247 h 2313321"/>
                <a:gd name="connsiteX2" fmla="*/ 941337 w 3510966"/>
                <a:gd name="connsiteY2" fmla="*/ 1336574 h 2313321"/>
                <a:gd name="connsiteX3" fmla="*/ 1079881 w 3510966"/>
                <a:gd name="connsiteY3" fmla="*/ 2209412 h 2313321"/>
                <a:gd name="connsiteX4" fmla="*/ 1440100 w 3510966"/>
                <a:gd name="connsiteY4" fmla="*/ 2209411 h 2313321"/>
                <a:gd name="connsiteX5" fmla="*/ 1717190 w 3510966"/>
                <a:gd name="connsiteY5" fmla="*/ 1960029 h 2313321"/>
                <a:gd name="connsiteX6" fmla="*/ 1994282 w 3510966"/>
                <a:gd name="connsiteY6" fmla="*/ 2209410 h 2313321"/>
                <a:gd name="connsiteX7" fmla="*/ 2368354 w 3510966"/>
                <a:gd name="connsiteY7" fmla="*/ 2140137 h 2313321"/>
                <a:gd name="connsiteX8" fmla="*/ 2506897 w 3510966"/>
                <a:gd name="connsiteY8" fmla="*/ 1378140 h 2313321"/>
                <a:gd name="connsiteX9" fmla="*/ 2797845 w 3510966"/>
                <a:gd name="connsiteY9" fmla="*/ 782393 h 2313321"/>
                <a:gd name="connsiteX10" fmla="*/ 3510966 w 3510966"/>
                <a:gd name="connsiteY10" fmla="*/ 491448 h 2313321"/>
                <a:gd name="connsiteX11" fmla="*/ 3329305 w 3510966"/>
                <a:gd name="connsiteY11" fmla="*/ 0 h 2313321"/>
                <a:gd name="connsiteX12" fmla="*/ 2576172 w 3510966"/>
                <a:gd name="connsiteY12" fmla="*/ 200502 h 2313321"/>
                <a:gd name="connsiteX13" fmla="*/ 1717191 w 3510966"/>
                <a:gd name="connsiteY13" fmla="*/ 311338 h 2313321"/>
                <a:gd name="connsiteX14" fmla="*/ 775081 w 3510966"/>
                <a:gd name="connsiteY14" fmla="*/ 242066 h 2313321"/>
                <a:gd name="connsiteX15" fmla="*/ 161714 w 3510966"/>
                <a:gd name="connsiteY15" fmla="*/ 8088 h 2313321"/>
                <a:gd name="connsiteX0" fmla="*/ 0 w 3510966"/>
                <a:gd name="connsiteY0" fmla="*/ 503752 h 2313321"/>
                <a:gd name="connsiteX1" fmla="*/ 650390 w 3510966"/>
                <a:gd name="connsiteY1" fmla="*/ 796247 h 2313321"/>
                <a:gd name="connsiteX2" fmla="*/ 941337 w 3510966"/>
                <a:gd name="connsiteY2" fmla="*/ 1336574 h 2313321"/>
                <a:gd name="connsiteX3" fmla="*/ 1079881 w 3510966"/>
                <a:gd name="connsiteY3" fmla="*/ 2209412 h 2313321"/>
                <a:gd name="connsiteX4" fmla="*/ 1440100 w 3510966"/>
                <a:gd name="connsiteY4" fmla="*/ 2209411 h 2313321"/>
                <a:gd name="connsiteX5" fmla="*/ 1717190 w 3510966"/>
                <a:gd name="connsiteY5" fmla="*/ 1960029 h 2313321"/>
                <a:gd name="connsiteX6" fmla="*/ 1994282 w 3510966"/>
                <a:gd name="connsiteY6" fmla="*/ 2209410 h 2313321"/>
                <a:gd name="connsiteX7" fmla="*/ 2368354 w 3510966"/>
                <a:gd name="connsiteY7" fmla="*/ 2140137 h 2313321"/>
                <a:gd name="connsiteX8" fmla="*/ 2506897 w 3510966"/>
                <a:gd name="connsiteY8" fmla="*/ 1378140 h 2313321"/>
                <a:gd name="connsiteX9" fmla="*/ 2797845 w 3510966"/>
                <a:gd name="connsiteY9" fmla="*/ 782393 h 2313321"/>
                <a:gd name="connsiteX10" fmla="*/ 3510966 w 3510966"/>
                <a:gd name="connsiteY10" fmla="*/ 491448 h 2313321"/>
                <a:gd name="connsiteX11" fmla="*/ 3329305 w 3510966"/>
                <a:gd name="connsiteY11" fmla="*/ 0 h 2313321"/>
                <a:gd name="connsiteX12" fmla="*/ 2576172 w 3510966"/>
                <a:gd name="connsiteY12" fmla="*/ 200502 h 2313321"/>
                <a:gd name="connsiteX13" fmla="*/ 1717191 w 3510966"/>
                <a:gd name="connsiteY13" fmla="*/ 311338 h 2313321"/>
                <a:gd name="connsiteX14" fmla="*/ 775081 w 3510966"/>
                <a:gd name="connsiteY14" fmla="*/ 242066 h 2313321"/>
                <a:gd name="connsiteX15" fmla="*/ 161714 w 3510966"/>
                <a:gd name="connsiteY15" fmla="*/ 8088 h 2313321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40100 w 3510966"/>
                <a:gd name="connsiteY4" fmla="*/ 220941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40100 w 3510966"/>
                <a:gd name="connsiteY4" fmla="*/ 220941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98622 w 3510966"/>
                <a:gd name="connsiteY4" fmla="*/ 219478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98622 w 3510966"/>
                <a:gd name="connsiteY4" fmla="*/ 219478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43075 w 3510966"/>
                <a:gd name="connsiteY6" fmla="*/ 2180149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28445 w 3510966"/>
                <a:gd name="connsiteY6" fmla="*/ 217283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68354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68354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68354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97615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97615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506897 w 3510966"/>
                <a:gd name="connsiteY8" fmla="*/ 1370052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21989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506897 w 3510966"/>
                <a:gd name="connsiteY8" fmla="*/ 1370052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70321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70321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61541 w 3510966"/>
                <a:gd name="connsiteY12" fmla="*/ 20704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65251 w 3510966"/>
                <a:gd name="connsiteY3" fmla="*/ 2172063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61541 w 3510966"/>
                <a:gd name="connsiteY12" fmla="*/ 20704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57936 w 3510966"/>
                <a:gd name="connsiteY3" fmla="*/ 215011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61541 w 3510966"/>
                <a:gd name="connsiteY12" fmla="*/ 20704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279129"/>
                <a:gd name="connsiteX1" fmla="*/ 650390 w 3510966"/>
                <a:gd name="connsiteY1" fmla="*/ 788159 h 2279129"/>
                <a:gd name="connsiteX2" fmla="*/ 941337 w 3510966"/>
                <a:gd name="connsiteY2" fmla="*/ 1328486 h 2279129"/>
                <a:gd name="connsiteX3" fmla="*/ 1057936 w 3510966"/>
                <a:gd name="connsiteY3" fmla="*/ 2150118 h 2279129"/>
                <a:gd name="connsiteX4" fmla="*/ 1498622 w 3510966"/>
                <a:gd name="connsiteY4" fmla="*/ 2186693 h 2279129"/>
                <a:gd name="connsiteX5" fmla="*/ 1717190 w 3510966"/>
                <a:gd name="connsiteY5" fmla="*/ 1951941 h 2279129"/>
                <a:gd name="connsiteX6" fmla="*/ 1928445 w 3510966"/>
                <a:gd name="connsiteY6" fmla="*/ 2164746 h 2279129"/>
                <a:gd name="connsiteX7" fmla="*/ 2375670 w 3510966"/>
                <a:gd name="connsiteY7" fmla="*/ 2146680 h 2279129"/>
                <a:gd name="connsiteX8" fmla="*/ 2492267 w 3510966"/>
                <a:gd name="connsiteY8" fmla="*/ 1333476 h 2279129"/>
                <a:gd name="connsiteX9" fmla="*/ 2797845 w 3510966"/>
                <a:gd name="connsiteY9" fmla="*/ 774305 h 2279129"/>
                <a:gd name="connsiteX10" fmla="*/ 3510966 w 3510966"/>
                <a:gd name="connsiteY10" fmla="*/ 483360 h 2279129"/>
                <a:gd name="connsiteX11" fmla="*/ 3307358 w 3510966"/>
                <a:gd name="connsiteY11" fmla="*/ 21173 h 2279129"/>
                <a:gd name="connsiteX12" fmla="*/ 2561541 w 3510966"/>
                <a:gd name="connsiteY12" fmla="*/ 207044 h 2279129"/>
                <a:gd name="connsiteX13" fmla="*/ 1717191 w 3510966"/>
                <a:gd name="connsiteY13" fmla="*/ 303250 h 2279129"/>
                <a:gd name="connsiteX14" fmla="*/ 775081 w 3510966"/>
                <a:gd name="connsiteY14" fmla="*/ 233978 h 2279129"/>
                <a:gd name="connsiteX15" fmla="*/ 161714 w 3510966"/>
                <a:gd name="connsiteY15" fmla="*/ 0 h 2279129"/>
                <a:gd name="connsiteX0" fmla="*/ 0 w 3510966"/>
                <a:gd name="connsiteY0" fmla="*/ 495664 h 2299138"/>
                <a:gd name="connsiteX1" fmla="*/ 650390 w 3510966"/>
                <a:gd name="connsiteY1" fmla="*/ 788159 h 2299138"/>
                <a:gd name="connsiteX2" fmla="*/ 941337 w 3510966"/>
                <a:gd name="connsiteY2" fmla="*/ 1328486 h 2299138"/>
                <a:gd name="connsiteX3" fmla="*/ 1057936 w 3510966"/>
                <a:gd name="connsiteY3" fmla="*/ 2150118 h 2299138"/>
                <a:gd name="connsiteX4" fmla="*/ 1498622 w 3510966"/>
                <a:gd name="connsiteY4" fmla="*/ 2186693 h 2299138"/>
                <a:gd name="connsiteX5" fmla="*/ 1717190 w 3510966"/>
                <a:gd name="connsiteY5" fmla="*/ 1951941 h 2299138"/>
                <a:gd name="connsiteX6" fmla="*/ 1928445 w 3510966"/>
                <a:gd name="connsiteY6" fmla="*/ 2164746 h 2299138"/>
                <a:gd name="connsiteX7" fmla="*/ 2402987 w 3510966"/>
                <a:gd name="connsiteY7" fmla="*/ 2166689 h 2299138"/>
                <a:gd name="connsiteX8" fmla="*/ 2492267 w 3510966"/>
                <a:gd name="connsiteY8" fmla="*/ 1333476 h 2299138"/>
                <a:gd name="connsiteX9" fmla="*/ 2797845 w 3510966"/>
                <a:gd name="connsiteY9" fmla="*/ 774305 h 2299138"/>
                <a:gd name="connsiteX10" fmla="*/ 3510966 w 3510966"/>
                <a:gd name="connsiteY10" fmla="*/ 483360 h 2299138"/>
                <a:gd name="connsiteX11" fmla="*/ 3307358 w 3510966"/>
                <a:gd name="connsiteY11" fmla="*/ 21173 h 2299138"/>
                <a:gd name="connsiteX12" fmla="*/ 2561541 w 3510966"/>
                <a:gd name="connsiteY12" fmla="*/ 207044 h 2299138"/>
                <a:gd name="connsiteX13" fmla="*/ 1717191 w 3510966"/>
                <a:gd name="connsiteY13" fmla="*/ 303250 h 2299138"/>
                <a:gd name="connsiteX14" fmla="*/ 775081 w 3510966"/>
                <a:gd name="connsiteY14" fmla="*/ 233978 h 2299138"/>
                <a:gd name="connsiteX15" fmla="*/ 161714 w 3510966"/>
                <a:gd name="connsiteY15" fmla="*/ 0 h 2299138"/>
                <a:gd name="connsiteX0" fmla="*/ 0 w 3510966"/>
                <a:gd name="connsiteY0" fmla="*/ 495664 h 2291187"/>
                <a:gd name="connsiteX1" fmla="*/ 650390 w 3510966"/>
                <a:gd name="connsiteY1" fmla="*/ 788159 h 2291187"/>
                <a:gd name="connsiteX2" fmla="*/ 941337 w 3510966"/>
                <a:gd name="connsiteY2" fmla="*/ 1328486 h 2291187"/>
                <a:gd name="connsiteX3" fmla="*/ 1057936 w 3510966"/>
                <a:gd name="connsiteY3" fmla="*/ 2150118 h 2291187"/>
                <a:gd name="connsiteX4" fmla="*/ 1498622 w 3510966"/>
                <a:gd name="connsiteY4" fmla="*/ 2186693 h 2291187"/>
                <a:gd name="connsiteX5" fmla="*/ 1717190 w 3510966"/>
                <a:gd name="connsiteY5" fmla="*/ 1951941 h 2291187"/>
                <a:gd name="connsiteX6" fmla="*/ 1928445 w 3510966"/>
                <a:gd name="connsiteY6" fmla="*/ 2164746 h 2291187"/>
                <a:gd name="connsiteX7" fmla="*/ 2379133 w 3510966"/>
                <a:gd name="connsiteY7" fmla="*/ 2158738 h 2291187"/>
                <a:gd name="connsiteX8" fmla="*/ 2492267 w 3510966"/>
                <a:gd name="connsiteY8" fmla="*/ 1333476 h 2291187"/>
                <a:gd name="connsiteX9" fmla="*/ 2797845 w 3510966"/>
                <a:gd name="connsiteY9" fmla="*/ 774305 h 2291187"/>
                <a:gd name="connsiteX10" fmla="*/ 3510966 w 3510966"/>
                <a:gd name="connsiteY10" fmla="*/ 483360 h 2291187"/>
                <a:gd name="connsiteX11" fmla="*/ 3307358 w 3510966"/>
                <a:gd name="connsiteY11" fmla="*/ 21173 h 2291187"/>
                <a:gd name="connsiteX12" fmla="*/ 2561541 w 3510966"/>
                <a:gd name="connsiteY12" fmla="*/ 207044 h 2291187"/>
                <a:gd name="connsiteX13" fmla="*/ 1717191 w 3510966"/>
                <a:gd name="connsiteY13" fmla="*/ 303250 h 2291187"/>
                <a:gd name="connsiteX14" fmla="*/ 775081 w 3510966"/>
                <a:gd name="connsiteY14" fmla="*/ 233978 h 2291187"/>
                <a:gd name="connsiteX15" fmla="*/ 161714 w 3510966"/>
                <a:gd name="connsiteY15" fmla="*/ 0 h 2291187"/>
                <a:gd name="connsiteX0" fmla="*/ 0 w 3510966"/>
                <a:gd name="connsiteY0" fmla="*/ 495664 h 2291187"/>
                <a:gd name="connsiteX1" fmla="*/ 650390 w 3510966"/>
                <a:gd name="connsiteY1" fmla="*/ 788159 h 2291187"/>
                <a:gd name="connsiteX2" fmla="*/ 941337 w 3510966"/>
                <a:gd name="connsiteY2" fmla="*/ 1328486 h 2291187"/>
                <a:gd name="connsiteX3" fmla="*/ 1057936 w 3510966"/>
                <a:gd name="connsiteY3" fmla="*/ 2150118 h 2291187"/>
                <a:gd name="connsiteX4" fmla="*/ 1498622 w 3510966"/>
                <a:gd name="connsiteY4" fmla="*/ 2186693 h 2291187"/>
                <a:gd name="connsiteX5" fmla="*/ 1676400 w 3510966"/>
                <a:gd name="connsiteY5" fmla="*/ 2133600 h 2291187"/>
                <a:gd name="connsiteX6" fmla="*/ 1928445 w 3510966"/>
                <a:gd name="connsiteY6" fmla="*/ 2164746 h 2291187"/>
                <a:gd name="connsiteX7" fmla="*/ 2379133 w 3510966"/>
                <a:gd name="connsiteY7" fmla="*/ 2158738 h 2291187"/>
                <a:gd name="connsiteX8" fmla="*/ 2492267 w 3510966"/>
                <a:gd name="connsiteY8" fmla="*/ 1333476 h 2291187"/>
                <a:gd name="connsiteX9" fmla="*/ 2797845 w 3510966"/>
                <a:gd name="connsiteY9" fmla="*/ 774305 h 2291187"/>
                <a:gd name="connsiteX10" fmla="*/ 3510966 w 3510966"/>
                <a:gd name="connsiteY10" fmla="*/ 483360 h 2291187"/>
                <a:gd name="connsiteX11" fmla="*/ 3307358 w 3510966"/>
                <a:gd name="connsiteY11" fmla="*/ 21173 h 2291187"/>
                <a:gd name="connsiteX12" fmla="*/ 2561541 w 3510966"/>
                <a:gd name="connsiteY12" fmla="*/ 207044 h 2291187"/>
                <a:gd name="connsiteX13" fmla="*/ 1717191 w 3510966"/>
                <a:gd name="connsiteY13" fmla="*/ 303250 h 2291187"/>
                <a:gd name="connsiteX14" fmla="*/ 775081 w 3510966"/>
                <a:gd name="connsiteY14" fmla="*/ 233978 h 2291187"/>
                <a:gd name="connsiteX15" fmla="*/ 161714 w 3510966"/>
                <a:gd name="connsiteY15" fmla="*/ 0 h 2291187"/>
                <a:gd name="connsiteX0" fmla="*/ 0 w 3510966"/>
                <a:gd name="connsiteY0" fmla="*/ 495664 h 2291187"/>
                <a:gd name="connsiteX1" fmla="*/ 650390 w 3510966"/>
                <a:gd name="connsiteY1" fmla="*/ 788159 h 2291187"/>
                <a:gd name="connsiteX2" fmla="*/ 941337 w 3510966"/>
                <a:gd name="connsiteY2" fmla="*/ 1328486 h 2291187"/>
                <a:gd name="connsiteX3" fmla="*/ 685800 w 3510966"/>
                <a:gd name="connsiteY3" fmla="*/ 1981200 h 2291187"/>
                <a:gd name="connsiteX4" fmla="*/ 1498622 w 3510966"/>
                <a:gd name="connsiteY4" fmla="*/ 2186693 h 2291187"/>
                <a:gd name="connsiteX5" fmla="*/ 1676400 w 3510966"/>
                <a:gd name="connsiteY5" fmla="*/ 2133600 h 2291187"/>
                <a:gd name="connsiteX6" fmla="*/ 1928445 w 3510966"/>
                <a:gd name="connsiteY6" fmla="*/ 2164746 h 2291187"/>
                <a:gd name="connsiteX7" fmla="*/ 2379133 w 3510966"/>
                <a:gd name="connsiteY7" fmla="*/ 2158738 h 2291187"/>
                <a:gd name="connsiteX8" fmla="*/ 2492267 w 3510966"/>
                <a:gd name="connsiteY8" fmla="*/ 1333476 h 2291187"/>
                <a:gd name="connsiteX9" fmla="*/ 2797845 w 3510966"/>
                <a:gd name="connsiteY9" fmla="*/ 774305 h 2291187"/>
                <a:gd name="connsiteX10" fmla="*/ 3510966 w 3510966"/>
                <a:gd name="connsiteY10" fmla="*/ 483360 h 2291187"/>
                <a:gd name="connsiteX11" fmla="*/ 3307358 w 3510966"/>
                <a:gd name="connsiteY11" fmla="*/ 21173 h 2291187"/>
                <a:gd name="connsiteX12" fmla="*/ 2561541 w 3510966"/>
                <a:gd name="connsiteY12" fmla="*/ 207044 h 2291187"/>
                <a:gd name="connsiteX13" fmla="*/ 1717191 w 3510966"/>
                <a:gd name="connsiteY13" fmla="*/ 303250 h 2291187"/>
                <a:gd name="connsiteX14" fmla="*/ 775081 w 3510966"/>
                <a:gd name="connsiteY14" fmla="*/ 233978 h 2291187"/>
                <a:gd name="connsiteX15" fmla="*/ 161714 w 3510966"/>
                <a:gd name="connsiteY15" fmla="*/ 0 h 2291187"/>
                <a:gd name="connsiteX0" fmla="*/ 96982 w 3607948"/>
                <a:gd name="connsiteY0" fmla="*/ 495664 h 2291187"/>
                <a:gd name="connsiteX1" fmla="*/ 747372 w 3607948"/>
                <a:gd name="connsiteY1" fmla="*/ 788159 h 2291187"/>
                <a:gd name="connsiteX2" fmla="*/ 96982 w 3607948"/>
                <a:gd name="connsiteY2" fmla="*/ 1447800 h 2291187"/>
                <a:gd name="connsiteX3" fmla="*/ 782782 w 3607948"/>
                <a:gd name="connsiteY3" fmla="*/ 1981200 h 2291187"/>
                <a:gd name="connsiteX4" fmla="*/ 1595604 w 3607948"/>
                <a:gd name="connsiteY4" fmla="*/ 2186693 h 2291187"/>
                <a:gd name="connsiteX5" fmla="*/ 1773382 w 3607948"/>
                <a:gd name="connsiteY5" fmla="*/ 2133600 h 2291187"/>
                <a:gd name="connsiteX6" fmla="*/ 2025427 w 3607948"/>
                <a:gd name="connsiteY6" fmla="*/ 2164746 h 2291187"/>
                <a:gd name="connsiteX7" fmla="*/ 2476115 w 3607948"/>
                <a:gd name="connsiteY7" fmla="*/ 2158738 h 2291187"/>
                <a:gd name="connsiteX8" fmla="*/ 2589249 w 3607948"/>
                <a:gd name="connsiteY8" fmla="*/ 1333476 h 2291187"/>
                <a:gd name="connsiteX9" fmla="*/ 2894827 w 3607948"/>
                <a:gd name="connsiteY9" fmla="*/ 774305 h 2291187"/>
                <a:gd name="connsiteX10" fmla="*/ 3607948 w 3607948"/>
                <a:gd name="connsiteY10" fmla="*/ 483360 h 2291187"/>
                <a:gd name="connsiteX11" fmla="*/ 3404340 w 3607948"/>
                <a:gd name="connsiteY11" fmla="*/ 21173 h 2291187"/>
                <a:gd name="connsiteX12" fmla="*/ 2658523 w 3607948"/>
                <a:gd name="connsiteY12" fmla="*/ 207044 h 2291187"/>
                <a:gd name="connsiteX13" fmla="*/ 1814173 w 3607948"/>
                <a:gd name="connsiteY13" fmla="*/ 303250 h 2291187"/>
                <a:gd name="connsiteX14" fmla="*/ 872063 w 3607948"/>
                <a:gd name="connsiteY14" fmla="*/ 233978 h 2291187"/>
                <a:gd name="connsiteX15" fmla="*/ 258696 w 3607948"/>
                <a:gd name="connsiteY15" fmla="*/ 0 h 2291187"/>
                <a:gd name="connsiteX0" fmla="*/ 96982 w 3607948"/>
                <a:gd name="connsiteY0" fmla="*/ 495664 h 2246730"/>
                <a:gd name="connsiteX1" fmla="*/ 747372 w 3607948"/>
                <a:gd name="connsiteY1" fmla="*/ 788159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2589249 w 3607948"/>
                <a:gd name="connsiteY8" fmla="*/ 1333476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96982 w 3607948"/>
                <a:gd name="connsiteY0" fmla="*/ 495664 h 2246730"/>
                <a:gd name="connsiteX1" fmla="*/ 747372 w 3607948"/>
                <a:gd name="connsiteY1" fmla="*/ 788159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3449782 w 3607948"/>
                <a:gd name="connsiteY8" fmla="*/ 1524000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1544782 w 3607948"/>
                <a:gd name="connsiteY0" fmla="*/ 914400 h 2246730"/>
                <a:gd name="connsiteX1" fmla="*/ 747372 w 3607948"/>
                <a:gd name="connsiteY1" fmla="*/ 788159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3449782 w 3607948"/>
                <a:gd name="connsiteY8" fmla="*/ 1524000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1544782 w 3607948"/>
                <a:gd name="connsiteY0" fmla="*/ 914400 h 2246730"/>
                <a:gd name="connsiteX1" fmla="*/ 554182 w 3607948"/>
                <a:gd name="connsiteY1" fmla="*/ 914400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3449782 w 3607948"/>
                <a:gd name="connsiteY8" fmla="*/ 1524000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1544782 w 3607948"/>
                <a:gd name="connsiteY0" fmla="*/ 914400 h 2246730"/>
                <a:gd name="connsiteX1" fmla="*/ 554182 w 3607948"/>
                <a:gd name="connsiteY1" fmla="*/ 914400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3449782 w 3607948"/>
                <a:gd name="connsiteY8" fmla="*/ 1524000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1544782 w 3607948"/>
                <a:gd name="connsiteY0" fmla="*/ 914400 h 2246730"/>
                <a:gd name="connsiteX1" fmla="*/ 554182 w 3607948"/>
                <a:gd name="connsiteY1" fmla="*/ 914400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3449782 w 3607948"/>
                <a:gd name="connsiteY8" fmla="*/ 1524000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1544782 w 3607948"/>
                <a:gd name="connsiteY0" fmla="*/ 914400 h 2246730"/>
                <a:gd name="connsiteX1" fmla="*/ 554182 w 3607948"/>
                <a:gd name="connsiteY1" fmla="*/ 914400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3449782 w 3607948"/>
                <a:gd name="connsiteY8" fmla="*/ 1524000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1544782 w 3607948"/>
                <a:gd name="connsiteY0" fmla="*/ 914400 h 2246730"/>
                <a:gd name="connsiteX1" fmla="*/ 554182 w 3607948"/>
                <a:gd name="connsiteY1" fmla="*/ 914400 h 2246730"/>
                <a:gd name="connsiteX2" fmla="*/ 96982 w 3607948"/>
                <a:gd name="connsiteY2" fmla="*/ 1447800 h 2246730"/>
                <a:gd name="connsiteX3" fmla="*/ 782782 w 3607948"/>
                <a:gd name="connsiteY3" fmla="*/ 1981200 h 2246730"/>
                <a:gd name="connsiteX4" fmla="*/ 1595604 w 3607948"/>
                <a:gd name="connsiteY4" fmla="*/ 2186693 h 2246730"/>
                <a:gd name="connsiteX5" fmla="*/ 1773382 w 3607948"/>
                <a:gd name="connsiteY5" fmla="*/ 2133600 h 2246730"/>
                <a:gd name="connsiteX6" fmla="*/ 2025427 w 3607948"/>
                <a:gd name="connsiteY6" fmla="*/ 2164746 h 2246730"/>
                <a:gd name="connsiteX7" fmla="*/ 2687782 w 3607948"/>
                <a:gd name="connsiteY7" fmla="*/ 1905000 h 2246730"/>
                <a:gd name="connsiteX8" fmla="*/ 3449782 w 3607948"/>
                <a:gd name="connsiteY8" fmla="*/ 1524000 h 2246730"/>
                <a:gd name="connsiteX9" fmla="*/ 2894827 w 3607948"/>
                <a:gd name="connsiteY9" fmla="*/ 774305 h 2246730"/>
                <a:gd name="connsiteX10" fmla="*/ 3607948 w 3607948"/>
                <a:gd name="connsiteY10" fmla="*/ 483360 h 2246730"/>
                <a:gd name="connsiteX11" fmla="*/ 3404340 w 3607948"/>
                <a:gd name="connsiteY11" fmla="*/ 21173 h 2246730"/>
                <a:gd name="connsiteX12" fmla="*/ 2658523 w 3607948"/>
                <a:gd name="connsiteY12" fmla="*/ 207044 h 2246730"/>
                <a:gd name="connsiteX13" fmla="*/ 1814173 w 3607948"/>
                <a:gd name="connsiteY13" fmla="*/ 303250 h 2246730"/>
                <a:gd name="connsiteX14" fmla="*/ 872063 w 3607948"/>
                <a:gd name="connsiteY14" fmla="*/ 233978 h 2246730"/>
                <a:gd name="connsiteX15" fmla="*/ 258696 w 3607948"/>
                <a:gd name="connsiteY15" fmla="*/ 0 h 2246730"/>
                <a:gd name="connsiteX0" fmla="*/ 1544782 w 3607948"/>
                <a:gd name="connsiteY0" fmla="*/ 893227 h 2225557"/>
                <a:gd name="connsiteX1" fmla="*/ 554182 w 3607948"/>
                <a:gd name="connsiteY1" fmla="*/ 893227 h 2225557"/>
                <a:gd name="connsiteX2" fmla="*/ 96982 w 3607948"/>
                <a:gd name="connsiteY2" fmla="*/ 1426627 h 2225557"/>
                <a:gd name="connsiteX3" fmla="*/ 782782 w 3607948"/>
                <a:gd name="connsiteY3" fmla="*/ 1960027 h 2225557"/>
                <a:gd name="connsiteX4" fmla="*/ 1595604 w 3607948"/>
                <a:gd name="connsiteY4" fmla="*/ 2165520 h 2225557"/>
                <a:gd name="connsiteX5" fmla="*/ 1773382 w 3607948"/>
                <a:gd name="connsiteY5" fmla="*/ 2112427 h 2225557"/>
                <a:gd name="connsiteX6" fmla="*/ 2025427 w 3607948"/>
                <a:gd name="connsiteY6" fmla="*/ 2143573 h 2225557"/>
                <a:gd name="connsiteX7" fmla="*/ 2687782 w 3607948"/>
                <a:gd name="connsiteY7" fmla="*/ 1883827 h 2225557"/>
                <a:gd name="connsiteX8" fmla="*/ 3449782 w 3607948"/>
                <a:gd name="connsiteY8" fmla="*/ 1502827 h 2225557"/>
                <a:gd name="connsiteX9" fmla="*/ 2894827 w 3607948"/>
                <a:gd name="connsiteY9" fmla="*/ 753132 h 2225557"/>
                <a:gd name="connsiteX10" fmla="*/ 3607948 w 3607948"/>
                <a:gd name="connsiteY10" fmla="*/ 462187 h 2225557"/>
                <a:gd name="connsiteX11" fmla="*/ 3404340 w 3607948"/>
                <a:gd name="connsiteY11" fmla="*/ 0 h 2225557"/>
                <a:gd name="connsiteX12" fmla="*/ 2658523 w 3607948"/>
                <a:gd name="connsiteY12" fmla="*/ 185871 h 2225557"/>
                <a:gd name="connsiteX13" fmla="*/ 1814173 w 3607948"/>
                <a:gd name="connsiteY13" fmla="*/ 282077 h 2225557"/>
                <a:gd name="connsiteX14" fmla="*/ 872063 w 3607948"/>
                <a:gd name="connsiteY14" fmla="*/ 212805 h 2225557"/>
                <a:gd name="connsiteX0" fmla="*/ 1544782 w 3607948"/>
                <a:gd name="connsiteY0" fmla="*/ 893227 h 2225557"/>
                <a:gd name="connsiteX1" fmla="*/ 554182 w 3607948"/>
                <a:gd name="connsiteY1" fmla="*/ 893227 h 2225557"/>
                <a:gd name="connsiteX2" fmla="*/ 96982 w 3607948"/>
                <a:gd name="connsiteY2" fmla="*/ 1426627 h 2225557"/>
                <a:gd name="connsiteX3" fmla="*/ 782782 w 3607948"/>
                <a:gd name="connsiteY3" fmla="*/ 1960027 h 2225557"/>
                <a:gd name="connsiteX4" fmla="*/ 1595604 w 3607948"/>
                <a:gd name="connsiteY4" fmla="*/ 2165520 h 2225557"/>
                <a:gd name="connsiteX5" fmla="*/ 1773382 w 3607948"/>
                <a:gd name="connsiteY5" fmla="*/ 2112427 h 2225557"/>
                <a:gd name="connsiteX6" fmla="*/ 2025427 w 3607948"/>
                <a:gd name="connsiteY6" fmla="*/ 2143573 h 2225557"/>
                <a:gd name="connsiteX7" fmla="*/ 2687782 w 3607948"/>
                <a:gd name="connsiteY7" fmla="*/ 1883827 h 2225557"/>
                <a:gd name="connsiteX8" fmla="*/ 3449782 w 3607948"/>
                <a:gd name="connsiteY8" fmla="*/ 1502827 h 2225557"/>
                <a:gd name="connsiteX9" fmla="*/ 2894827 w 3607948"/>
                <a:gd name="connsiteY9" fmla="*/ 753132 h 2225557"/>
                <a:gd name="connsiteX10" fmla="*/ 3607948 w 3607948"/>
                <a:gd name="connsiteY10" fmla="*/ 462187 h 2225557"/>
                <a:gd name="connsiteX11" fmla="*/ 3404340 w 3607948"/>
                <a:gd name="connsiteY11" fmla="*/ 0 h 2225557"/>
                <a:gd name="connsiteX12" fmla="*/ 2658523 w 3607948"/>
                <a:gd name="connsiteY12" fmla="*/ 185871 h 2225557"/>
                <a:gd name="connsiteX13" fmla="*/ 2382982 w 3607948"/>
                <a:gd name="connsiteY13" fmla="*/ 664627 h 2225557"/>
                <a:gd name="connsiteX14" fmla="*/ 872063 w 3607948"/>
                <a:gd name="connsiteY14" fmla="*/ 212805 h 2225557"/>
                <a:gd name="connsiteX0" fmla="*/ 1544782 w 3607948"/>
                <a:gd name="connsiteY0" fmla="*/ 893227 h 2225557"/>
                <a:gd name="connsiteX1" fmla="*/ 554182 w 3607948"/>
                <a:gd name="connsiteY1" fmla="*/ 893227 h 2225557"/>
                <a:gd name="connsiteX2" fmla="*/ 96982 w 3607948"/>
                <a:gd name="connsiteY2" fmla="*/ 1426627 h 2225557"/>
                <a:gd name="connsiteX3" fmla="*/ 782782 w 3607948"/>
                <a:gd name="connsiteY3" fmla="*/ 1960027 h 2225557"/>
                <a:gd name="connsiteX4" fmla="*/ 1595604 w 3607948"/>
                <a:gd name="connsiteY4" fmla="*/ 2165520 h 2225557"/>
                <a:gd name="connsiteX5" fmla="*/ 1773382 w 3607948"/>
                <a:gd name="connsiteY5" fmla="*/ 2112427 h 2225557"/>
                <a:gd name="connsiteX6" fmla="*/ 2025427 w 3607948"/>
                <a:gd name="connsiteY6" fmla="*/ 2143573 h 2225557"/>
                <a:gd name="connsiteX7" fmla="*/ 2687782 w 3607948"/>
                <a:gd name="connsiteY7" fmla="*/ 1883827 h 2225557"/>
                <a:gd name="connsiteX8" fmla="*/ 3449782 w 3607948"/>
                <a:gd name="connsiteY8" fmla="*/ 1502827 h 2225557"/>
                <a:gd name="connsiteX9" fmla="*/ 2894827 w 3607948"/>
                <a:gd name="connsiteY9" fmla="*/ 753132 h 2225557"/>
                <a:gd name="connsiteX10" fmla="*/ 3607948 w 3607948"/>
                <a:gd name="connsiteY10" fmla="*/ 462187 h 2225557"/>
                <a:gd name="connsiteX11" fmla="*/ 3404340 w 3607948"/>
                <a:gd name="connsiteY11" fmla="*/ 0 h 2225557"/>
                <a:gd name="connsiteX12" fmla="*/ 2658523 w 3607948"/>
                <a:gd name="connsiteY12" fmla="*/ 185871 h 2225557"/>
                <a:gd name="connsiteX13" fmla="*/ 2382982 w 3607948"/>
                <a:gd name="connsiteY13" fmla="*/ 664627 h 2225557"/>
                <a:gd name="connsiteX14" fmla="*/ 2078182 w 3607948"/>
                <a:gd name="connsiteY14" fmla="*/ 1045627 h 2225557"/>
                <a:gd name="connsiteX0" fmla="*/ 1544782 w 3607948"/>
                <a:gd name="connsiteY0" fmla="*/ 893227 h 2225557"/>
                <a:gd name="connsiteX1" fmla="*/ 554182 w 3607948"/>
                <a:gd name="connsiteY1" fmla="*/ 893227 h 2225557"/>
                <a:gd name="connsiteX2" fmla="*/ 96982 w 3607948"/>
                <a:gd name="connsiteY2" fmla="*/ 1426627 h 2225557"/>
                <a:gd name="connsiteX3" fmla="*/ 782782 w 3607948"/>
                <a:gd name="connsiteY3" fmla="*/ 1960027 h 2225557"/>
                <a:gd name="connsiteX4" fmla="*/ 1595604 w 3607948"/>
                <a:gd name="connsiteY4" fmla="*/ 2165520 h 2225557"/>
                <a:gd name="connsiteX5" fmla="*/ 1773382 w 3607948"/>
                <a:gd name="connsiteY5" fmla="*/ 2112427 h 2225557"/>
                <a:gd name="connsiteX6" fmla="*/ 2025427 w 3607948"/>
                <a:gd name="connsiteY6" fmla="*/ 2143573 h 2225557"/>
                <a:gd name="connsiteX7" fmla="*/ 2687782 w 3607948"/>
                <a:gd name="connsiteY7" fmla="*/ 1883827 h 2225557"/>
                <a:gd name="connsiteX8" fmla="*/ 3449782 w 3607948"/>
                <a:gd name="connsiteY8" fmla="*/ 1502827 h 2225557"/>
                <a:gd name="connsiteX9" fmla="*/ 3297382 w 3607948"/>
                <a:gd name="connsiteY9" fmla="*/ 1121827 h 2225557"/>
                <a:gd name="connsiteX10" fmla="*/ 3607948 w 3607948"/>
                <a:gd name="connsiteY10" fmla="*/ 462187 h 2225557"/>
                <a:gd name="connsiteX11" fmla="*/ 3404340 w 3607948"/>
                <a:gd name="connsiteY11" fmla="*/ 0 h 2225557"/>
                <a:gd name="connsiteX12" fmla="*/ 2658523 w 3607948"/>
                <a:gd name="connsiteY12" fmla="*/ 185871 h 2225557"/>
                <a:gd name="connsiteX13" fmla="*/ 2382982 w 3607948"/>
                <a:gd name="connsiteY13" fmla="*/ 664627 h 2225557"/>
                <a:gd name="connsiteX14" fmla="*/ 2078182 w 3607948"/>
                <a:gd name="connsiteY14" fmla="*/ 1045627 h 2225557"/>
                <a:gd name="connsiteX0" fmla="*/ 1544782 w 3521364"/>
                <a:gd name="connsiteY0" fmla="*/ 893227 h 2225557"/>
                <a:gd name="connsiteX1" fmla="*/ 554182 w 3521364"/>
                <a:gd name="connsiteY1" fmla="*/ 893227 h 2225557"/>
                <a:gd name="connsiteX2" fmla="*/ 96982 w 3521364"/>
                <a:gd name="connsiteY2" fmla="*/ 1426627 h 2225557"/>
                <a:gd name="connsiteX3" fmla="*/ 782782 w 3521364"/>
                <a:gd name="connsiteY3" fmla="*/ 1960027 h 2225557"/>
                <a:gd name="connsiteX4" fmla="*/ 1595604 w 3521364"/>
                <a:gd name="connsiteY4" fmla="*/ 2165520 h 2225557"/>
                <a:gd name="connsiteX5" fmla="*/ 1773382 w 3521364"/>
                <a:gd name="connsiteY5" fmla="*/ 2112427 h 2225557"/>
                <a:gd name="connsiteX6" fmla="*/ 2025427 w 3521364"/>
                <a:gd name="connsiteY6" fmla="*/ 2143573 h 2225557"/>
                <a:gd name="connsiteX7" fmla="*/ 2687782 w 3521364"/>
                <a:gd name="connsiteY7" fmla="*/ 1883827 h 2225557"/>
                <a:gd name="connsiteX8" fmla="*/ 3449782 w 3521364"/>
                <a:gd name="connsiteY8" fmla="*/ 1502827 h 2225557"/>
                <a:gd name="connsiteX9" fmla="*/ 3297382 w 3521364"/>
                <a:gd name="connsiteY9" fmla="*/ 1121827 h 2225557"/>
                <a:gd name="connsiteX10" fmla="*/ 3144982 w 3521364"/>
                <a:gd name="connsiteY10" fmla="*/ 740827 h 2225557"/>
                <a:gd name="connsiteX11" fmla="*/ 3404340 w 3521364"/>
                <a:gd name="connsiteY11" fmla="*/ 0 h 2225557"/>
                <a:gd name="connsiteX12" fmla="*/ 2658523 w 3521364"/>
                <a:gd name="connsiteY12" fmla="*/ 185871 h 2225557"/>
                <a:gd name="connsiteX13" fmla="*/ 2382982 w 3521364"/>
                <a:gd name="connsiteY13" fmla="*/ 664627 h 2225557"/>
                <a:gd name="connsiteX14" fmla="*/ 2078182 w 3521364"/>
                <a:gd name="connsiteY14" fmla="*/ 1045627 h 2225557"/>
                <a:gd name="connsiteX0" fmla="*/ 1239982 w 3521364"/>
                <a:gd name="connsiteY0" fmla="*/ 893227 h 2225557"/>
                <a:gd name="connsiteX1" fmla="*/ 554182 w 3521364"/>
                <a:gd name="connsiteY1" fmla="*/ 893227 h 2225557"/>
                <a:gd name="connsiteX2" fmla="*/ 96982 w 3521364"/>
                <a:gd name="connsiteY2" fmla="*/ 1426627 h 2225557"/>
                <a:gd name="connsiteX3" fmla="*/ 782782 w 3521364"/>
                <a:gd name="connsiteY3" fmla="*/ 1960027 h 2225557"/>
                <a:gd name="connsiteX4" fmla="*/ 1595604 w 3521364"/>
                <a:gd name="connsiteY4" fmla="*/ 2165520 h 2225557"/>
                <a:gd name="connsiteX5" fmla="*/ 1773382 w 3521364"/>
                <a:gd name="connsiteY5" fmla="*/ 2112427 h 2225557"/>
                <a:gd name="connsiteX6" fmla="*/ 2025427 w 3521364"/>
                <a:gd name="connsiteY6" fmla="*/ 2143573 h 2225557"/>
                <a:gd name="connsiteX7" fmla="*/ 2687782 w 3521364"/>
                <a:gd name="connsiteY7" fmla="*/ 1883827 h 2225557"/>
                <a:gd name="connsiteX8" fmla="*/ 3449782 w 3521364"/>
                <a:gd name="connsiteY8" fmla="*/ 1502827 h 2225557"/>
                <a:gd name="connsiteX9" fmla="*/ 3297382 w 3521364"/>
                <a:gd name="connsiteY9" fmla="*/ 1121827 h 2225557"/>
                <a:gd name="connsiteX10" fmla="*/ 3144982 w 3521364"/>
                <a:gd name="connsiteY10" fmla="*/ 740827 h 2225557"/>
                <a:gd name="connsiteX11" fmla="*/ 3404340 w 3521364"/>
                <a:gd name="connsiteY11" fmla="*/ 0 h 2225557"/>
                <a:gd name="connsiteX12" fmla="*/ 2658523 w 3521364"/>
                <a:gd name="connsiteY12" fmla="*/ 185871 h 2225557"/>
                <a:gd name="connsiteX13" fmla="*/ 2382982 w 3521364"/>
                <a:gd name="connsiteY13" fmla="*/ 664627 h 2225557"/>
                <a:gd name="connsiteX14" fmla="*/ 2078182 w 3521364"/>
                <a:gd name="connsiteY14" fmla="*/ 1045627 h 2225557"/>
                <a:gd name="connsiteX0" fmla="*/ 1239982 w 3521364"/>
                <a:gd name="connsiteY0" fmla="*/ 905927 h 2238257"/>
                <a:gd name="connsiteX1" fmla="*/ 554182 w 3521364"/>
                <a:gd name="connsiteY1" fmla="*/ 905927 h 2238257"/>
                <a:gd name="connsiteX2" fmla="*/ 96982 w 3521364"/>
                <a:gd name="connsiteY2" fmla="*/ 1439327 h 2238257"/>
                <a:gd name="connsiteX3" fmla="*/ 782782 w 3521364"/>
                <a:gd name="connsiteY3" fmla="*/ 1972727 h 2238257"/>
                <a:gd name="connsiteX4" fmla="*/ 1595604 w 3521364"/>
                <a:gd name="connsiteY4" fmla="*/ 2178220 h 2238257"/>
                <a:gd name="connsiteX5" fmla="*/ 1773382 w 3521364"/>
                <a:gd name="connsiteY5" fmla="*/ 2125127 h 2238257"/>
                <a:gd name="connsiteX6" fmla="*/ 2025427 w 3521364"/>
                <a:gd name="connsiteY6" fmla="*/ 2156273 h 2238257"/>
                <a:gd name="connsiteX7" fmla="*/ 2687782 w 3521364"/>
                <a:gd name="connsiteY7" fmla="*/ 1896527 h 2238257"/>
                <a:gd name="connsiteX8" fmla="*/ 3449782 w 3521364"/>
                <a:gd name="connsiteY8" fmla="*/ 1515527 h 2238257"/>
                <a:gd name="connsiteX9" fmla="*/ 3297382 w 3521364"/>
                <a:gd name="connsiteY9" fmla="*/ 1134527 h 2238257"/>
                <a:gd name="connsiteX10" fmla="*/ 3144982 w 3521364"/>
                <a:gd name="connsiteY10" fmla="*/ 753527 h 2238257"/>
                <a:gd name="connsiteX11" fmla="*/ 3404340 w 3521364"/>
                <a:gd name="connsiteY11" fmla="*/ 12700 h 2238257"/>
                <a:gd name="connsiteX12" fmla="*/ 2382982 w 3521364"/>
                <a:gd name="connsiteY12" fmla="*/ 677327 h 2238257"/>
                <a:gd name="connsiteX13" fmla="*/ 2078182 w 3521364"/>
                <a:gd name="connsiteY13" fmla="*/ 1058327 h 2238257"/>
                <a:gd name="connsiteX0" fmla="*/ 1239982 w 3521364"/>
                <a:gd name="connsiteY0" fmla="*/ 402871 h 1735201"/>
                <a:gd name="connsiteX1" fmla="*/ 554182 w 3521364"/>
                <a:gd name="connsiteY1" fmla="*/ 402871 h 1735201"/>
                <a:gd name="connsiteX2" fmla="*/ 96982 w 3521364"/>
                <a:gd name="connsiteY2" fmla="*/ 936271 h 1735201"/>
                <a:gd name="connsiteX3" fmla="*/ 782782 w 3521364"/>
                <a:gd name="connsiteY3" fmla="*/ 1469671 h 1735201"/>
                <a:gd name="connsiteX4" fmla="*/ 1595604 w 3521364"/>
                <a:gd name="connsiteY4" fmla="*/ 1675164 h 1735201"/>
                <a:gd name="connsiteX5" fmla="*/ 1773382 w 3521364"/>
                <a:gd name="connsiteY5" fmla="*/ 1622071 h 1735201"/>
                <a:gd name="connsiteX6" fmla="*/ 2025427 w 3521364"/>
                <a:gd name="connsiteY6" fmla="*/ 1653217 h 1735201"/>
                <a:gd name="connsiteX7" fmla="*/ 2687782 w 3521364"/>
                <a:gd name="connsiteY7" fmla="*/ 1393471 h 1735201"/>
                <a:gd name="connsiteX8" fmla="*/ 3449782 w 3521364"/>
                <a:gd name="connsiteY8" fmla="*/ 1012471 h 1735201"/>
                <a:gd name="connsiteX9" fmla="*/ 3297382 w 3521364"/>
                <a:gd name="connsiteY9" fmla="*/ 631471 h 1735201"/>
                <a:gd name="connsiteX10" fmla="*/ 3144982 w 3521364"/>
                <a:gd name="connsiteY10" fmla="*/ 250471 h 1735201"/>
                <a:gd name="connsiteX11" fmla="*/ 2687782 w 3521364"/>
                <a:gd name="connsiteY11" fmla="*/ 631471 h 1735201"/>
                <a:gd name="connsiteX12" fmla="*/ 2382982 w 3521364"/>
                <a:gd name="connsiteY12" fmla="*/ 174271 h 1735201"/>
                <a:gd name="connsiteX13" fmla="*/ 2078182 w 3521364"/>
                <a:gd name="connsiteY13" fmla="*/ 555271 h 1735201"/>
                <a:gd name="connsiteX0" fmla="*/ 1239982 w 3521364"/>
                <a:gd name="connsiteY0" fmla="*/ 402871 h 1735201"/>
                <a:gd name="connsiteX1" fmla="*/ 554182 w 3521364"/>
                <a:gd name="connsiteY1" fmla="*/ 402871 h 1735201"/>
                <a:gd name="connsiteX2" fmla="*/ 96982 w 3521364"/>
                <a:gd name="connsiteY2" fmla="*/ 936271 h 1735201"/>
                <a:gd name="connsiteX3" fmla="*/ 782782 w 3521364"/>
                <a:gd name="connsiteY3" fmla="*/ 1469671 h 1735201"/>
                <a:gd name="connsiteX4" fmla="*/ 1595604 w 3521364"/>
                <a:gd name="connsiteY4" fmla="*/ 1675164 h 1735201"/>
                <a:gd name="connsiteX5" fmla="*/ 1773382 w 3521364"/>
                <a:gd name="connsiteY5" fmla="*/ 1622071 h 1735201"/>
                <a:gd name="connsiteX6" fmla="*/ 2025427 w 3521364"/>
                <a:gd name="connsiteY6" fmla="*/ 1653217 h 1735201"/>
                <a:gd name="connsiteX7" fmla="*/ 2687782 w 3521364"/>
                <a:gd name="connsiteY7" fmla="*/ 1393471 h 1735201"/>
                <a:gd name="connsiteX8" fmla="*/ 3449782 w 3521364"/>
                <a:gd name="connsiteY8" fmla="*/ 1012471 h 1735201"/>
                <a:gd name="connsiteX9" fmla="*/ 3297382 w 3521364"/>
                <a:gd name="connsiteY9" fmla="*/ 631471 h 1735201"/>
                <a:gd name="connsiteX10" fmla="*/ 3144982 w 3521364"/>
                <a:gd name="connsiteY10" fmla="*/ 250471 h 1735201"/>
                <a:gd name="connsiteX11" fmla="*/ 2687782 w 3521364"/>
                <a:gd name="connsiteY11" fmla="*/ 631471 h 1735201"/>
                <a:gd name="connsiteX12" fmla="*/ 2382982 w 3521364"/>
                <a:gd name="connsiteY12" fmla="*/ 174271 h 1735201"/>
                <a:gd name="connsiteX13" fmla="*/ 1697182 w 3521364"/>
                <a:gd name="connsiteY13" fmla="*/ 631471 h 1735201"/>
                <a:gd name="connsiteX0" fmla="*/ 1239982 w 3521364"/>
                <a:gd name="connsiteY0" fmla="*/ 402871 h 1735201"/>
                <a:gd name="connsiteX1" fmla="*/ 554182 w 3521364"/>
                <a:gd name="connsiteY1" fmla="*/ 402871 h 1735201"/>
                <a:gd name="connsiteX2" fmla="*/ 96982 w 3521364"/>
                <a:gd name="connsiteY2" fmla="*/ 936271 h 1735201"/>
                <a:gd name="connsiteX3" fmla="*/ 782782 w 3521364"/>
                <a:gd name="connsiteY3" fmla="*/ 1469671 h 1735201"/>
                <a:gd name="connsiteX4" fmla="*/ 1595604 w 3521364"/>
                <a:gd name="connsiteY4" fmla="*/ 1675164 h 1735201"/>
                <a:gd name="connsiteX5" fmla="*/ 1773382 w 3521364"/>
                <a:gd name="connsiteY5" fmla="*/ 1622071 h 1735201"/>
                <a:gd name="connsiteX6" fmla="*/ 2025427 w 3521364"/>
                <a:gd name="connsiteY6" fmla="*/ 1653217 h 1735201"/>
                <a:gd name="connsiteX7" fmla="*/ 2687782 w 3521364"/>
                <a:gd name="connsiteY7" fmla="*/ 1393471 h 1735201"/>
                <a:gd name="connsiteX8" fmla="*/ 3449782 w 3521364"/>
                <a:gd name="connsiteY8" fmla="*/ 1012471 h 1735201"/>
                <a:gd name="connsiteX9" fmla="*/ 3297382 w 3521364"/>
                <a:gd name="connsiteY9" fmla="*/ 631471 h 1735201"/>
                <a:gd name="connsiteX10" fmla="*/ 3373582 w 3521364"/>
                <a:gd name="connsiteY10" fmla="*/ 479071 h 1735201"/>
                <a:gd name="connsiteX11" fmla="*/ 2687782 w 3521364"/>
                <a:gd name="connsiteY11" fmla="*/ 631471 h 1735201"/>
                <a:gd name="connsiteX12" fmla="*/ 2382982 w 3521364"/>
                <a:gd name="connsiteY12" fmla="*/ 174271 h 1735201"/>
                <a:gd name="connsiteX13" fmla="*/ 1697182 w 3521364"/>
                <a:gd name="connsiteY13" fmla="*/ 631471 h 1735201"/>
                <a:gd name="connsiteX0" fmla="*/ 1239982 w 3696855"/>
                <a:gd name="connsiteY0" fmla="*/ 402871 h 1735201"/>
                <a:gd name="connsiteX1" fmla="*/ 554182 w 3696855"/>
                <a:gd name="connsiteY1" fmla="*/ 402871 h 1735201"/>
                <a:gd name="connsiteX2" fmla="*/ 96982 w 3696855"/>
                <a:gd name="connsiteY2" fmla="*/ 936271 h 1735201"/>
                <a:gd name="connsiteX3" fmla="*/ 782782 w 3696855"/>
                <a:gd name="connsiteY3" fmla="*/ 1469671 h 1735201"/>
                <a:gd name="connsiteX4" fmla="*/ 1595604 w 3696855"/>
                <a:gd name="connsiteY4" fmla="*/ 1675164 h 1735201"/>
                <a:gd name="connsiteX5" fmla="*/ 1773382 w 3696855"/>
                <a:gd name="connsiteY5" fmla="*/ 1622071 h 1735201"/>
                <a:gd name="connsiteX6" fmla="*/ 2025427 w 3696855"/>
                <a:gd name="connsiteY6" fmla="*/ 1653217 h 1735201"/>
                <a:gd name="connsiteX7" fmla="*/ 2687782 w 3696855"/>
                <a:gd name="connsiteY7" fmla="*/ 1393471 h 1735201"/>
                <a:gd name="connsiteX8" fmla="*/ 3449782 w 3696855"/>
                <a:gd name="connsiteY8" fmla="*/ 1012471 h 1735201"/>
                <a:gd name="connsiteX9" fmla="*/ 3297382 w 3696855"/>
                <a:gd name="connsiteY9" fmla="*/ 631471 h 1735201"/>
                <a:gd name="connsiteX10" fmla="*/ 3373582 w 3696855"/>
                <a:gd name="connsiteY10" fmla="*/ 479071 h 1735201"/>
                <a:gd name="connsiteX11" fmla="*/ 2687782 w 3696855"/>
                <a:gd name="connsiteY11" fmla="*/ 631471 h 1735201"/>
                <a:gd name="connsiteX12" fmla="*/ 2382982 w 3696855"/>
                <a:gd name="connsiteY12" fmla="*/ 174271 h 1735201"/>
                <a:gd name="connsiteX13" fmla="*/ 1697182 w 3696855"/>
                <a:gd name="connsiteY13" fmla="*/ 631471 h 1735201"/>
                <a:gd name="connsiteX0" fmla="*/ 1239982 w 3696855"/>
                <a:gd name="connsiteY0" fmla="*/ 402871 h 1735201"/>
                <a:gd name="connsiteX1" fmla="*/ 554182 w 3696855"/>
                <a:gd name="connsiteY1" fmla="*/ 402871 h 1735201"/>
                <a:gd name="connsiteX2" fmla="*/ 96982 w 3696855"/>
                <a:gd name="connsiteY2" fmla="*/ 936271 h 1735201"/>
                <a:gd name="connsiteX3" fmla="*/ 782782 w 3696855"/>
                <a:gd name="connsiteY3" fmla="*/ 1469671 h 1735201"/>
                <a:gd name="connsiteX4" fmla="*/ 1595604 w 3696855"/>
                <a:gd name="connsiteY4" fmla="*/ 1675164 h 1735201"/>
                <a:gd name="connsiteX5" fmla="*/ 1773382 w 3696855"/>
                <a:gd name="connsiteY5" fmla="*/ 1622071 h 1735201"/>
                <a:gd name="connsiteX6" fmla="*/ 2025427 w 3696855"/>
                <a:gd name="connsiteY6" fmla="*/ 1653217 h 1735201"/>
                <a:gd name="connsiteX7" fmla="*/ 2687782 w 3696855"/>
                <a:gd name="connsiteY7" fmla="*/ 1393471 h 1735201"/>
                <a:gd name="connsiteX8" fmla="*/ 3449782 w 3696855"/>
                <a:gd name="connsiteY8" fmla="*/ 1012471 h 1735201"/>
                <a:gd name="connsiteX9" fmla="*/ 3297382 w 3696855"/>
                <a:gd name="connsiteY9" fmla="*/ 631471 h 1735201"/>
                <a:gd name="connsiteX10" fmla="*/ 3373582 w 3696855"/>
                <a:gd name="connsiteY10" fmla="*/ 479071 h 1735201"/>
                <a:gd name="connsiteX11" fmla="*/ 2687782 w 3696855"/>
                <a:gd name="connsiteY11" fmla="*/ 631471 h 1735201"/>
                <a:gd name="connsiteX12" fmla="*/ 2382982 w 3696855"/>
                <a:gd name="connsiteY12" fmla="*/ 174271 h 1735201"/>
                <a:gd name="connsiteX13" fmla="*/ 1697182 w 3696855"/>
                <a:gd name="connsiteY13" fmla="*/ 631471 h 1735201"/>
                <a:gd name="connsiteX0" fmla="*/ 1239982 w 3599873"/>
                <a:gd name="connsiteY0" fmla="*/ 402871 h 1735201"/>
                <a:gd name="connsiteX1" fmla="*/ 554182 w 3599873"/>
                <a:gd name="connsiteY1" fmla="*/ 402871 h 1735201"/>
                <a:gd name="connsiteX2" fmla="*/ 96982 w 3599873"/>
                <a:gd name="connsiteY2" fmla="*/ 936271 h 1735201"/>
                <a:gd name="connsiteX3" fmla="*/ 782782 w 3599873"/>
                <a:gd name="connsiteY3" fmla="*/ 1469671 h 1735201"/>
                <a:gd name="connsiteX4" fmla="*/ 1595604 w 3599873"/>
                <a:gd name="connsiteY4" fmla="*/ 1675164 h 1735201"/>
                <a:gd name="connsiteX5" fmla="*/ 1773382 w 3599873"/>
                <a:gd name="connsiteY5" fmla="*/ 1622071 h 1735201"/>
                <a:gd name="connsiteX6" fmla="*/ 2025427 w 3599873"/>
                <a:gd name="connsiteY6" fmla="*/ 1653217 h 1735201"/>
                <a:gd name="connsiteX7" fmla="*/ 2687782 w 3599873"/>
                <a:gd name="connsiteY7" fmla="*/ 1393471 h 1735201"/>
                <a:gd name="connsiteX8" fmla="*/ 3449782 w 3599873"/>
                <a:gd name="connsiteY8" fmla="*/ 1012471 h 1735201"/>
                <a:gd name="connsiteX9" fmla="*/ 3297382 w 3599873"/>
                <a:gd name="connsiteY9" fmla="*/ 631471 h 1735201"/>
                <a:gd name="connsiteX10" fmla="*/ 3373582 w 3599873"/>
                <a:gd name="connsiteY10" fmla="*/ 479071 h 1735201"/>
                <a:gd name="connsiteX11" fmla="*/ 2687782 w 3599873"/>
                <a:gd name="connsiteY11" fmla="*/ 631471 h 1735201"/>
                <a:gd name="connsiteX12" fmla="*/ 2382982 w 3599873"/>
                <a:gd name="connsiteY12" fmla="*/ 174271 h 1735201"/>
                <a:gd name="connsiteX13" fmla="*/ 1697182 w 3599873"/>
                <a:gd name="connsiteY13" fmla="*/ 631471 h 1735201"/>
                <a:gd name="connsiteX0" fmla="*/ 1239982 w 3599873"/>
                <a:gd name="connsiteY0" fmla="*/ 402871 h 1735201"/>
                <a:gd name="connsiteX1" fmla="*/ 554182 w 3599873"/>
                <a:gd name="connsiteY1" fmla="*/ 402871 h 1735201"/>
                <a:gd name="connsiteX2" fmla="*/ 96982 w 3599873"/>
                <a:gd name="connsiteY2" fmla="*/ 936271 h 1735201"/>
                <a:gd name="connsiteX3" fmla="*/ 782782 w 3599873"/>
                <a:gd name="connsiteY3" fmla="*/ 1469671 h 1735201"/>
                <a:gd name="connsiteX4" fmla="*/ 1595604 w 3599873"/>
                <a:gd name="connsiteY4" fmla="*/ 1675164 h 1735201"/>
                <a:gd name="connsiteX5" fmla="*/ 1773382 w 3599873"/>
                <a:gd name="connsiteY5" fmla="*/ 1622071 h 1735201"/>
                <a:gd name="connsiteX6" fmla="*/ 2025427 w 3599873"/>
                <a:gd name="connsiteY6" fmla="*/ 1653217 h 1735201"/>
                <a:gd name="connsiteX7" fmla="*/ 2687782 w 3599873"/>
                <a:gd name="connsiteY7" fmla="*/ 1393471 h 1735201"/>
                <a:gd name="connsiteX8" fmla="*/ 3449782 w 3599873"/>
                <a:gd name="connsiteY8" fmla="*/ 1012471 h 1735201"/>
                <a:gd name="connsiteX9" fmla="*/ 3525982 w 3599873"/>
                <a:gd name="connsiteY9" fmla="*/ 707671 h 1735201"/>
                <a:gd name="connsiteX10" fmla="*/ 3373582 w 3599873"/>
                <a:gd name="connsiteY10" fmla="*/ 479071 h 1735201"/>
                <a:gd name="connsiteX11" fmla="*/ 2687782 w 3599873"/>
                <a:gd name="connsiteY11" fmla="*/ 631471 h 1735201"/>
                <a:gd name="connsiteX12" fmla="*/ 2382982 w 3599873"/>
                <a:gd name="connsiteY12" fmla="*/ 174271 h 1735201"/>
                <a:gd name="connsiteX13" fmla="*/ 1697182 w 3599873"/>
                <a:gd name="connsiteY13" fmla="*/ 631471 h 1735201"/>
                <a:gd name="connsiteX0" fmla="*/ 935182 w 3599873"/>
                <a:gd name="connsiteY0" fmla="*/ 479071 h 1735201"/>
                <a:gd name="connsiteX1" fmla="*/ 554182 w 3599873"/>
                <a:gd name="connsiteY1" fmla="*/ 402871 h 1735201"/>
                <a:gd name="connsiteX2" fmla="*/ 96982 w 3599873"/>
                <a:gd name="connsiteY2" fmla="*/ 936271 h 1735201"/>
                <a:gd name="connsiteX3" fmla="*/ 782782 w 3599873"/>
                <a:gd name="connsiteY3" fmla="*/ 1469671 h 1735201"/>
                <a:gd name="connsiteX4" fmla="*/ 1595604 w 3599873"/>
                <a:gd name="connsiteY4" fmla="*/ 1675164 h 1735201"/>
                <a:gd name="connsiteX5" fmla="*/ 1773382 w 3599873"/>
                <a:gd name="connsiteY5" fmla="*/ 1622071 h 1735201"/>
                <a:gd name="connsiteX6" fmla="*/ 2025427 w 3599873"/>
                <a:gd name="connsiteY6" fmla="*/ 1653217 h 1735201"/>
                <a:gd name="connsiteX7" fmla="*/ 2687782 w 3599873"/>
                <a:gd name="connsiteY7" fmla="*/ 1393471 h 1735201"/>
                <a:gd name="connsiteX8" fmla="*/ 3449782 w 3599873"/>
                <a:gd name="connsiteY8" fmla="*/ 1012471 h 1735201"/>
                <a:gd name="connsiteX9" fmla="*/ 3525982 w 3599873"/>
                <a:gd name="connsiteY9" fmla="*/ 707671 h 1735201"/>
                <a:gd name="connsiteX10" fmla="*/ 3373582 w 3599873"/>
                <a:gd name="connsiteY10" fmla="*/ 479071 h 1735201"/>
                <a:gd name="connsiteX11" fmla="*/ 2687782 w 3599873"/>
                <a:gd name="connsiteY11" fmla="*/ 631471 h 1735201"/>
                <a:gd name="connsiteX12" fmla="*/ 2382982 w 3599873"/>
                <a:gd name="connsiteY12" fmla="*/ 174271 h 1735201"/>
                <a:gd name="connsiteX13" fmla="*/ 1697182 w 3599873"/>
                <a:gd name="connsiteY13" fmla="*/ 631471 h 1735201"/>
                <a:gd name="connsiteX0" fmla="*/ 935182 w 3599873"/>
                <a:gd name="connsiteY0" fmla="*/ 250471 h 1506601"/>
                <a:gd name="connsiteX1" fmla="*/ 554182 w 3599873"/>
                <a:gd name="connsiteY1" fmla="*/ 174271 h 1506601"/>
                <a:gd name="connsiteX2" fmla="*/ 96982 w 3599873"/>
                <a:gd name="connsiteY2" fmla="*/ 707671 h 1506601"/>
                <a:gd name="connsiteX3" fmla="*/ 782782 w 3599873"/>
                <a:gd name="connsiteY3" fmla="*/ 1241071 h 1506601"/>
                <a:gd name="connsiteX4" fmla="*/ 1595604 w 3599873"/>
                <a:gd name="connsiteY4" fmla="*/ 1446564 h 1506601"/>
                <a:gd name="connsiteX5" fmla="*/ 1773382 w 3599873"/>
                <a:gd name="connsiteY5" fmla="*/ 1393471 h 1506601"/>
                <a:gd name="connsiteX6" fmla="*/ 2025427 w 3599873"/>
                <a:gd name="connsiteY6" fmla="*/ 1424617 h 1506601"/>
                <a:gd name="connsiteX7" fmla="*/ 2687782 w 3599873"/>
                <a:gd name="connsiteY7" fmla="*/ 1164871 h 1506601"/>
                <a:gd name="connsiteX8" fmla="*/ 3449782 w 3599873"/>
                <a:gd name="connsiteY8" fmla="*/ 783871 h 1506601"/>
                <a:gd name="connsiteX9" fmla="*/ 3525982 w 3599873"/>
                <a:gd name="connsiteY9" fmla="*/ 479071 h 1506601"/>
                <a:gd name="connsiteX10" fmla="*/ 3373582 w 3599873"/>
                <a:gd name="connsiteY10" fmla="*/ 250471 h 1506601"/>
                <a:gd name="connsiteX11" fmla="*/ 2687782 w 3599873"/>
                <a:gd name="connsiteY11" fmla="*/ 402871 h 1506601"/>
                <a:gd name="connsiteX12" fmla="*/ 2230582 w 3599873"/>
                <a:gd name="connsiteY12" fmla="*/ 174271 h 1506601"/>
                <a:gd name="connsiteX13" fmla="*/ 1697182 w 3599873"/>
                <a:gd name="connsiteY13" fmla="*/ 402871 h 1506601"/>
                <a:gd name="connsiteX0" fmla="*/ 935182 w 3599873"/>
                <a:gd name="connsiteY0" fmla="*/ 189346 h 1445476"/>
                <a:gd name="connsiteX1" fmla="*/ 554182 w 3599873"/>
                <a:gd name="connsiteY1" fmla="*/ 113146 h 1445476"/>
                <a:gd name="connsiteX2" fmla="*/ 96982 w 3599873"/>
                <a:gd name="connsiteY2" fmla="*/ 646546 h 1445476"/>
                <a:gd name="connsiteX3" fmla="*/ 782782 w 3599873"/>
                <a:gd name="connsiteY3" fmla="*/ 1179946 h 1445476"/>
                <a:gd name="connsiteX4" fmla="*/ 1595604 w 3599873"/>
                <a:gd name="connsiteY4" fmla="*/ 1385439 h 1445476"/>
                <a:gd name="connsiteX5" fmla="*/ 1773382 w 3599873"/>
                <a:gd name="connsiteY5" fmla="*/ 1332346 h 1445476"/>
                <a:gd name="connsiteX6" fmla="*/ 2025427 w 3599873"/>
                <a:gd name="connsiteY6" fmla="*/ 1363492 h 1445476"/>
                <a:gd name="connsiteX7" fmla="*/ 2687782 w 3599873"/>
                <a:gd name="connsiteY7" fmla="*/ 1103746 h 1445476"/>
                <a:gd name="connsiteX8" fmla="*/ 3449782 w 3599873"/>
                <a:gd name="connsiteY8" fmla="*/ 722746 h 1445476"/>
                <a:gd name="connsiteX9" fmla="*/ 3525982 w 3599873"/>
                <a:gd name="connsiteY9" fmla="*/ 417946 h 1445476"/>
                <a:gd name="connsiteX10" fmla="*/ 3373582 w 3599873"/>
                <a:gd name="connsiteY10" fmla="*/ 189346 h 1445476"/>
                <a:gd name="connsiteX11" fmla="*/ 2687782 w 3599873"/>
                <a:gd name="connsiteY11" fmla="*/ 341746 h 1445476"/>
                <a:gd name="connsiteX12" fmla="*/ 2230582 w 3599873"/>
                <a:gd name="connsiteY12" fmla="*/ 113146 h 1445476"/>
                <a:gd name="connsiteX13" fmla="*/ 1697182 w 3599873"/>
                <a:gd name="connsiteY13" fmla="*/ 341746 h 1445476"/>
                <a:gd name="connsiteX0" fmla="*/ 935182 w 3599873"/>
                <a:gd name="connsiteY0" fmla="*/ 189346 h 1445476"/>
                <a:gd name="connsiteX1" fmla="*/ 554182 w 3599873"/>
                <a:gd name="connsiteY1" fmla="*/ 113146 h 1445476"/>
                <a:gd name="connsiteX2" fmla="*/ 96982 w 3599873"/>
                <a:gd name="connsiteY2" fmla="*/ 646546 h 1445476"/>
                <a:gd name="connsiteX3" fmla="*/ 782782 w 3599873"/>
                <a:gd name="connsiteY3" fmla="*/ 1179946 h 1445476"/>
                <a:gd name="connsiteX4" fmla="*/ 1595604 w 3599873"/>
                <a:gd name="connsiteY4" fmla="*/ 1385439 h 1445476"/>
                <a:gd name="connsiteX5" fmla="*/ 1773382 w 3599873"/>
                <a:gd name="connsiteY5" fmla="*/ 1332346 h 1445476"/>
                <a:gd name="connsiteX6" fmla="*/ 2025427 w 3599873"/>
                <a:gd name="connsiteY6" fmla="*/ 1363492 h 1445476"/>
                <a:gd name="connsiteX7" fmla="*/ 2687782 w 3599873"/>
                <a:gd name="connsiteY7" fmla="*/ 1103746 h 1445476"/>
                <a:gd name="connsiteX8" fmla="*/ 3449782 w 3599873"/>
                <a:gd name="connsiteY8" fmla="*/ 722746 h 1445476"/>
                <a:gd name="connsiteX9" fmla="*/ 3525982 w 3599873"/>
                <a:gd name="connsiteY9" fmla="*/ 417946 h 1445476"/>
                <a:gd name="connsiteX10" fmla="*/ 3373582 w 3599873"/>
                <a:gd name="connsiteY10" fmla="*/ 189346 h 1445476"/>
                <a:gd name="connsiteX11" fmla="*/ 2687782 w 3599873"/>
                <a:gd name="connsiteY11" fmla="*/ 341746 h 1445476"/>
                <a:gd name="connsiteX12" fmla="*/ 2230582 w 3599873"/>
                <a:gd name="connsiteY12" fmla="*/ 113146 h 1445476"/>
                <a:gd name="connsiteX13" fmla="*/ 1316182 w 3599873"/>
                <a:gd name="connsiteY13" fmla="*/ 341745 h 1445476"/>
                <a:gd name="connsiteX0" fmla="*/ 935182 w 3599873"/>
                <a:gd name="connsiteY0" fmla="*/ 189346 h 1445476"/>
                <a:gd name="connsiteX1" fmla="*/ 554182 w 3599873"/>
                <a:gd name="connsiteY1" fmla="*/ 113146 h 1445476"/>
                <a:gd name="connsiteX2" fmla="*/ 96982 w 3599873"/>
                <a:gd name="connsiteY2" fmla="*/ 646546 h 1445476"/>
                <a:gd name="connsiteX3" fmla="*/ 782782 w 3599873"/>
                <a:gd name="connsiteY3" fmla="*/ 1179946 h 1445476"/>
                <a:gd name="connsiteX4" fmla="*/ 1595604 w 3599873"/>
                <a:gd name="connsiteY4" fmla="*/ 1385439 h 1445476"/>
                <a:gd name="connsiteX5" fmla="*/ 1773382 w 3599873"/>
                <a:gd name="connsiteY5" fmla="*/ 1332346 h 1445476"/>
                <a:gd name="connsiteX6" fmla="*/ 2025427 w 3599873"/>
                <a:gd name="connsiteY6" fmla="*/ 1363492 h 1445476"/>
                <a:gd name="connsiteX7" fmla="*/ 2687782 w 3599873"/>
                <a:gd name="connsiteY7" fmla="*/ 1103746 h 1445476"/>
                <a:gd name="connsiteX8" fmla="*/ 3449782 w 3599873"/>
                <a:gd name="connsiteY8" fmla="*/ 722746 h 1445476"/>
                <a:gd name="connsiteX9" fmla="*/ 3525982 w 3599873"/>
                <a:gd name="connsiteY9" fmla="*/ 417946 h 1445476"/>
                <a:gd name="connsiteX10" fmla="*/ 3373582 w 3599873"/>
                <a:gd name="connsiteY10" fmla="*/ 189346 h 1445476"/>
                <a:gd name="connsiteX11" fmla="*/ 2687782 w 3599873"/>
                <a:gd name="connsiteY11" fmla="*/ 341746 h 1445476"/>
                <a:gd name="connsiteX12" fmla="*/ 2230582 w 3599873"/>
                <a:gd name="connsiteY12" fmla="*/ 113146 h 1445476"/>
                <a:gd name="connsiteX13" fmla="*/ 1316182 w 3599873"/>
                <a:gd name="connsiteY13" fmla="*/ 341745 h 1445476"/>
                <a:gd name="connsiteX0" fmla="*/ 554182 w 3599873"/>
                <a:gd name="connsiteY0" fmla="*/ 42653 h 1374983"/>
                <a:gd name="connsiteX1" fmla="*/ 96982 w 3599873"/>
                <a:gd name="connsiteY1" fmla="*/ 576053 h 1374983"/>
                <a:gd name="connsiteX2" fmla="*/ 782782 w 3599873"/>
                <a:gd name="connsiteY2" fmla="*/ 1109453 h 1374983"/>
                <a:gd name="connsiteX3" fmla="*/ 1595604 w 3599873"/>
                <a:gd name="connsiteY3" fmla="*/ 1314946 h 1374983"/>
                <a:gd name="connsiteX4" fmla="*/ 1773382 w 3599873"/>
                <a:gd name="connsiteY4" fmla="*/ 1261853 h 1374983"/>
                <a:gd name="connsiteX5" fmla="*/ 2025427 w 3599873"/>
                <a:gd name="connsiteY5" fmla="*/ 1292999 h 1374983"/>
                <a:gd name="connsiteX6" fmla="*/ 2687782 w 3599873"/>
                <a:gd name="connsiteY6" fmla="*/ 1033253 h 1374983"/>
                <a:gd name="connsiteX7" fmla="*/ 3449782 w 3599873"/>
                <a:gd name="connsiteY7" fmla="*/ 652253 h 1374983"/>
                <a:gd name="connsiteX8" fmla="*/ 3525982 w 3599873"/>
                <a:gd name="connsiteY8" fmla="*/ 347453 h 1374983"/>
                <a:gd name="connsiteX9" fmla="*/ 3373582 w 3599873"/>
                <a:gd name="connsiteY9" fmla="*/ 118853 h 1374983"/>
                <a:gd name="connsiteX10" fmla="*/ 2687782 w 3599873"/>
                <a:gd name="connsiteY10" fmla="*/ 271253 h 1374983"/>
                <a:gd name="connsiteX11" fmla="*/ 2230582 w 3599873"/>
                <a:gd name="connsiteY11" fmla="*/ 42653 h 1374983"/>
                <a:gd name="connsiteX12" fmla="*/ 1316182 w 3599873"/>
                <a:gd name="connsiteY12" fmla="*/ 271252 h 1374983"/>
                <a:gd name="connsiteX0" fmla="*/ 554182 w 3599873"/>
                <a:gd name="connsiteY0" fmla="*/ 54586 h 1386916"/>
                <a:gd name="connsiteX1" fmla="*/ 96982 w 3599873"/>
                <a:gd name="connsiteY1" fmla="*/ 587986 h 1386916"/>
                <a:gd name="connsiteX2" fmla="*/ 782782 w 3599873"/>
                <a:gd name="connsiteY2" fmla="*/ 1121386 h 1386916"/>
                <a:gd name="connsiteX3" fmla="*/ 1595604 w 3599873"/>
                <a:gd name="connsiteY3" fmla="*/ 1326879 h 1386916"/>
                <a:gd name="connsiteX4" fmla="*/ 1773382 w 3599873"/>
                <a:gd name="connsiteY4" fmla="*/ 1273786 h 1386916"/>
                <a:gd name="connsiteX5" fmla="*/ 2025427 w 3599873"/>
                <a:gd name="connsiteY5" fmla="*/ 1304932 h 1386916"/>
                <a:gd name="connsiteX6" fmla="*/ 2687782 w 3599873"/>
                <a:gd name="connsiteY6" fmla="*/ 1045186 h 1386916"/>
                <a:gd name="connsiteX7" fmla="*/ 3449782 w 3599873"/>
                <a:gd name="connsiteY7" fmla="*/ 664186 h 1386916"/>
                <a:gd name="connsiteX8" fmla="*/ 3525982 w 3599873"/>
                <a:gd name="connsiteY8" fmla="*/ 359386 h 1386916"/>
                <a:gd name="connsiteX9" fmla="*/ 3373582 w 3599873"/>
                <a:gd name="connsiteY9" fmla="*/ 130786 h 1386916"/>
                <a:gd name="connsiteX10" fmla="*/ 2687782 w 3599873"/>
                <a:gd name="connsiteY10" fmla="*/ 283186 h 1386916"/>
                <a:gd name="connsiteX11" fmla="*/ 2230582 w 3599873"/>
                <a:gd name="connsiteY11" fmla="*/ 54586 h 1386916"/>
                <a:gd name="connsiteX12" fmla="*/ 1316182 w 3599873"/>
                <a:gd name="connsiteY12" fmla="*/ 283185 h 1386916"/>
                <a:gd name="connsiteX0" fmla="*/ 630382 w 3599873"/>
                <a:gd name="connsiteY0" fmla="*/ 195052 h 1374983"/>
                <a:gd name="connsiteX1" fmla="*/ 96982 w 3599873"/>
                <a:gd name="connsiteY1" fmla="*/ 576053 h 1374983"/>
                <a:gd name="connsiteX2" fmla="*/ 782782 w 3599873"/>
                <a:gd name="connsiteY2" fmla="*/ 1109453 h 1374983"/>
                <a:gd name="connsiteX3" fmla="*/ 1595604 w 3599873"/>
                <a:gd name="connsiteY3" fmla="*/ 1314946 h 1374983"/>
                <a:gd name="connsiteX4" fmla="*/ 1773382 w 3599873"/>
                <a:gd name="connsiteY4" fmla="*/ 1261853 h 1374983"/>
                <a:gd name="connsiteX5" fmla="*/ 2025427 w 3599873"/>
                <a:gd name="connsiteY5" fmla="*/ 1292999 h 1374983"/>
                <a:gd name="connsiteX6" fmla="*/ 2687782 w 3599873"/>
                <a:gd name="connsiteY6" fmla="*/ 1033253 h 1374983"/>
                <a:gd name="connsiteX7" fmla="*/ 3449782 w 3599873"/>
                <a:gd name="connsiteY7" fmla="*/ 652253 h 1374983"/>
                <a:gd name="connsiteX8" fmla="*/ 3525982 w 3599873"/>
                <a:gd name="connsiteY8" fmla="*/ 347453 h 1374983"/>
                <a:gd name="connsiteX9" fmla="*/ 3373582 w 3599873"/>
                <a:gd name="connsiteY9" fmla="*/ 118853 h 1374983"/>
                <a:gd name="connsiteX10" fmla="*/ 2687782 w 3599873"/>
                <a:gd name="connsiteY10" fmla="*/ 271253 h 1374983"/>
                <a:gd name="connsiteX11" fmla="*/ 2230582 w 3599873"/>
                <a:gd name="connsiteY11" fmla="*/ 42653 h 1374983"/>
                <a:gd name="connsiteX12" fmla="*/ 1316182 w 3599873"/>
                <a:gd name="connsiteY12" fmla="*/ 271252 h 1374983"/>
                <a:gd name="connsiteX0" fmla="*/ 630382 w 3599873"/>
                <a:gd name="connsiteY0" fmla="*/ 155853 h 1335784"/>
                <a:gd name="connsiteX1" fmla="*/ 96982 w 3599873"/>
                <a:gd name="connsiteY1" fmla="*/ 536854 h 1335784"/>
                <a:gd name="connsiteX2" fmla="*/ 782782 w 3599873"/>
                <a:gd name="connsiteY2" fmla="*/ 1070254 h 1335784"/>
                <a:gd name="connsiteX3" fmla="*/ 1595604 w 3599873"/>
                <a:gd name="connsiteY3" fmla="*/ 1275747 h 1335784"/>
                <a:gd name="connsiteX4" fmla="*/ 1773382 w 3599873"/>
                <a:gd name="connsiteY4" fmla="*/ 1222654 h 1335784"/>
                <a:gd name="connsiteX5" fmla="*/ 2025427 w 3599873"/>
                <a:gd name="connsiteY5" fmla="*/ 1253800 h 1335784"/>
                <a:gd name="connsiteX6" fmla="*/ 2687782 w 3599873"/>
                <a:gd name="connsiteY6" fmla="*/ 994054 h 1335784"/>
                <a:gd name="connsiteX7" fmla="*/ 3449782 w 3599873"/>
                <a:gd name="connsiteY7" fmla="*/ 613054 h 1335784"/>
                <a:gd name="connsiteX8" fmla="*/ 3525982 w 3599873"/>
                <a:gd name="connsiteY8" fmla="*/ 308254 h 1335784"/>
                <a:gd name="connsiteX9" fmla="*/ 3373582 w 3599873"/>
                <a:gd name="connsiteY9" fmla="*/ 79654 h 1335784"/>
                <a:gd name="connsiteX10" fmla="*/ 2687782 w 3599873"/>
                <a:gd name="connsiteY10" fmla="*/ 232054 h 1335784"/>
                <a:gd name="connsiteX11" fmla="*/ 2154382 w 3599873"/>
                <a:gd name="connsiteY11" fmla="*/ 79653 h 1335784"/>
                <a:gd name="connsiteX12" fmla="*/ 1316182 w 3599873"/>
                <a:gd name="connsiteY12" fmla="*/ 232053 h 1335784"/>
                <a:gd name="connsiteX0" fmla="*/ 630382 w 3599873"/>
                <a:gd name="connsiteY0" fmla="*/ 155853 h 1335784"/>
                <a:gd name="connsiteX1" fmla="*/ 96982 w 3599873"/>
                <a:gd name="connsiteY1" fmla="*/ 536854 h 1335784"/>
                <a:gd name="connsiteX2" fmla="*/ 782782 w 3599873"/>
                <a:gd name="connsiteY2" fmla="*/ 1070254 h 1335784"/>
                <a:gd name="connsiteX3" fmla="*/ 1595604 w 3599873"/>
                <a:gd name="connsiteY3" fmla="*/ 1275747 h 1335784"/>
                <a:gd name="connsiteX4" fmla="*/ 1773382 w 3599873"/>
                <a:gd name="connsiteY4" fmla="*/ 1222654 h 1335784"/>
                <a:gd name="connsiteX5" fmla="*/ 2025427 w 3599873"/>
                <a:gd name="connsiteY5" fmla="*/ 1253800 h 1335784"/>
                <a:gd name="connsiteX6" fmla="*/ 2687782 w 3599873"/>
                <a:gd name="connsiteY6" fmla="*/ 994054 h 1335784"/>
                <a:gd name="connsiteX7" fmla="*/ 3449782 w 3599873"/>
                <a:gd name="connsiteY7" fmla="*/ 613054 h 1335784"/>
                <a:gd name="connsiteX8" fmla="*/ 3525982 w 3599873"/>
                <a:gd name="connsiteY8" fmla="*/ 308254 h 1335784"/>
                <a:gd name="connsiteX9" fmla="*/ 3373582 w 3599873"/>
                <a:gd name="connsiteY9" fmla="*/ 79654 h 1335784"/>
                <a:gd name="connsiteX10" fmla="*/ 2687782 w 3599873"/>
                <a:gd name="connsiteY10" fmla="*/ 232054 h 1335784"/>
                <a:gd name="connsiteX11" fmla="*/ 2154382 w 3599873"/>
                <a:gd name="connsiteY11" fmla="*/ 79653 h 1335784"/>
                <a:gd name="connsiteX12" fmla="*/ 1316182 w 3599873"/>
                <a:gd name="connsiteY12" fmla="*/ 232053 h 1335784"/>
                <a:gd name="connsiteX0" fmla="*/ 630382 w 3599873"/>
                <a:gd name="connsiteY0" fmla="*/ 155853 h 1335784"/>
                <a:gd name="connsiteX1" fmla="*/ 96982 w 3599873"/>
                <a:gd name="connsiteY1" fmla="*/ 536854 h 1335784"/>
                <a:gd name="connsiteX2" fmla="*/ 782782 w 3599873"/>
                <a:gd name="connsiteY2" fmla="*/ 1070254 h 1335784"/>
                <a:gd name="connsiteX3" fmla="*/ 1595604 w 3599873"/>
                <a:gd name="connsiteY3" fmla="*/ 1275747 h 1335784"/>
                <a:gd name="connsiteX4" fmla="*/ 1773382 w 3599873"/>
                <a:gd name="connsiteY4" fmla="*/ 1222654 h 1335784"/>
                <a:gd name="connsiteX5" fmla="*/ 2025427 w 3599873"/>
                <a:gd name="connsiteY5" fmla="*/ 1253800 h 1335784"/>
                <a:gd name="connsiteX6" fmla="*/ 2687782 w 3599873"/>
                <a:gd name="connsiteY6" fmla="*/ 994054 h 1335784"/>
                <a:gd name="connsiteX7" fmla="*/ 3449782 w 3599873"/>
                <a:gd name="connsiteY7" fmla="*/ 613054 h 1335784"/>
                <a:gd name="connsiteX8" fmla="*/ 3525982 w 3599873"/>
                <a:gd name="connsiteY8" fmla="*/ 308254 h 1335784"/>
                <a:gd name="connsiteX9" fmla="*/ 3373582 w 3599873"/>
                <a:gd name="connsiteY9" fmla="*/ 79654 h 1335784"/>
                <a:gd name="connsiteX10" fmla="*/ 2687782 w 3599873"/>
                <a:gd name="connsiteY10" fmla="*/ 232054 h 1335784"/>
                <a:gd name="connsiteX11" fmla="*/ 2154382 w 3599873"/>
                <a:gd name="connsiteY11" fmla="*/ 79653 h 1335784"/>
                <a:gd name="connsiteX12" fmla="*/ 1316182 w 3599873"/>
                <a:gd name="connsiteY12" fmla="*/ 232053 h 1335784"/>
                <a:gd name="connsiteX0" fmla="*/ 630382 w 3564082"/>
                <a:gd name="connsiteY0" fmla="*/ 155853 h 1335784"/>
                <a:gd name="connsiteX1" fmla="*/ 96982 w 3564082"/>
                <a:gd name="connsiteY1" fmla="*/ 536854 h 1335784"/>
                <a:gd name="connsiteX2" fmla="*/ 782782 w 3564082"/>
                <a:gd name="connsiteY2" fmla="*/ 1070254 h 1335784"/>
                <a:gd name="connsiteX3" fmla="*/ 1595604 w 3564082"/>
                <a:gd name="connsiteY3" fmla="*/ 1275747 h 1335784"/>
                <a:gd name="connsiteX4" fmla="*/ 1773382 w 3564082"/>
                <a:gd name="connsiteY4" fmla="*/ 1222654 h 1335784"/>
                <a:gd name="connsiteX5" fmla="*/ 2025427 w 3564082"/>
                <a:gd name="connsiteY5" fmla="*/ 1253800 h 1335784"/>
                <a:gd name="connsiteX6" fmla="*/ 2687782 w 3564082"/>
                <a:gd name="connsiteY6" fmla="*/ 994054 h 1335784"/>
                <a:gd name="connsiteX7" fmla="*/ 3449782 w 3564082"/>
                <a:gd name="connsiteY7" fmla="*/ 613054 h 1335784"/>
                <a:gd name="connsiteX8" fmla="*/ 3373582 w 3564082"/>
                <a:gd name="connsiteY8" fmla="*/ 79654 h 1335784"/>
                <a:gd name="connsiteX9" fmla="*/ 2687782 w 3564082"/>
                <a:gd name="connsiteY9" fmla="*/ 232054 h 1335784"/>
                <a:gd name="connsiteX10" fmla="*/ 2154382 w 3564082"/>
                <a:gd name="connsiteY10" fmla="*/ 79653 h 1335784"/>
                <a:gd name="connsiteX11" fmla="*/ 1316182 w 3564082"/>
                <a:gd name="connsiteY11" fmla="*/ 232053 h 1335784"/>
                <a:gd name="connsiteX0" fmla="*/ 630382 w 3564082"/>
                <a:gd name="connsiteY0" fmla="*/ 155853 h 1335784"/>
                <a:gd name="connsiteX1" fmla="*/ 96982 w 3564082"/>
                <a:gd name="connsiteY1" fmla="*/ 536854 h 1335784"/>
                <a:gd name="connsiteX2" fmla="*/ 782782 w 3564082"/>
                <a:gd name="connsiteY2" fmla="*/ 1070254 h 1335784"/>
                <a:gd name="connsiteX3" fmla="*/ 1595604 w 3564082"/>
                <a:gd name="connsiteY3" fmla="*/ 1275747 h 1335784"/>
                <a:gd name="connsiteX4" fmla="*/ 2025427 w 3564082"/>
                <a:gd name="connsiteY4" fmla="*/ 1253800 h 1335784"/>
                <a:gd name="connsiteX5" fmla="*/ 2687782 w 3564082"/>
                <a:gd name="connsiteY5" fmla="*/ 994054 h 1335784"/>
                <a:gd name="connsiteX6" fmla="*/ 3449782 w 3564082"/>
                <a:gd name="connsiteY6" fmla="*/ 613054 h 1335784"/>
                <a:gd name="connsiteX7" fmla="*/ 3373582 w 3564082"/>
                <a:gd name="connsiteY7" fmla="*/ 79654 h 1335784"/>
                <a:gd name="connsiteX8" fmla="*/ 2687782 w 3564082"/>
                <a:gd name="connsiteY8" fmla="*/ 232054 h 1335784"/>
                <a:gd name="connsiteX9" fmla="*/ 2154382 w 3564082"/>
                <a:gd name="connsiteY9" fmla="*/ 79653 h 1335784"/>
                <a:gd name="connsiteX10" fmla="*/ 1316182 w 3564082"/>
                <a:gd name="connsiteY10" fmla="*/ 232053 h 1335784"/>
                <a:gd name="connsiteX0" fmla="*/ 630382 w 3564082"/>
                <a:gd name="connsiteY0" fmla="*/ 155853 h 1335784"/>
                <a:gd name="connsiteX1" fmla="*/ 96982 w 3564082"/>
                <a:gd name="connsiteY1" fmla="*/ 536854 h 1335784"/>
                <a:gd name="connsiteX2" fmla="*/ 782782 w 3564082"/>
                <a:gd name="connsiteY2" fmla="*/ 1070254 h 1335784"/>
                <a:gd name="connsiteX3" fmla="*/ 1595604 w 3564082"/>
                <a:gd name="connsiteY3" fmla="*/ 1275747 h 1335784"/>
                <a:gd name="connsiteX4" fmla="*/ 2025427 w 3564082"/>
                <a:gd name="connsiteY4" fmla="*/ 1253800 h 1335784"/>
                <a:gd name="connsiteX5" fmla="*/ 2687782 w 3564082"/>
                <a:gd name="connsiteY5" fmla="*/ 1070252 h 1335784"/>
                <a:gd name="connsiteX6" fmla="*/ 3449782 w 3564082"/>
                <a:gd name="connsiteY6" fmla="*/ 613054 h 1335784"/>
                <a:gd name="connsiteX7" fmla="*/ 3373582 w 3564082"/>
                <a:gd name="connsiteY7" fmla="*/ 79654 h 1335784"/>
                <a:gd name="connsiteX8" fmla="*/ 2687782 w 3564082"/>
                <a:gd name="connsiteY8" fmla="*/ 232054 h 1335784"/>
                <a:gd name="connsiteX9" fmla="*/ 2154382 w 3564082"/>
                <a:gd name="connsiteY9" fmla="*/ 79653 h 1335784"/>
                <a:gd name="connsiteX10" fmla="*/ 1316182 w 3564082"/>
                <a:gd name="connsiteY10" fmla="*/ 232053 h 1335784"/>
                <a:gd name="connsiteX0" fmla="*/ 630382 w 3564082"/>
                <a:gd name="connsiteY0" fmla="*/ 155853 h 1335784"/>
                <a:gd name="connsiteX1" fmla="*/ 96982 w 3564082"/>
                <a:gd name="connsiteY1" fmla="*/ 536854 h 1335784"/>
                <a:gd name="connsiteX2" fmla="*/ 782782 w 3564082"/>
                <a:gd name="connsiteY2" fmla="*/ 1070252 h 1335784"/>
                <a:gd name="connsiteX3" fmla="*/ 1595604 w 3564082"/>
                <a:gd name="connsiteY3" fmla="*/ 1275747 h 1335784"/>
                <a:gd name="connsiteX4" fmla="*/ 2025427 w 3564082"/>
                <a:gd name="connsiteY4" fmla="*/ 1253800 h 1335784"/>
                <a:gd name="connsiteX5" fmla="*/ 2687782 w 3564082"/>
                <a:gd name="connsiteY5" fmla="*/ 1070252 h 1335784"/>
                <a:gd name="connsiteX6" fmla="*/ 3449782 w 3564082"/>
                <a:gd name="connsiteY6" fmla="*/ 613054 h 1335784"/>
                <a:gd name="connsiteX7" fmla="*/ 3373582 w 3564082"/>
                <a:gd name="connsiteY7" fmla="*/ 79654 h 1335784"/>
                <a:gd name="connsiteX8" fmla="*/ 2687782 w 3564082"/>
                <a:gd name="connsiteY8" fmla="*/ 232054 h 1335784"/>
                <a:gd name="connsiteX9" fmla="*/ 2154382 w 3564082"/>
                <a:gd name="connsiteY9" fmla="*/ 79653 h 1335784"/>
                <a:gd name="connsiteX10" fmla="*/ 1316182 w 3564082"/>
                <a:gd name="connsiteY10" fmla="*/ 232053 h 1335784"/>
                <a:gd name="connsiteX0" fmla="*/ 630382 w 3564082"/>
                <a:gd name="connsiteY0" fmla="*/ 155853 h 1335784"/>
                <a:gd name="connsiteX1" fmla="*/ 96982 w 3564082"/>
                <a:gd name="connsiteY1" fmla="*/ 536854 h 1335784"/>
                <a:gd name="connsiteX2" fmla="*/ 782782 w 3564082"/>
                <a:gd name="connsiteY2" fmla="*/ 1070252 h 1335784"/>
                <a:gd name="connsiteX3" fmla="*/ 1595604 w 3564082"/>
                <a:gd name="connsiteY3" fmla="*/ 1275747 h 1335784"/>
                <a:gd name="connsiteX4" fmla="*/ 2025427 w 3564082"/>
                <a:gd name="connsiteY4" fmla="*/ 1253800 h 1335784"/>
                <a:gd name="connsiteX5" fmla="*/ 2687782 w 3564082"/>
                <a:gd name="connsiteY5" fmla="*/ 1070252 h 1335784"/>
                <a:gd name="connsiteX6" fmla="*/ 3449782 w 3564082"/>
                <a:gd name="connsiteY6" fmla="*/ 613054 h 1335784"/>
                <a:gd name="connsiteX7" fmla="*/ 3373582 w 3564082"/>
                <a:gd name="connsiteY7" fmla="*/ 79654 h 1335784"/>
                <a:gd name="connsiteX8" fmla="*/ 2687782 w 3564082"/>
                <a:gd name="connsiteY8" fmla="*/ 232054 h 1335784"/>
                <a:gd name="connsiteX9" fmla="*/ 2154382 w 3564082"/>
                <a:gd name="connsiteY9" fmla="*/ 79653 h 1335784"/>
                <a:gd name="connsiteX10" fmla="*/ 1316182 w 3564082"/>
                <a:gd name="connsiteY10" fmla="*/ 232053 h 1335784"/>
                <a:gd name="connsiteX0" fmla="*/ 630382 w 3564082"/>
                <a:gd name="connsiteY0" fmla="*/ 155853 h 1335784"/>
                <a:gd name="connsiteX1" fmla="*/ 96982 w 3564082"/>
                <a:gd name="connsiteY1" fmla="*/ 536854 h 1335784"/>
                <a:gd name="connsiteX2" fmla="*/ 782782 w 3564082"/>
                <a:gd name="connsiteY2" fmla="*/ 1070252 h 1335784"/>
                <a:gd name="connsiteX3" fmla="*/ 1595604 w 3564082"/>
                <a:gd name="connsiteY3" fmla="*/ 1275747 h 1335784"/>
                <a:gd name="connsiteX4" fmla="*/ 2025427 w 3564082"/>
                <a:gd name="connsiteY4" fmla="*/ 1253800 h 1335784"/>
                <a:gd name="connsiteX5" fmla="*/ 2687782 w 3564082"/>
                <a:gd name="connsiteY5" fmla="*/ 1070252 h 1335784"/>
                <a:gd name="connsiteX6" fmla="*/ 3449782 w 3564082"/>
                <a:gd name="connsiteY6" fmla="*/ 613054 h 1335784"/>
                <a:gd name="connsiteX7" fmla="*/ 3373582 w 3564082"/>
                <a:gd name="connsiteY7" fmla="*/ 79654 h 1335784"/>
                <a:gd name="connsiteX8" fmla="*/ 2687782 w 3564082"/>
                <a:gd name="connsiteY8" fmla="*/ 232054 h 1335784"/>
                <a:gd name="connsiteX9" fmla="*/ 2154382 w 3564082"/>
                <a:gd name="connsiteY9" fmla="*/ 79653 h 1335784"/>
                <a:gd name="connsiteX10" fmla="*/ 1316182 w 3564082"/>
                <a:gd name="connsiteY10" fmla="*/ 232053 h 133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4082" h="1335784">
                  <a:moveTo>
                    <a:pt x="630382" y="155853"/>
                  </a:moveTo>
                  <a:cubicBezTo>
                    <a:pt x="196810" y="101267"/>
                    <a:pt x="0" y="301327"/>
                    <a:pt x="96982" y="536854"/>
                  </a:cubicBezTo>
                  <a:cubicBezTo>
                    <a:pt x="207819" y="800090"/>
                    <a:pt x="591553" y="762348"/>
                    <a:pt x="782782" y="1070252"/>
                  </a:cubicBezTo>
                  <a:cubicBezTo>
                    <a:pt x="1020618" y="1174161"/>
                    <a:pt x="1468604" y="1335784"/>
                    <a:pt x="1595604" y="1275747"/>
                  </a:cubicBezTo>
                  <a:cubicBezTo>
                    <a:pt x="1802711" y="1306338"/>
                    <a:pt x="1843397" y="1300749"/>
                    <a:pt x="2025427" y="1253800"/>
                  </a:cubicBezTo>
                  <a:cubicBezTo>
                    <a:pt x="2133954" y="1283818"/>
                    <a:pt x="2591373" y="1202701"/>
                    <a:pt x="2687782" y="1070252"/>
                  </a:cubicBezTo>
                  <a:cubicBezTo>
                    <a:pt x="2696409" y="769553"/>
                    <a:pt x="3356255" y="978334"/>
                    <a:pt x="3449782" y="613054"/>
                  </a:cubicBezTo>
                  <a:cubicBezTo>
                    <a:pt x="3564082" y="460654"/>
                    <a:pt x="3500582" y="143154"/>
                    <a:pt x="3373582" y="79654"/>
                  </a:cubicBezTo>
                  <a:cubicBezTo>
                    <a:pt x="2982145" y="0"/>
                    <a:pt x="2924437" y="312910"/>
                    <a:pt x="2687782" y="232054"/>
                  </a:cubicBezTo>
                  <a:cubicBezTo>
                    <a:pt x="2560782" y="219354"/>
                    <a:pt x="2513953" y="37000"/>
                    <a:pt x="2154382" y="79653"/>
                  </a:cubicBezTo>
                  <a:cubicBezTo>
                    <a:pt x="1870623" y="167527"/>
                    <a:pt x="1575428" y="282595"/>
                    <a:pt x="1316182" y="232053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166353" y="1704995"/>
              <a:ext cx="373544" cy="17787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119344" y="1643232"/>
              <a:ext cx="500035" cy="17787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 flipV="1">
              <a:off x="3119344" y="2200787"/>
              <a:ext cx="1525575" cy="1160785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119344" y="1952048"/>
              <a:ext cx="1525575" cy="41456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98"/>
          <p:cNvSpPr txBox="1">
            <a:spLocks noChangeArrowheads="1"/>
          </p:cNvSpPr>
          <p:nvPr/>
        </p:nvSpPr>
        <p:spPr>
          <a:xfrm>
            <a:off x="1484432" y="5749864"/>
            <a:ext cx="484603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Duality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98"/>
          <p:cNvSpPr txBox="1">
            <a:spLocks noChangeArrowheads="1"/>
          </p:cNvSpPr>
          <p:nvPr/>
        </p:nvSpPr>
        <p:spPr>
          <a:xfrm>
            <a:off x="1482084" y="6085148"/>
            <a:ext cx="484603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Confinement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98"/>
          <p:cNvSpPr txBox="1">
            <a:spLocks noChangeArrowheads="1"/>
          </p:cNvSpPr>
          <p:nvPr/>
        </p:nvSpPr>
        <p:spPr>
          <a:xfrm>
            <a:off x="1479736" y="6420432"/>
            <a:ext cx="484603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Dynamical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supersymmetry</a:t>
            </a:r>
            <a:r>
              <a:rPr lang="en-US" b="0" smtClean="0">
                <a:latin typeface="Times New Roman" pitchFamily="18" charset="0"/>
                <a:cs typeface="Times New Roman" pitchFamily="18" charset="0"/>
              </a:rPr>
              <a:t> breaking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98"/>
          <p:cNvSpPr txBox="1">
            <a:spLocks noChangeArrowheads="1"/>
          </p:cNvSpPr>
          <p:nvPr/>
        </p:nvSpPr>
        <p:spPr>
          <a:xfrm>
            <a:off x="441051" y="3960880"/>
            <a:ext cx="891161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New perspectives for studying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quantum field theories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(QFTs) and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geometry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77" grpId="0"/>
      <p:bldP spid="9" grpId="0"/>
      <p:bldP spid="10" grpId="0"/>
      <p:bldP spid="32" grpId="0"/>
      <p:bldP spid="33" grpId="0"/>
      <p:bldP spid="34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Integrable System and Mirror Symmetry</a:t>
            </a:r>
          </a:p>
        </p:txBody>
      </p:sp>
      <p:sp>
        <p:nvSpPr>
          <p:cNvPr id="166" name="Rectangle 98"/>
          <p:cNvSpPr txBox="1">
            <a:spLocks noChangeArrowheads="1"/>
          </p:cNvSpPr>
          <p:nvPr/>
        </p:nvSpPr>
        <p:spPr>
          <a:xfrm>
            <a:off x="415630" y="5827689"/>
            <a:ext cx="883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Fully constructive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prescription for building an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integrable system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given a </a:t>
            </a:r>
            <a:r>
              <a:rPr lang="en-US" b="0" noProof="0" dirty="0" smtClean="0">
                <a:solidFill>
                  <a:srgbClr val="00501B"/>
                </a:solidFill>
                <a:latin typeface="Times New Roman" pitchFamily="18" charset="0"/>
                <a:cs typeface="Times New Roman" pitchFamily="18" charset="0"/>
              </a:rPr>
              <a:t>spectral curve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Rectangle 98"/>
              <p:cNvSpPr txBox="1">
                <a:spLocks noChangeArrowheads="1"/>
              </p:cNvSpPr>
              <p:nvPr/>
            </p:nvSpPr>
            <p:spPr>
              <a:xfrm>
                <a:off x="762000" y="4574998"/>
                <a:ext cx="3243330" cy="51687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398463" lvl="1" indent="-398463">
                  <a:spcBef>
                    <a:spcPct val="20000"/>
                  </a:spcBef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1500" b="0" noProof="0" dirty="0" smtClean="0">
                    <a:latin typeface="+mj-lt"/>
                  </a:rPr>
                  <a:t>e.g.: relativistic periodic Toda chain     (Conifold/</a:t>
                </a:r>
                <a14:m>
                  <m:oMath xmlns:m="http://schemas.openxmlformats.org/officeDocument/2006/math" xmlns="">
                    <m:r>
                      <a:rPr lang="en-US" sz="1600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sz="1500" b="0" baseline="-25000" noProof="0" dirty="0" smtClean="0">
                    <a:latin typeface="+mj-lt"/>
                  </a:rPr>
                  <a:t>n</a:t>
                </a:r>
                <a:r>
                  <a:rPr lang="en-US" sz="1500" b="0" noProof="0" dirty="0" smtClean="0">
                    <a:latin typeface="+mj-lt"/>
                  </a:rPr>
                  <a:t>)</a:t>
                </a:r>
                <a:endParaRPr kumimoji="0" lang="en-US" sz="1500" b="0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7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74998"/>
                <a:ext cx="3243330" cy="516872"/>
              </a:xfrm>
              <a:prstGeom prst="rect">
                <a:avLst/>
              </a:prstGeom>
              <a:blipFill rotWithShape="1">
                <a:blip r:embed="rId3"/>
                <a:stretch>
                  <a:fillRect l="-564" t="-2353" r="-56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Rectangle 98"/>
          <p:cNvSpPr txBox="1">
            <a:spLocks noChangeArrowheads="1"/>
          </p:cNvSpPr>
          <p:nvPr/>
        </p:nvSpPr>
        <p:spPr>
          <a:xfrm>
            <a:off x="758287" y="6144392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noProof="0" dirty="0" err="1" smtClean="0">
                <a:solidFill>
                  <a:srgbClr val="1D4F5D"/>
                </a:solidFill>
                <a:latin typeface="Calibri" pitchFamily="34" charset="0"/>
              </a:rPr>
              <a:t>Feng</a:t>
            </a:r>
            <a:r>
              <a:rPr lang="en-US" sz="1500" b="1" noProof="0" dirty="0" smtClean="0">
                <a:solidFill>
                  <a:srgbClr val="1D4F5D"/>
                </a:solidFill>
                <a:latin typeface="Calibri" pitchFamily="34" charset="0"/>
              </a:rPr>
              <a:t>, He, </a:t>
            </a:r>
            <a:r>
              <a:rPr lang="en-US" sz="1500" b="1" noProof="0" dirty="0" err="1" smtClean="0">
                <a:solidFill>
                  <a:srgbClr val="1D4F5D"/>
                </a:solidFill>
                <a:latin typeface="Calibri" pitchFamily="34" charset="0"/>
              </a:rPr>
              <a:t>Kennaway</a:t>
            </a:r>
            <a:r>
              <a:rPr lang="en-US" sz="1500" b="1" noProof="0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500" b="1" noProof="0" dirty="0" err="1" smtClean="0">
                <a:solidFill>
                  <a:srgbClr val="1D4F5D"/>
                </a:solidFill>
                <a:latin typeface="Calibri" pitchFamily="34" charset="0"/>
              </a:rPr>
              <a:t>Vafa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9" name="Rectangle 98"/>
          <p:cNvSpPr txBox="1">
            <a:spLocks noChangeArrowheads="1"/>
          </p:cNvSpPr>
          <p:nvPr/>
        </p:nvSpPr>
        <p:spPr>
          <a:xfrm>
            <a:off x="6248400" y="4089109"/>
            <a:ext cx="16764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Hamiltonians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0" name="Rectangle 98"/>
          <p:cNvSpPr txBox="1">
            <a:spLocks noChangeArrowheads="1"/>
          </p:cNvSpPr>
          <p:nvPr/>
        </p:nvSpPr>
        <p:spPr>
          <a:xfrm>
            <a:off x="1394749" y="2923819"/>
            <a:ext cx="16764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900" b="1" dirty="0" err="1" smtClean="0">
                <a:latin typeface="Calibri" pitchFamily="34" charset="0"/>
                <a:cs typeface="Times New Roman" pitchFamily="18" charset="0"/>
              </a:rPr>
              <a:t>Casimirs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1" name="Rectangle 98"/>
          <p:cNvSpPr txBox="1">
            <a:spLocks noChangeArrowheads="1"/>
          </p:cNvSpPr>
          <p:nvPr/>
        </p:nvSpPr>
        <p:spPr>
          <a:xfrm>
            <a:off x="415630" y="805020"/>
            <a:ext cx="3881958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u="sng" noProof="0" dirty="0" smtClean="0">
                <a:latin typeface="Times New Roman" pitchFamily="18" charset="0"/>
                <a:cs typeface="Times New Roman" pitchFamily="18" charset="0"/>
              </a:rPr>
              <a:t>Characteristic polynomial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: P(z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,z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Rectangle 98"/>
          <p:cNvSpPr txBox="1">
            <a:spLocks noChangeArrowheads="1"/>
          </p:cNvSpPr>
          <p:nvPr/>
        </p:nvSpPr>
        <p:spPr>
          <a:xfrm>
            <a:off x="4763272" y="728820"/>
            <a:ext cx="3881958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oefficients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and their ratios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are Hamiltonians and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Casimirs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2057400" y="1947544"/>
            <a:ext cx="2514600" cy="822710"/>
            <a:chOff x="609600" y="838200"/>
            <a:chExt cx="2514600" cy="822710"/>
          </a:xfrm>
        </p:grpSpPr>
        <p:sp>
          <p:nvSpPr>
            <p:cNvPr id="176" name="Rectangle 98"/>
            <p:cNvSpPr txBox="1">
              <a:spLocks noChangeArrowheads="1"/>
            </p:cNvSpPr>
            <p:nvPr/>
          </p:nvSpPr>
          <p:spPr>
            <a:xfrm>
              <a:off x="800100" y="838200"/>
              <a:ext cx="21336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1" u="sng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Spectral curve </a:t>
              </a:r>
              <a:r>
                <a:rPr lang="en-US" b="1" u="sng" dirty="0" smtClean="0">
                  <a:solidFill>
                    <a:schemeClr val="tx2">
                      <a:lumMod val="75000"/>
                    </a:schemeClr>
                  </a:solidFill>
                  <a:latin typeface="Symbol" pitchFamily="18" charset="2"/>
                  <a:cs typeface="Times New Roman" pitchFamily="18" charset="0"/>
                </a:rPr>
                <a:t>S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177" name="Rectangle 98"/>
            <p:cNvSpPr txBox="1">
              <a:spLocks noChangeArrowheads="1"/>
            </p:cNvSpPr>
            <p:nvPr/>
          </p:nvSpPr>
          <p:spPr>
            <a:xfrm>
              <a:off x="609600" y="1203710"/>
              <a:ext cx="25146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P(z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,z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) = 0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9B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914400" y="838200"/>
              <a:ext cx="1905000" cy="7620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105400" y="1947544"/>
            <a:ext cx="3200400" cy="822710"/>
            <a:chOff x="5105400" y="4775916"/>
            <a:chExt cx="3200400" cy="822710"/>
          </a:xfrm>
        </p:grpSpPr>
        <p:sp>
          <p:nvSpPr>
            <p:cNvPr id="198" name="Rectangle 98"/>
            <p:cNvSpPr txBox="1">
              <a:spLocks noChangeArrowheads="1"/>
            </p:cNvSpPr>
            <p:nvPr/>
          </p:nvSpPr>
          <p:spPr>
            <a:xfrm>
              <a:off x="5600700" y="4775916"/>
              <a:ext cx="21336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1" u="sng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Times New Roman" pitchFamily="18" charset="0"/>
                </a:rPr>
                <a:t>Mirror manifold</a:t>
              </a:r>
              <a:endParaRPr kumimoji="0" lang="en-US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9" name="Rectangle 98"/>
            <p:cNvSpPr txBox="1">
              <a:spLocks noChangeArrowheads="1"/>
            </p:cNvSpPr>
            <p:nvPr/>
          </p:nvSpPr>
          <p:spPr>
            <a:xfrm>
              <a:off x="5105400" y="5141426"/>
              <a:ext cx="19050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P(z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) = W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9B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0" name="Rectangle 98"/>
            <p:cNvSpPr txBox="1">
              <a:spLocks noChangeArrowheads="1"/>
            </p:cNvSpPr>
            <p:nvPr/>
          </p:nvSpPr>
          <p:spPr>
            <a:xfrm>
              <a:off x="6400800" y="5141426"/>
              <a:ext cx="190500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u v = W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9BB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5219163" y="4775916"/>
              <a:ext cx="2729248" cy="76200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2" name="Up-Down Arrow 201"/>
          <p:cNvSpPr/>
          <p:nvPr/>
        </p:nvSpPr>
        <p:spPr>
          <a:xfrm>
            <a:off x="5832919" y="6196884"/>
            <a:ext cx="184809" cy="329485"/>
          </a:xfrm>
          <a:prstGeom prst="upDownArrow">
            <a:avLst/>
          </a:prstGeom>
          <a:solidFill>
            <a:srgbClr val="0070C0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" name="Up-Down Arrow 203"/>
          <p:cNvSpPr/>
          <p:nvPr/>
        </p:nvSpPr>
        <p:spPr>
          <a:xfrm>
            <a:off x="8043193" y="6197958"/>
            <a:ext cx="184809" cy="329485"/>
          </a:xfrm>
          <a:prstGeom prst="upDownArrow">
            <a:avLst/>
          </a:prstGeom>
          <a:solidFill>
            <a:srgbClr val="0070C0"/>
          </a:solidFill>
          <a:ln w="3175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" name="Straight Arrow Connector 204"/>
          <p:cNvCxnSpPr/>
          <p:nvPr/>
        </p:nvCxnSpPr>
        <p:spPr>
          <a:xfrm>
            <a:off x="4378030" y="995520"/>
            <a:ext cx="647163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ight Arrow 205"/>
          <p:cNvSpPr/>
          <p:nvPr/>
        </p:nvSpPr>
        <p:spPr>
          <a:xfrm>
            <a:off x="4533363" y="2214781"/>
            <a:ext cx="461513" cy="2286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7" name="Straight Arrow Connector 206"/>
          <p:cNvCxnSpPr/>
          <p:nvPr/>
        </p:nvCxnSpPr>
        <p:spPr>
          <a:xfrm>
            <a:off x="2893039" y="3178484"/>
            <a:ext cx="1432302" cy="1072252"/>
          </a:xfrm>
          <a:prstGeom prst="straightConnector1">
            <a:avLst/>
          </a:prstGeom>
          <a:ln w="38100">
            <a:solidFill>
              <a:srgbClr val="1D4F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07"/>
          <p:cNvGrpSpPr/>
          <p:nvPr/>
        </p:nvGrpSpPr>
        <p:grpSpPr>
          <a:xfrm>
            <a:off x="3512106" y="3024428"/>
            <a:ext cx="2845037" cy="2640981"/>
            <a:chOff x="3512106" y="849193"/>
            <a:chExt cx="2845037" cy="2640981"/>
          </a:xfrm>
        </p:grpSpPr>
        <p:sp>
          <p:nvSpPr>
            <p:cNvPr id="209" name="Freeform 208"/>
            <p:cNvSpPr/>
            <p:nvPr/>
          </p:nvSpPr>
          <p:spPr>
            <a:xfrm>
              <a:off x="3545135" y="849193"/>
              <a:ext cx="2804858" cy="2640281"/>
            </a:xfrm>
            <a:custGeom>
              <a:avLst/>
              <a:gdLst>
                <a:gd name="connsiteX0" fmla="*/ 62345 w 4502727"/>
                <a:gd name="connsiteY0" fmla="*/ 1246909 h 2616200"/>
                <a:gd name="connsiteX1" fmla="*/ 228600 w 4502727"/>
                <a:gd name="connsiteY1" fmla="*/ 1191490 h 2616200"/>
                <a:gd name="connsiteX2" fmla="*/ 1433945 w 4502727"/>
                <a:gd name="connsiteY2" fmla="*/ 1205345 h 2616200"/>
                <a:gd name="connsiteX3" fmla="*/ 1724891 w 4502727"/>
                <a:gd name="connsiteY3" fmla="*/ 1925781 h 2616200"/>
                <a:gd name="connsiteX4" fmla="*/ 1503218 w 4502727"/>
                <a:gd name="connsiteY4" fmla="*/ 2313709 h 2616200"/>
                <a:gd name="connsiteX5" fmla="*/ 3151909 w 4502727"/>
                <a:gd name="connsiteY5" fmla="*/ 2549236 h 2616200"/>
                <a:gd name="connsiteX6" fmla="*/ 3373582 w 4502727"/>
                <a:gd name="connsiteY6" fmla="*/ 1911927 h 2616200"/>
                <a:gd name="connsiteX7" fmla="*/ 2583873 w 4502727"/>
                <a:gd name="connsiteY7" fmla="*/ 1440872 h 2616200"/>
                <a:gd name="connsiteX8" fmla="*/ 3151909 w 4502727"/>
                <a:gd name="connsiteY8" fmla="*/ 886690 h 2616200"/>
                <a:gd name="connsiteX9" fmla="*/ 4052455 w 4502727"/>
                <a:gd name="connsiteY9" fmla="*/ 831272 h 2616200"/>
                <a:gd name="connsiteX10" fmla="*/ 4454236 w 4502727"/>
                <a:gd name="connsiteY10" fmla="*/ 318654 h 2616200"/>
                <a:gd name="connsiteX11" fmla="*/ 4343400 w 4502727"/>
                <a:gd name="connsiteY11" fmla="*/ 180109 h 2616200"/>
                <a:gd name="connsiteX12" fmla="*/ 3539836 w 4502727"/>
                <a:gd name="connsiteY12" fmla="*/ 27709 h 2616200"/>
                <a:gd name="connsiteX13" fmla="*/ 3470564 w 4502727"/>
                <a:gd name="connsiteY13" fmla="*/ 346363 h 2616200"/>
                <a:gd name="connsiteX14" fmla="*/ 2736273 w 4502727"/>
                <a:gd name="connsiteY14" fmla="*/ 623454 h 2616200"/>
                <a:gd name="connsiteX15" fmla="*/ 1572491 w 4502727"/>
                <a:gd name="connsiteY15" fmla="*/ 637309 h 2616200"/>
                <a:gd name="connsiteX16" fmla="*/ 921327 w 4502727"/>
                <a:gd name="connsiteY16" fmla="*/ 346363 h 2616200"/>
                <a:gd name="connsiteX17" fmla="*/ 838200 w 4502727"/>
                <a:gd name="connsiteY17" fmla="*/ 304799 h 2616200"/>
                <a:gd name="connsiteX18" fmla="*/ 1295400 w 4502727"/>
                <a:gd name="connsiteY18" fmla="*/ 1787236 h 2616200"/>
                <a:gd name="connsiteX0" fmla="*/ 62345 w 4502727"/>
                <a:gd name="connsiteY0" fmla="*/ 1246909 h 2650836"/>
                <a:gd name="connsiteX1" fmla="*/ 228600 w 4502727"/>
                <a:gd name="connsiteY1" fmla="*/ 1191490 h 2650836"/>
                <a:gd name="connsiteX2" fmla="*/ 1433945 w 4502727"/>
                <a:gd name="connsiteY2" fmla="*/ 1205345 h 2650836"/>
                <a:gd name="connsiteX3" fmla="*/ 1724891 w 4502727"/>
                <a:gd name="connsiteY3" fmla="*/ 1925781 h 2650836"/>
                <a:gd name="connsiteX4" fmla="*/ 2195945 w 4502727"/>
                <a:gd name="connsiteY4" fmla="*/ 2521528 h 2650836"/>
                <a:gd name="connsiteX5" fmla="*/ 3151909 w 4502727"/>
                <a:gd name="connsiteY5" fmla="*/ 2549236 h 2650836"/>
                <a:gd name="connsiteX6" fmla="*/ 3373582 w 4502727"/>
                <a:gd name="connsiteY6" fmla="*/ 1911927 h 2650836"/>
                <a:gd name="connsiteX7" fmla="*/ 2583873 w 4502727"/>
                <a:gd name="connsiteY7" fmla="*/ 1440872 h 2650836"/>
                <a:gd name="connsiteX8" fmla="*/ 3151909 w 4502727"/>
                <a:gd name="connsiteY8" fmla="*/ 886690 h 2650836"/>
                <a:gd name="connsiteX9" fmla="*/ 4052455 w 4502727"/>
                <a:gd name="connsiteY9" fmla="*/ 831272 h 2650836"/>
                <a:gd name="connsiteX10" fmla="*/ 4454236 w 4502727"/>
                <a:gd name="connsiteY10" fmla="*/ 318654 h 2650836"/>
                <a:gd name="connsiteX11" fmla="*/ 4343400 w 4502727"/>
                <a:gd name="connsiteY11" fmla="*/ 180109 h 2650836"/>
                <a:gd name="connsiteX12" fmla="*/ 3539836 w 4502727"/>
                <a:gd name="connsiteY12" fmla="*/ 27709 h 2650836"/>
                <a:gd name="connsiteX13" fmla="*/ 3470564 w 4502727"/>
                <a:gd name="connsiteY13" fmla="*/ 346363 h 2650836"/>
                <a:gd name="connsiteX14" fmla="*/ 2736273 w 4502727"/>
                <a:gd name="connsiteY14" fmla="*/ 623454 h 2650836"/>
                <a:gd name="connsiteX15" fmla="*/ 1572491 w 4502727"/>
                <a:gd name="connsiteY15" fmla="*/ 637309 h 2650836"/>
                <a:gd name="connsiteX16" fmla="*/ 921327 w 4502727"/>
                <a:gd name="connsiteY16" fmla="*/ 346363 h 2650836"/>
                <a:gd name="connsiteX17" fmla="*/ 838200 w 4502727"/>
                <a:gd name="connsiteY17" fmla="*/ 304799 h 2650836"/>
                <a:gd name="connsiteX18" fmla="*/ 1295400 w 4502727"/>
                <a:gd name="connsiteY18" fmla="*/ 1787236 h 2650836"/>
                <a:gd name="connsiteX0" fmla="*/ 62345 w 4502727"/>
                <a:gd name="connsiteY0" fmla="*/ 1246909 h 2650836"/>
                <a:gd name="connsiteX1" fmla="*/ 228600 w 4502727"/>
                <a:gd name="connsiteY1" fmla="*/ 1191490 h 2650836"/>
                <a:gd name="connsiteX2" fmla="*/ 1433945 w 4502727"/>
                <a:gd name="connsiteY2" fmla="*/ 1205345 h 2650836"/>
                <a:gd name="connsiteX3" fmla="*/ 1724891 w 4502727"/>
                <a:gd name="connsiteY3" fmla="*/ 1925781 h 2650836"/>
                <a:gd name="connsiteX4" fmla="*/ 2195945 w 4502727"/>
                <a:gd name="connsiteY4" fmla="*/ 2521528 h 2650836"/>
                <a:gd name="connsiteX5" fmla="*/ 3151909 w 4502727"/>
                <a:gd name="connsiteY5" fmla="*/ 2549236 h 2650836"/>
                <a:gd name="connsiteX6" fmla="*/ 3373582 w 4502727"/>
                <a:gd name="connsiteY6" fmla="*/ 1911927 h 2650836"/>
                <a:gd name="connsiteX7" fmla="*/ 2583873 w 4502727"/>
                <a:gd name="connsiteY7" fmla="*/ 1440872 h 2650836"/>
                <a:gd name="connsiteX8" fmla="*/ 3151909 w 4502727"/>
                <a:gd name="connsiteY8" fmla="*/ 886690 h 2650836"/>
                <a:gd name="connsiteX9" fmla="*/ 4052455 w 4502727"/>
                <a:gd name="connsiteY9" fmla="*/ 831272 h 2650836"/>
                <a:gd name="connsiteX10" fmla="*/ 4454236 w 4502727"/>
                <a:gd name="connsiteY10" fmla="*/ 318654 h 2650836"/>
                <a:gd name="connsiteX11" fmla="*/ 4343400 w 4502727"/>
                <a:gd name="connsiteY11" fmla="*/ 180109 h 2650836"/>
                <a:gd name="connsiteX12" fmla="*/ 3539836 w 4502727"/>
                <a:gd name="connsiteY12" fmla="*/ 27709 h 2650836"/>
                <a:gd name="connsiteX13" fmla="*/ 3470564 w 4502727"/>
                <a:gd name="connsiteY13" fmla="*/ 346363 h 2650836"/>
                <a:gd name="connsiteX14" fmla="*/ 2736273 w 4502727"/>
                <a:gd name="connsiteY14" fmla="*/ 623454 h 2650836"/>
                <a:gd name="connsiteX15" fmla="*/ 1572491 w 4502727"/>
                <a:gd name="connsiteY15" fmla="*/ 637309 h 2650836"/>
                <a:gd name="connsiteX16" fmla="*/ 921327 w 4502727"/>
                <a:gd name="connsiteY16" fmla="*/ 346363 h 2650836"/>
                <a:gd name="connsiteX17" fmla="*/ 838200 w 4502727"/>
                <a:gd name="connsiteY17" fmla="*/ 304799 h 2650836"/>
                <a:gd name="connsiteX18" fmla="*/ 1295400 w 4502727"/>
                <a:gd name="connsiteY18" fmla="*/ 1787236 h 2650836"/>
                <a:gd name="connsiteX0" fmla="*/ 62345 w 4502727"/>
                <a:gd name="connsiteY0" fmla="*/ 1246909 h 2706254"/>
                <a:gd name="connsiteX1" fmla="*/ 228600 w 4502727"/>
                <a:gd name="connsiteY1" fmla="*/ 1191490 h 2706254"/>
                <a:gd name="connsiteX2" fmla="*/ 1433945 w 4502727"/>
                <a:gd name="connsiteY2" fmla="*/ 1205345 h 2706254"/>
                <a:gd name="connsiteX3" fmla="*/ 1724891 w 4502727"/>
                <a:gd name="connsiteY3" fmla="*/ 1925781 h 2706254"/>
                <a:gd name="connsiteX4" fmla="*/ 2195945 w 4502727"/>
                <a:gd name="connsiteY4" fmla="*/ 2521528 h 2706254"/>
                <a:gd name="connsiteX5" fmla="*/ 2556164 w 4502727"/>
                <a:gd name="connsiteY5" fmla="*/ 2604654 h 2706254"/>
                <a:gd name="connsiteX6" fmla="*/ 3373582 w 4502727"/>
                <a:gd name="connsiteY6" fmla="*/ 1911927 h 2706254"/>
                <a:gd name="connsiteX7" fmla="*/ 2583873 w 4502727"/>
                <a:gd name="connsiteY7" fmla="*/ 1440872 h 2706254"/>
                <a:gd name="connsiteX8" fmla="*/ 3151909 w 4502727"/>
                <a:gd name="connsiteY8" fmla="*/ 886690 h 2706254"/>
                <a:gd name="connsiteX9" fmla="*/ 4052455 w 4502727"/>
                <a:gd name="connsiteY9" fmla="*/ 831272 h 2706254"/>
                <a:gd name="connsiteX10" fmla="*/ 4454236 w 4502727"/>
                <a:gd name="connsiteY10" fmla="*/ 318654 h 2706254"/>
                <a:gd name="connsiteX11" fmla="*/ 4343400 w 4502727"/>
                <a:gd name="connsiteY11" fmla="*/ 180109 h 2706254"/>
                <a:gd name="connsiteX12" fmla="*/ 3539836 w 4502727"/>
                <a:gd name="connsiteY12" fmla="*/ 27709 h 2706254"/>
                <a:gd name="connsiteX13" fmla="*/ 3470564 w 4502727"/>
                <a:gd name="connsiteY13" fmla="*/ 346363 h 2706254"/>
                <a:gd name="connsiteX14" fmla="*/ 2736273 w 4502727"/>
                <a:gd name="connsiteY14" fmla="*/ 623454 h 2706254"/>
                <a:gd name="connsiteX15" fmla="*/ 1572491 w 4502727"/>
                <a:gd name="connsiteY15" fmla="*/ 637309 h 2706254"/>
                <a:gd name="connsiteX16" fmla="*/ 921327 w 4502727"/>
                <a:gd name="connsiteY16" fmla="*/ 346363 h 2706254"/>
                <a:gd name="connsiteX17" fmla="*/ 838200 w 4502727"/>
                <a:gd name="connsiteY17" fmla="*/ 304799 h 2706254"/>
                <a:gd name="connsiteX18" fmla="*/ 1295400 w 4502727"/>
                <a:gd name="connsiteY18" fmla="*/ 1787236 h 2706254"/>
                <a:gd name="connsiteX0" fmla="*/ 62345 w 4502727"/>
                <a:gd name="connsiteY0" fmla="*/ 1246909 h 2625437"/>
                <a:gd name="connsiteX1" fmla="*/ 228600 w 4502727"/>
                <a:gd name="connsiteY1" fmla="*/ 1191490 h 2625437"/>
                <a:gd name="connsiteX2" fmla="*/ 1433945 w 4502727"/>
                <a:gd name="connsiteY2" fmla="*/ 1205345 h 2625437"/>
                <a:gd name="connsiteX3" fmla="*/ 1724891 w 4502727"/>
                <a:gd name="connsiteY3" fmla="*/ 1925781 h 2625437"/>
                <a:gd name="connsiteX4" fmla="*/ 2195945 w 4502727"/>
                <a:gd name="connsiteY4" fmla="*/ 2521528 h 2625437"/>
                <a:gd name="connsiteX5" fmla="*/ 2556164 w 4502727"/>
                <a:gd name="connsiteY5" fmla="*/ 2604654 h 2625437"/>
                <a:gd name="connsiteX6" fmla="*/ 3373582 w 4502727"/>
                <a:gd name="connsiteY6" fmla="*/ 1911927 h 2625437"/>
                <a:gd name="connsiteX7" fmla="*/ 2583873 w 4502727"/>
                <a:gd name="connsiteY7" fmla="*/ 1440872 h 2625437"/>
                <a:gd name="connsiteX8" fmla="*/ 3151909 w 4502727"/>
                <a:gd name="connsiteY8" fmla="*/ 886690 h 2625437"/>
                <a:gd name="connsiteX9" fmla="*/ 4052455 w 4502727"/>
                <a:gd name="connsiteY9" fmla="*/ 831272 h 2625437"/>
                <a:gd name="connsiteX10" fmla="*/ 4454236 w 4502727"/>
                <a:gd name="connsiteY10" fmla="*/ 318654 h 2625437"/>
                <a:gd name="connsiteX11" fmla="*/ 4343400 w 4502727"/>
                <a:gd name="connsiteY11" fmla="*/ 180109 h 2625437"/>
                <a:gd name="connsiteX12" fmla="*/ 3539836 w 4502727"/>
                <a:gd name="connsiteY12" fmla="*/ 27709 h 2625437"/>
                <a:gd name="connsiteX13" fmla="*/ 3470564 w 4502727"/>
                <a:gd name="connsiteY13" fmla="*/ 346363 h 2625437"/>
                <a:gd name="connsiteX14" fmla="*/ 2736273 w 4502727"/>
                <a:gd name="connsiteY14" fmla="*/ 623454 h 2625437"/>
                <a:gd name="connsiteX15" fmla="*/ 1572491 w 4502727"/>
                <a:gd name="connsiteY15" fmla="*/ 637309 h 2625437"/>
                <a:gd name="connsiteX16" fmla="*/ 921327 w 4502727"/>
                <a:gd name="connsiteY16" fmla="*/ 346363 h 2625437"/>
                <a:gd name="connsiteX17" fmla="*/ 838200 w 4502727"/>
                <a:gd name="connsiteY17" fmla="*/ 304799 h 2625437"/>
                <a:gd name="connsiteX18" fmla="*/ 1295400 w 4502727"/>
                <a:gd name="connsiteY18" fmla="*/ 1787236 h 2625437"/>
                <a:gd name="connsiteX0" fmla="*/ 62345 w 4502727"/>
                <a:gd name="connsiteY0" fmla="*/ 1246909 h 2625437"/>
                <a:gd name="connsiteX1" fmla="*/ 228600 w 4502727"/>
                <a:gd name="connsiteY1" fmla="*/ 1191490 h 2625437"/>
                <a:gd name="connsiteX2" fmla="*/ 1433945 w 4502727"/>
                <a:gd name="connsiteY2" fmla="*/ 1205345 h 2625437"/>
                <a:gd name="connsiteX3" fmla="*/ 1724891 w 4502727"/>
                <a:gd name="connsiteY3" fmla="*/ 1925781 h 2625437"/>
                <a:gd name="connsiteX4" fmla="*/ 2195945 w 4502727"/>
                <a:gd name="connsiteY4" fmla="*/ 2521528 h 2625437"/>
                <a:gd name="connsiteX5" fmla="*/ 2556164 w 4502727"/>
                <a:gd name="connsiteY5" fmla="*/ 2604654 h 2625437"/>
                <a:gd name="connsiteX6" fmla="*/ 3373582 w 4502727"/>
                <a:gd name="connsiteY6" fmla="*/ 1911927 h 2625437"/>
                <a:gd name="connsiteX7" fmla="*/ 2583873 w 4502727"/>
                <a:gd name="connsiteY7" fmla="*/ 1440872 h 2625437"/>
                <a:gd name="connsiteX8" fmla="*/ 3151909 w 4502727"/>
                <a:gd name="connsiteY8" fmla="*/ 886690 h 2625437"/>
                <a:gd name="connsiteX9" fmla="*/ 4052455 w 4502727"/>
                <a:gd name="connsiteY9" fmla="*/ 831272 h 2625437"/>
                <a:gd name="connsiteX10" fmla="*/ 4454236 w 4502727"/>
                <a:gd name="connsiteY10" fmla="*/ 318654 h 2625437"/>
                <a:gd name="connsiteX11" fmla="*/ 4343400 w 4502727"/>
                <a:gd name="connsiteY11" fmla="*/ 180109 h 2625437"/>
                <a:gd name="connsiteX12" fmla="*/ 3539836 w 4502727"/>
                <a:gd name="connsiteY12" fmla="*/ 27709 h 2625437"/>
                <a:gd name="connsiteX13" fmla="*/ 3470564 w 4502727"/>
                <a:gd name="connsiteY13" fmla="*/ 346363 h 2625437"/>
                <a:gd name="connsiteX14" fmla="*/ 2736273 w 4502727"/>
                <a:gd name="connsiteY14" fmla="*/ 623454 h 2625437"/>
                <a:gd name="connsiteX15" fmla="*/ 1572491 w 4502727"/>
                <a:gd name="connsiteY15" fmla="*/ 637309 h 2625437"/>
                <a:gd name="connsiteX16" fmla="*/ 921327 w 4502727"/>
                <a:gd name="connsiteY16" fmla="*/ 346363 h 2625437"/>
                <a:gd name="connsiteX17" fmla="*/ 838200 w 4502727"/>
                <a:gd name="connsiteY17" fmla="*/ 304799 h 2625437"/>
                <a:gd name="connsiteX18" fmla="*/ 1295400 w 4502727"/>
                <a:gd name="connsiteY18" fmla="*/ 1787236 h 2625437"/>
                <a:gd name="connsiteX0" fmla="*/ 62345 w 4502727"/>
                <a:gd name="connsiteY0" fmla="*/ 1246909 h 2625437"/>
                <a:gd name="connsiteX1" fmla="*/ 228600 w 4502727"/>
                <a:gd name="connsiteY1" fmla="*/ 1191490 h 2625437"/>
                <a:gd name="connsiteX2" fmla="*/ 1433945 w 4502727"/>
                <a:gd name="connsiteY2" fmla="*/ 1205345 h 2625437"/>
                <a:gd name="connsiteX3" fmla="*/ 1724891 w 4502727"/>
                <a:gd name="connsiteY3" fmla="*/ 1925781 h 2625437"/>
                <a:gd name="connsiteX4" fmla="*/ 2195945 w 4502727"/>
                <a:gd name="connsiteY4" fmla="*/ 2521528 h 2625437"/>
                <a:gd name="connsiteX5" fmla="*/ 2556164 w 4502727"/>
                <a:gd name="connsiteY5" fmla="*/ 2604654 h 2625437"/>
                <a:gd name="connsiteX6" fmla="*/ 2736273 w 4502727"/>
                <a:gd name="connsiteY6" fmla="*/ 2341418 h 2625437"/>
                <a:gd name="connsiteX7" fmla="*/ 2583873 w 4502727"/>
                <a:gd name="connsiteY7" fmla="*/ 1440872 h 2625437"/>
                <a:gd name="connsiteX8" fmla="*/ 3151909 w 4502727"/>
                <a:gd name="connsiteY8" fmla="*/ 886690 h 2625437"/>
                <a:gd name="connsiteX9" fmla="*/ 4052455 w 4502727"/>
                <a:gd name="connsiteY9" fmla="*/ 831272 h 2625437"/>
                <a:gd name="connsiteX10" fmla="*/ 4454236 w 4502727"/>
                <a:gd name="connsiteY10" fmla="*/ 318654 h 2625437"/>
                <a:gd name="connsiteX11" fmla="*/ 4343400 w 4502727"/>
                <a:gd name="connsiteY11" fmla="*/ 180109 h 2625437"/>
                <a:gd name="connsiteX12" fmla="*/ 3539836 w 4502727"/>
                <a:gd name="connsiteY12" fmla="*/ 27709 h 2625437"/>
                <a:gd name="connsiteX13" fmla="*/ 3470564 w 4502727"/>
                <a:gd name="connsiteY13" fmla="*/ 346363 h 2625437"/>
                <a:gd name="connsiteX14" fmla="*/ 2736273 w 4502727"/>
                <a:gd name="connsiteY14" fmla="*/ 623454 h 2625437"/>
                <a:gd name="connsiteX15" fmla="*/ 1572491 w 4502727"/>
                <a:gd name="connsiteY15" fmla="*/ 637309 h 2625437"/>
                <a:gd name="connsiteX16" fmla="*/ 921327 w 4502727"/>
                <a:gd name="connsiteY16" fmla="*/ 346363 h 2625437"/>
                <a:gd name="connsiteX17" fmla="*/ 838200 w 4502727"/>
                <a:gd name="connsiteY17" fmla="*/ 304799 h 2625437"/>
                <a:gd name="connsiteX18" fmla="*/ 1295400 w 4502727"/>
                <a:gd name="connsiteY18" fmla="*/ 1787236 h 2625437"/>
                <a:gd name="connsiteX0" fmla="*/ 62345 w 4502727"/>
                <a:gd name="connsiteY0" fmla="*/ 1246909 h 2763981"/>
                <a:gd name="connsiteX1" fmla="*/ 228600 w 4502727"/>
                <a:gd name="connsiteY1" fmla="*/ 1191490 h 2763981"/>
                <a:gd name="connsiteX2" fmla="*/ 1433945 w 4502727"/>
                <a:gd name="connsiteY2" fmla="*/ 1205345 h 2763981"/>
                <a:gd name="connsiteX3" fmla="*/ 1724891 w 4502727"/>
                <a:gd name="connsiteY3" fmla="*/ 1925781 h 2763981"/>
                <a:gd name="connsiteX4" fmla="*/ 2195945 w 4502727"/>
                <a:gd name="connsiteY4" fmla="*/ 2521528 h 2763981"/>
                <a:gd name="connsiteX5" fmla="*/ 2556164 w 4502727"/>
                <a:gd name="connsiteY5" fmla="*/ 2604654 h 2763981"/>
                <a:gd name="connsiteX6" fmla="*/ 2736273 w 4502727"/>
                <a:gd name="connsiteY6" fmla="*/ 2341418 h 2763981"/>
                <a:gd name="connsiteX7" fmla="*/ 3221182 w 4502727"/>
                <a:gd name="connsiteY7" fmla="*/ 2521526 h 2763981"/>
                <a:gd name="connsiteX8" fmla="*/ 3151909 w 4502727"/>
                <a:gd name="connsiteY8" fmla="*/ 886690 h 2763981"/>
                <a:gd name="connsiteX9" fmla="*/ 4052455 w 4502727"/>
                <a:gd name="connsiteY9" fmla="*/ 831272 h 2763981"/>
                <a:gd name="connsiteX10" fmla="*/ 4454236 w 4502727"/>
                <a:gd name="connsiteY10" fmla="*/ 318654 h 2763981"/>
                <a:gd name="connsiteX11" fmla="*/ 4343400 w 4502727"/>
                <a:gd name="connsiteY11" fmla="*/ 180109 h 2763981"/>
                <a:gd name="connsiteX12" fmla="*/ 3539836 w 4502727"/>
                <a:gd name="connsiteY12" fmla="*/ 27709 h 2763981"/>
                <a:gd name="connsiteX13" fmla="*/ 3470564 w 4502727"/>
                <a:gd name="connsiteY13" fmla="*/ 346363 h 2763981"/>
                <a:gd name="connsiteX14" fmla="*/ 2736273 w 4502727"/>
                <a:gd name="connsiteY14" fmla="*/ 623454 h 2763981"/>
                <a:gd name="connsiteX15" fmla="*/ 1572491 w 4502727"/>
                <a:gd name="connsiteY15" fmla="*/ 637309 h 2763981"/>
                <a:gd name="connsiteX16" fmla="*/ 921327 w 4502727"/>
                <a:gd name="connsiteY16" fmla="*/ 346363 h 2763981"/>
                <a:gd name="connsiteX17" fmla="*/ 838200 w 4502727"/>
                <a:gd name="connsiteY17" fmla="*/ 304799 h 2763981"/>
                <a:gd name="connsiteX18" fmla="*/ 1295400 w 4502727"/>
                <a:gd name="connsiteY18" fmla="*/ 1787236 h 2763981"/>
                <a:gd name="connsiteX0" fmla="*/ 62345 w 4502727"/>
                <a:gd name="connsiteY0" fmla="*/ 1246909 h 2733962"/>
                <a:gd name="connsiteX1" fmla="*/ 228600 w 4502727"/>
                <a:gd name="connsiteY1" fmla="*/ 1191490 h 2733962"/>
                <a:gd name="connsiteX2" fmla="*/ 1433945 w 4502727"/>
                <a:gd name="connsiteY2" fmla="*/ 1205345 h 2733962"/>
                <a:gd name="connsiteX3" fmla="*/ 1724891 w 4502727"/>
                <a:gd name="connsiteY3" fmla="*/ 1925781 h 2733962"/>
                <a:gd name="connsiteX4" fmla="*/ 2195945 w 4502727"/>
                <a:gd name="connsiteY4" fmla="*/ 2521528 h 2733962"/>
                <a:gd name="connsiteX5" fmla="*/ 2556164 w 4502727"/>
                <a:gd name="connsiteY5" fmla="*/ 2604654 h 2733962"/>
                <a:gd name="connsiteX6" fmla="*/ 2736273 w 4502727"/>
                <a:gd name="connsiteY6" fmla="*/ 2341418 h 2733962"/>
                <a:gd name="connsiteX7" fmla="*/ 3221182 w 4502727"/>
                <a:gd name="connsiteY7" fmla="*/ 2521526 h 2733962"/>
                <a:gd name="connsiteX8" fmla="*/ 3484418 w 4502727"/>
                <a:gd name="connsiteY8" fmla="*/ 2452253 h 2733962"/>
                <a:gd name="connsiteX9" fmla="*/ 4052455 w 4502727"/>
                <a:gd name="connsiteY9" fmla="*/ 831272 h 2733962"/>
                <a:gd name="connsiteX10" fmla="*/ 4454236 w 4502727"/>
                <a:gd name="connsiteY10" fmla="*/ 318654 h 2733962"/>
                <a:gd name="connsiteX11" fmla="*/ 4343400 w 4502727"/>
                <a:gd name="connsiteY11" fmla="*/ 180109 h 2733962"/>
                <a:gd name="connsiteX12" fmla="*/ 3539836 w 4502727"/>
                <a:gd name="connsiteY12" fmla="*/ 27709 h 2733962"/>
                <a:gd name="connsiteX13" fmla="*/ 3470564 w 4502727"/>
                <a:gd name="connsiteY13" fmla="*/ 346363 h 2733962"/>
                <a:gd name="connsiteX14" fmla="*/ 2736273 w 4502727"/>
                <a:gd name="connsiteY14" fmla="*/ 623454 h 2733962"/>
                <a:gd name="connsiteX15" fmla="*/ 1572491 w 4502727"/>
                <a:gd name="connsiteY15" fmla="*/ 637309 h 2733962"/>
                <a:gd name="connsiteX16" fmla="*/ 921327 w 4502727"/>
                <a:gd name="connsiteY16" fmla="*/ 346363 h 2733962"/>
                <a:gd name="connsiteX17" fmla="*/ 838200 w 4502727"/>
                <a:gd name="connsiteY17" fmla="*/ 304799 h 2733962"/>
                <a:gd name="connsiteX18" fmla="*/ 1295400 w 4502727"/>
                <a:gd name="connsiteY18" fmla="*/ 1787236 h 2733962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1724891 w 4502727"/>
                <a:gd name="connsiteY3" fmla="*/ 1925781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18" fmla="*/ 1295400 w 4502727"/>
                <a:gd name="connsiteY18" fmla="*/ 1787236 h 2745508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1724891 w 4502727"/>
                <a:gd name="connsiteY3" fmla="*/ 1925781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18" fmla="*/ 1295400 w 4502727"/>
                <a:gd name="connsiteY18" fmla="*/ 1787236 h 2745508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2001982 w 4502727"/>
                <a:gd name="connsiteY3" fmla="*/ 1814944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18" fmla="*/ 1295400 w 4502727"/>
                <a:gd name="connsiteY18" fmla="*/ 1787236 h 2745508"/>
                <a:gd name="connsiteX0" fmla="*/ 62345 w 4502727"/>
                <a:gd name="connsiteY0" fmla="*/ 1246909 h 2745508"/>
                <a:gd name="connsiteX1" fmla="*/ 228600 w 4502727"/>
                <a:gd name="connsiteY1" fmla="*/ 1191490 h 2745508"/>
                <a:gd name="connsiteX2" fmla="*/ 1433945 w 4502727"/>
                <a:gd name="connsiteY2" fmla="*/ 1205345 h 2745508"/>
                <a:gd name="connsiteX3" fmla="*/ 2001982 w 4502727"/>
                <a:gd name="connsiteY3" fmla="*/ 1814944 h 2745508"/>
                <a:gd name="connsiteX4" fmla="*/ 2195945 w 4502727"/>
                <a:gd name="connsiteY4" fmla="*/ 2521528 h 2745508"/>
                <a:gd name="connsiteX5" fmla="*/ 2556164 w 4502727"/>
                <a:gd name="connsiteY5" fmla="*/ 2604654 h 2745508"/>
                <a:gd name="connsiteX6" fmla="*/ 2736273 w 4502727"/>
                <a:gd name="connsiteY6" fmla="*/ 2341418 h 2745508"/>
                <a:gd name="connsiteX7" fmla="*/ 3165764 w 4502727"/>
                <a:gd name="connsiteY7" fmla="*/ 2590799 h 2745508"/>
                <a:gd name="connsiteX8" fmla="*/ 3484418 w 4502727"/>
                <a:gd name="connsiteY8" fmla="*/ 2452253 h 2745508"/>
                <a:gd name="connsiteX9" fmla="*/ 4052455 w 4502727"/>
                <a:gd name="connsiteY9" fmla="*/ 831272 h 2745508"/>
                <a:gd name="connsiteX10" fmla="*/ 4454236 w 4502727"/>
                <a:gd name="connsiteY10" fmla="*/ 318654 h 2745508"/>
                <a:gd name="connsiteX11" fmla="*/ 4343400 w 4502727"/>
                <a:gd name="connsiteY11" fmla="*/ 180109 h 2745508"/>
                <a:gd name="connsiteX12" fmla="*/ 3539836 w 4502727"/>
                <a:gd name="connsiteY12" fmla="*/ 27709 h 2745508"/>
                <a:gd name="connsiteX13" fmla="*/ 3470564 w 4502727"/>
                <a:gd name="connsiteY13" fmla="*/ 346363 h 2745508"/>
                <a:gd name="connsiteX14" fmla="*/ 2736273 w 4502727"/>
                <a:gd name="connsiteY14" fmla="*/ 623454 h 2745508"/>
                <a:gd name="connsiteX15" fmla="*/ 1572491 w 4502727"/>
                <a:gd name="connsiteY15" fmla="*/ 637309 h 2745508"/>
                <a:gd name="connsiteX16" fmla="*/ 921327 w 4502727"/>
                <a:gd name="connsiteY16" fmla="*/ 346363 h 2745508"/>
                <a:gd name="connsiteX17" fmla="*/ 838200 w 4502727"/>
                <a:gd name="connsiteY17" fmla="*/ 304799 h 2745508"/>
                <a:gd name="connsiteX0" fmla="*/ 62345 w 4507345"/>
                <a:gd name="connsiteY0" fmla="*/ 1182255 h 2680854"/>
                <a:gd name="connsiteX1" fmla="*/ 228600 w 4507345"/>
                <a:gd name="connsiteY1" fmla="*/ 1126836 h 2680854"/>
                <a:gd name="connsiteX2" fmla="*/ 1433945 w 4507345"/>
                <a:gd name="connsiteY2" fmla="*/ 1140691 h 2680854"/>
                <a:gd name="connsiteX3" fmla="*/ 2001982 w 4507345"/>
                <a:gd name="connsiteY3" fmla="*/ 1750290 h 2680854"/>
                <a:gd name="connsiteX4" fmla="*/ 2195945 w 4507345"/>
                <a:gd name="connsiteY4" fmla="*/ 2456874 h 2680854"/>
                <a:gd name="connsiteX5" fmla="*/ 2556164 w 4507345"/>
                <a:gd name="connsiteY5" fmla="*/ 2540000 h 2680854"/>
                <a:gd name="connsiteX6" fmla="*/ 2736273 w 4507345"/>
                <a:gd name="connsiteY6" fmla="*/ 2276764 h 2680854"/>
                <a:gd name="connsiteX7" fmla="*/ 3165764 w 4507345"/>
                <a:gd name="connsiteY7" fmla="*/ 2526145 h 2680854"/>
                <a:gd name="connsiteX8" fmla="*/ 3484418 w 4507345"/>
                <a:gd name="connsiteY8" fmla="*/ 2387599 h 2680854"/>
                <a:gd name="connsiteX9" fmla="*/ 4052455 w 4507345"/>
                <a:gd name="connsiteY9" fmla="*/ 766618 h 2680854"/>
                <a:gd name="connsiteX10" fmla="*/ 4454236 w 4507345"/>
                <a:gd name="connsiteY10" fmla="*/ 254000 h 2680854"/>
                <a:gd name="connsiteX11" fmla="*/ 4343400 w 4507345"/>
                <a:gd name="connsiteY11" fmla="*/ 115455 h 2680854"/>
                <a:gd name="connsiteX12" fmla="*/ 3470564 w 4507345"/>
                <a:gd name="connsiteY12" fmla="*/ 281709 h 2680854"/>
                <a:gd name="connsiteX13" fmla="*/ 2736273 w 4507345"/>
                <a:gd name="connsiteY13" fmla="*/ 558800 h 2680854"/>
                <a:gd name="connsiteX14" fmla="*/ 1572491 w 4507345"/>
                <a:gd name="connsiteY14" fmla="*/ 572655 h 2680854"/>
                <a:gd name="connsiteX15" fmla="*/ 921327 w 4507345"/>
                <a:gd name="connsiteY15" fmla="*/ 281709 h 2680854"/>
                <a:gd name="connsiteX16" fmla="*/ 838200 w 4507345"/>
                <a:gd name="connsiteY16" fmla="*/ 240145 h 2680854"/>
                <a:gd name="connsiteX0" fmla="*/ 62345 w 4477327"/>
                <a:gd name="connsiteY0" fmla="*/ 1182255 h 2680854"/>
                <a:gd name="connsiteX1" fmla="*/ 228600 w 4477327"/>
                <a:gd name="connsiteY1" fmla="*/ 1126836 h 2680854"/>
                <a:gd name="connsiteX2" fmla="*/ 1433945 w 4477327"/>
                <a:gd name="connsiteY2" fmla="*/ 1140691 h 2680854"/>
                <a:gd name="connsiteX3" fmla="*/ 2001982 w 4477327"/>
                <a:gd name="connsiteY3" fmla="*/ 1750290 h 2680854"/>
                <a:gd name="connsiteX4" fmla="*/ 2195945 w 4477327"/>
                <a:gd name="connsiteY4" fmla="*/ 2456874 h 2680854"/>
                <a:gd name="connsiteX5" fmla="*/ 2556164 w 4477327"/>
                <a:gd name="connsiteY5" fmla="*/ 2540000 h 2680854"/>
                <a:gd name="connsiteX6" fmla="*/ 2736273 w 4477327"/>
                <a:gd name="connsiteY6" fmla="*/ 2276764 h 2680854"/>
                <a:gd name="connsiteX7" fmla="*/ 3165764 w 4477327"/>
                <a:gd name="connsiteY7" fmla="*/ 2526145 h 2680854"/>
                <a:gd name="connsiteX8" fmla="*/ 3484418 w 4477327"/>
                <a:gd name="connsiteY8" fmla="*/ 2387599 h 2680854"/>
                <a:gd name="connsiteX9" fmla="*/ 4052455 w 4477327"/>
                <a:gd name="connsiteY9" fmla="*/ 766618 h 2680854"/>
                <a:gd name="connsiteX10" fmla="*/ 4454236 w 4477327"/>
                <a:gd name="connsiteY10" fmla="*/ 254000 h 2680854"/>
                <a:gd name="connsiteX11" fmla="*/ 4191000 w 4477327"/>
                <a:gd name="connsiteY11" fmla="*/ 60037 h 2680854"/>
                <a:gd name="connsiteX12" fmla="*/ 3470564 w 4477327"/>
                <a:gd name="connsiteY12" fmla="*/ 281709 h 2680854"/>
                <a:gd name="connsiteX13" fmla="*/ 2736273 w 4477327"/>
                <a:gd name="connsiteY13" fmla="*/ 558800 h 2680854"/>
                <a:gd name="connsiteX14" fmla="*/ 1572491 w 4477327"/>
                <a:gd name="connsiteY14" fmla="*/ 572655 h 2680854"/>
                <a:gd name="connsiteX15" fmla="*/ 921327 w 4477327"/>
                <a:gd name="connsiteY15" fmla="*/ 281709 h 2680854"/>
                <a:gd name="connsiteX16" fmla="*/ 838200 w 4477327"/>
                <a:gd name="connsiteY16" fmla="*/ 240145 h 2680854"/>
                <a:gd name="connsiteX0" fmla="*/ 62345 w 4505036"/>
                <a:gd name="connsiteY0" fmla="*/ 1182255 h 2680854"/>
                <a:gd name="connsiteX1" fmla="*/ 228600 w 4505036"/>
                <a:gd name="connsiteY1" fmla="*/ 1126836 h 2680854"/>
                <a:gd name="connsiteX2" fmla="*/ 1433945 w 4505036"/>
                <a:gd name="connsiteY2" fmla="*/ 1140691 h 2680854"/>
                <a:gd name="connsiteX3" fmla="*/ 2001982 w 4505036"/>
                <a:gd name="connsiteY3" fmla="*/ 1750290 h 2680854"/>
                <a:gd name="connsiteX4" fmla="*/ 2195945 w 4505036"/>
                <a:gd name="connsiteY4" fmla="*/ 2456874 h 2680854"/>
                <a:gd name="connsiteX5" fmla="*/ 2556164 w 4505036"/>
                <a:gd name="connsiteY5" fmla="*/ 2540000 h 2680854"/>
                <a:gd name="connsiteX6" fmla="*/ 2736273 w 4505036"/>
                <a:gd name="connsiteY6" fmla="*/ 2276764 h 2680854"/>
                <a:gd name="connsiteX7" fmla="*/ 3165764 w 4505036"/>
                <a:gd name="connsiteY7" fmla="*/ 2526145 h 2680854"/>
                <a:gd name="connsiteX8" fmla="*/ 3484418 w 4505036"/>
                <a:gd name="connsiteY8" fmla="*/ 2387599 h 2680854"/>
                <a:gd name="connsiteX9" fmla="*/ 4052455 w 4505036"/>
                <a:gd name="connsiteY9" fmla="*/ 766618 h 2680854"/>
                <a:gd name="connsiteX10" fmla="*/ 4481945 w 4505036"/>
                <a:gd name="connsiteY10" fmla="*/ 489527 h 2680854"/>
                <a:gd name="connsiteX11" fmla="*/ 4191000 w 4505036"/>
                <a:gd name="connsiteY11" fmla="*/ 60037 h 2680854"/>
                <a:gd name="connsiteX12" fmla="*/ 3470564 w 4505036"/>
                <a:gd name="connsiteY12" fmla="*/ 281709 h 2680854"/>
                <a:gd name="connsiteX13" fmla="*/ 2736273 w 4505036"/>
                <a:gd name="connsiteY13" fmla="*/ 558800 h 2680854"/>
                <a:gd name="connsiteX14" fmla="*/ 1572491 w 4505036"/>
                <a:gd name="connsiteY14" fmla="*/ 572655 h 2680854"/>
                <a:gd name="connsiteX15" fmla="*/ 921327 w 4505036"/>
                <a:gd name="connsiteY15" fmla="*/ 281709 h 2680854"/>
                <a:gd name="connsiteX16" fmla="*/ 838200 w 4505036"/>
                <a:gd name="connsiteY16" fmla="*/ 240145 h 2680854"/>
                <a:gd name="connsiteX0" fmla="*/ 62345 w 4511963"/>
                <a:gd name="connsiteY0" fmla="*/ 1182255 h 2639290"/>
                <a:gd name="connsiteX1" fmla="*/ 228600 w 4511963"/>
                <a:gd name="connsiteY1" fmla="*/ 1126836 h 2639290"/>
                <a:gd name="connsiteX2" fmla="*/ 1433945 w 4511963"/>
                <a:gd name="connsiteY2" fmla="*/ 1140691 h 2639290"/>
                <a:gd name="connsiteX3" fmla="*/ 2001982 w 4511963"/>
                <a:gd name="connsiteY3" fmla="*/ 1750290 h 2639290"/>
                <a:gd name="connsiteX4" fmla="*/ 2195945 w 4511963"/>
                <a:gd name="connsiteY4" fmla="*/ 2456874 h 2639290"/>
                <a:gd name="connsiteX5" fmla="*/ 2556164 w 4511963"/>
                <a:gd name="connsiteY5" fmla="*/ 2540000 h 2639290"/>
                <a:gd name="connsiteX6" fmla="*/ 2736273 w 4511963"/>
                <a:gd name="connsiteY6" fmla="*/ 2276764 h 2639290"/>
                <a:gd name="connsiteX7" fmla="*/ 3165764 w 4511963"/>
                <a:gd name="connsiteY7" fmla="*/ 2526145 h 2639290"/>
                <a:gd name="connsiteX8" fmla="*/ 3484418 w 4511963"/>
                <a:gd name="connsiteY8" fmla="*/ 2387599 h 2639290"/>
                <a:gd name="connsiteX9" fmla="*/ 4010891 w 4511963"/>
                <a:gd name="connsiteY9" fmla="*/ 1016000 h 2639290"/>
                <a:gd name="connsiteX10" fmla="*/ 4481945 w 4511963"/>
                <a:gd name="connsiteY10" fmla="*/ 489527 h 2639290"/>
                <a:gd name="connsiteX11" fmla="*/ 4191000 w 4511963"/>
                <a:gd name="connsiteY11" fmla="*/ 60037 h 2639290"/>
                <a:gd name="connsiteX12" fmla="*/ 3470564 w 4511963"/>
                <a:gd name="connsiteY12" fmla="*/ 281709 h 2639290"/>
                <a:gd name="connsiteX13" fmla="*/ 2736273 w 4511963"/>
                <a:gd name="connsiteY13" fmla="*/ 558800 h 2639290"/>
                <a:gd name="connsiteX14" fmla="*/ 1572491 w 4511963"/>
                <a:gd name="connsiteY14" fmla="*/ 572655 h 2639290"/>
                <a:gd name="connsiteX15" fmla="*/ 921327 w 4511963"/>
                <a:gd name="connsiteY15" fmla="*/ 281709 h 2639290"/>
                <a:gd name="connsiteX16" fmla="*/ 838200 w 4511963"/>
                <a:gd name="connsiteY16" fmla="*/ 240145 h 2639290"/>
                <a:gd name="connsiteX0" fmla="*/ 31173 w 4480791"/>
                <a:gd name="connsiteY0" fmla="*/ 1182255 h 2639290"/>
                <a:gd name="connsiteX1" fmla="*/ 807028 w 4480791"/>
                <a:gd name="connsiteY1" fmla="*/ 1085273 h 2639290"/>
                <a:gd name="connsiteX2" fmla="*/ 1402773 w 4480791"/>
                <a:gd name="connsiteY2" fmla="*/ 1140691 h 2639290"/>
                <a:gd name="connsiteX3" fmla="*/ 1970810 w 4480791"/>
                <a:gd name="connsiteY3" fmla="*/ 1750290 h 2639290"/>
                <a:gd name="connsiteX4" fmla="*/ 2164773 w 4480791"/>
                <a:gd name="connsiteY4" fmla="*/ 2456874 h 2639290"/>
                <a:gd name="connsiteX5" fmla="*/ 2524992 w 4480791"/>
                <a:gd name="connsiteY5" fmla="*/ 2540000 h 2639290"/>
                <a:gd name="connsiteX6" fmla="*/ 2705101 w 4480791"/>
                <a:gd name="connsiteY6" fmla="*/ 2276764 h 2639290"/>
                <a:gd name="connsiteX7" fmla="*/ 3134592 w 4480791"/>
                <a:gd name="connsiteY7" fmla="*/ 2526145 h 2639290"/>
                <a:gd name="connsiteX8" fmla="*/ 3453246 w 4480791"/>
                <a:gd name="connsiteY8" fmla="*/ 2387599 h 2639290"/>
                <a:gd name="connsiteX9" fmla="*/ 3979719 w 4480791"/>
                <a:gd name="connsiteY9" fmla="*/ 1016000 h 2639290"/>
                <a:gd name="connsiteX10" fmla="*/ 4450773 w 4480791"/>
                <a:gd name="connsiteY10" fmla="*/ 489527 h 2639290"/>
                <a:gd name="connsiteX11" fmla="*/ 4159828 w 4480791"/>
                <a:gd name="connsiteY11" fmla="*/ 60037 h 2639290"/>
                <a:gd name="connsiteX12" fmla="*/ 3439392 w 4480791"/>
                <a:gd name="connsiteY12" fmla="*/ 281709 h 2639290"/>
                <a:gd name="connsiteX13" fmla="*/ 2705101 w 4480791"/>
                <a:gd name="connsiteY13" fmla="*/ 558800 h 2639290"/>
                <a:gd name="connsiteX14" fmla="*/ 1541319 w 4480791"/>
                <a:gd name="connsiteY14" fmla="*/ 572655 h 2639290"/>
                <a:gd name="connsiteX15" fmla="*/ 890155 w 4480791"/>
                <a:gd name="connsiteY15" fmla="*/ 281709 h 2639290"/>
                <a:gd name="connsiteX16" fmla="*/ 807028 w 4480791"/>
                <a:gd name="connsiteY16" fmla="*/ 240145 h 2639290"/>
                <a:gd name="connsiteX0" fmla="*/ 62345 w 3736108"/>
                <a:gd name="connsiteY0" fmla="*/ 1085273 h 2639290"/>
                <a:gd name="connsiteX1" fmla="*/ 658090 w 3736108"/>
                <a:gd name="connsiteY1" fmla="*/ 1140691 h 2639290"/>
                <a:gd name="connsiteX2" fmla="*/ 1226127 w 3736108"/>
                <a:gd name="connsiteY2" fmla="*/ 1750290 h 2639290"/>
                <a:gd name="connsiteX3" fmla="*/ 1420090 w 3736108"/>
                <a:gd name="connsiteY3" fmla="*/ 2456874 h 2639290"/>
                <a:gd name="connsiteX4" fmla="*/ 1780309 w 3736108"/>
                <a:gd name="connsiteY4" fmla="*/ 2540000 h 2639290"/>
                <a:gd name="connsiteX5" fmla="*/ 1960418 w 3736108"/>
                <a:gd name="connsiteY5" fmla="*/ 2276764 h 2639290"/>
                <a:gd name="connsiteX6" fmla="*/ 2389909 w 3736108"/>
                <a:gd name="connsiteY6" fmla="*/ 2526145 h 2639290"/>
                <a:gd name="connsiteX7" fmla="*/ 2708563 w 3736108"/>
                <a:gd name="connsiteY7" fmla="*/ 2387599 h 2639290"/>
                <a:gd name="connsiteX8" fmla="*/ 3235036 w 3736108"/>
                <a:gd name="connsiteY8" fmla="*/ 1016000 h 2639290"/>
                <a:gd name="connsiteX9" fmla="*/ 3706090 w 3736108"/>
                <a:gd name="connsiteY9" fmla="*/ 489527 h 2639290"/>
                <a:gd name="connsiteX10" fmla="*/ 3415145 w 3736108"/>
                <a:gd name="connsiteY10" fmla="*/ 60037 h 2639290"/>
                <a:gd name="connsiteX11" fmla="*/ 2694709 w 3736108"/>
                <a:gd name="connsiteY11" fmla="*/ 281709 h 2639290"/>
                <a:gd name="connsiteX12" fmla="*/ 1960418 w 3736108"/>
                <a:gd name="connsiteY12" fmla="*/ 558800 h 2639290"/>
                <a:gd name="connsiteX13" fmla="*/ 796636 w 3736108"/>
                <a:gd name="connsiteY13" fmla="*/ 572655 h 2639290"/>
                <a:gd name="connsiteX14" fmla="*/ 145472 w 3736108"/>
                <a:gd name="connsiteY14" fmla="*/ 281709 h 2639290"/>
                <a:gd name="connsiteX15" fmla="*/ 62345 w 3736108"/>
                <a:gd name="connsiteY15" fmla="*/ 240145 h 2639290"/>
                <a:gd name="connsiteX0" fmla="*/ 0 w 3673763"/>
                <a:gd name="connsiteY0" fmla="*/ 1112982 h 2666999"/>
                <a:gd name="connsiteX1" fmla="*/ 595745 w 3673763"/>
                <a:gd name="connsiteY1" fmla="*/ 1168400 h 2666999"/>
                <a:gd name="connsiteX2" fmla="*/ 1163782 w 3673763"/>
                <a:gd name="connsiteY2" fmla="*/ 1777999 h 2666999"/>
                <a:gd name="connsiteX3" fmla="*/ 1357745 w 3673763"/>
                <a:gd name="connsiteY3" fmla="*/ 2484583 h 2666999"/>
                <a:gd name="connsiteX4" fmla="*/ 1717964 w 3673763"/>
                <a:gd name="connsiteY4" fmla="*/ 2567709 h 2666999"/>
                <a:gd name="connsiteX5" fmla="*/ 1898073 w 3673763"/>
                <a:gd name="connsiteY5" fmla="*/ 2304473 h 2666999"/>
                <a:gd name="connsiteX6" fmla="*/ 2327564 w 3673763"/>
                <a:gd name="connsiteY6" fmla="*/ 2553854 h 2666999"/>
                <a:gd name="connsiteX7" fmla="*/ 2646218 w 3673763"/>
                <a:gd name="connsiteY7" fmla="*/ 2415308 h 2666999"/>
                <a:gd name="connsiteX8" fmla="*/ 3172691 w 3673763"/>
                <a:gd name="connsiteY8" fmla="*/ 1043709 h 2666999"/>
                <a:gd name="connsiteX9" fmla="*/ 3643745 w 3673763"/>
                <a:gd name="connsiteY9" fmla="*/ 517236 h 2666999"/>
                <a:gd name="connsiteX10" fmla="*/ 3352800 w 3673763"/>
                <a:gd name="connsiteY10" fmla="*/ 87746 h 2666999"/>
                <a:gd name="connsiteX11" fmla="*/ 2632364 w 3673763"/>
                <a:gd name="connsiteY11" fmla="*/ 309418 h 2666999"/>
                <a:gd name="connsiteX12" fmla="*/ 1898073 w 3673763"/>
                <a:gd name="connsiteY12" fmla="*/ 586509 h 2666999"/>
                <a:gd name="connsiteX13" fmla="*/ 734291 w 3673763"/>
                <a:gd name="connsiteY13" fmla="*/ 600364 h 2666999"/>
                <a:gd name="connsiteX14" fmla="*/ 83127 w 3673763"/>
                <a:gd name="connsiteY14" fmla="*/ 309418 h 2666999"/>
                <a:gd name="connsiteX15" fmla="*/ 318655 w 3673763"/>
                <a:gd name="connsiteY15" fmla="*/ 240145 h 2666999"/>
                <a:gd name="connsiteX0" fmla="*/ 0 w 3673763"/>
                <a:gd name="connsiteY0" fmla="*/ 1059872 h 2613889"/>
                <a:gd name="connsiteX1" fmla="*/ 595745 w 3673763"/>
                <a:gd name="connsiteY1" fmla="*/ 1115290 h 2613889"/>
                <a:gd name="connsiteX2" fmla="*/ 1163782 w 3673763"/>
                <a:gd name="connsiteY2" fmla="*/ 1724889 h 2613889"/>
                <a:gd name="connsiteX3" fmla="*/ 1357745 w 3673763"/>
                <a:gd name="connsiteY3" fmla="*/ 2431473 h 2613889"/>
                <a:gd name="connsiteX4" fmla="*/ 1717964 w 3673763"/>
                <a:gd name="connsiteY4" fmla="*/ 2514599 h 2613889"/>
                <a:gd name="connsiteX5" fmla="*/ 1898073 w 3673763"/>
                <a:gd name="connsiteY5" fmla="*/ 2251363 h 2613889"/>
                <a:gd name="connsiteX6" fmla="*/ 2327564 w 3673763"/>
                <a:gd name="connsiteY6" fmla="*/ 2500744 h 2613889"/>
                <a:gd name="connsiteX7" fmla="*/ 2646218 w 3673763"/>
                <a:gd name="connsiteY7" fmla="*/ 2362198 h 2613889"/>
                <a:gd name="connsiteX8" fmla="*/ 3172691 w 3673763"/>
                <a:gd name="connsiteY8" fmla="*/ 990599 h 2613889"/>
                <a:gd name="connsiteX9" fmla="*/ 3643745 w 3673763"/>
                <a:gd name="connsiteY9" fmla="*/ 464126 h 2613889"/>
                <a:gd name="connsiteX10" fmla="*/ 3352800 w 3673763"/>
                <a:gd name="connsiteY10" fmla="*/ 34636 h 2613889"/>
                <a:gd name="connsiteX11" fmla="*/ 2632364 w 3673763"/>
                <a:gd name="connsiteY11" fmla="*/ 256308 h 2613889"/>
                <a:gd name="connsiteX12" fmla="*/ 1898073 w 3673763"/>
                <a:gd name="connsiteY12" fmla="*/ 533399 h 2613889"/>
                <a:gd name="connsiteX13" fmla="*/ 734291 w 3673763"/>
                <a:gd name="connsiteY13" fmla="*/ 547254 h 2613889"/>
                <a:gd name="connsiteX14" fmla="*/ 83127 w 3673763"/>
                <a:gd name="connsiteY14" fmla="*/ 256308 h 2613889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951016 w 3673763"/>
                <a:gd name="connsiteY8" fmla="*/ 1586346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898073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898073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34291 w 3673763"/>
                <a:gd name="connsiteY14" fmla="*/ 547254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720436 w 3673763"/>
                <a:gd name="connsiteY14" fmla="*/ 464127 h 2535382"/>
                <a:gd name="connsiteX15" fmla="*/ 83127 w 3673763"/>
                <a:gd name="connsiteY15" fmla="*/ 256308 h 2535382"/>
                <a:gd name="connsiteX0" fmla="*/ 0 w 3673763"/>
                <a:gd name="connsiteY0" fmla="*/ 1059872 h 2535382"/>
                <a:gd name="connsiteX1" fmla="*/ 595745 w 3673763"/>
                <a:gd name="connsiteY1" fmla="*/ 1115290 h 2535382"/>
                <a:gd name="connsiteX2" fmla="*/ 1163782 w 3673763"/>
                <a:gd name="connsiteY2" fmla="*/ 1724889 h 2535382"/>
                <a:gd name="connsiteX3" fmla="*/ 1357745 w 3673763"/>
                <a:gd name="connsiteY3" fmla="*/ 2431473 h 2535382"/>
                <a:gd name="connsiteX4" fmla="*/ 1717964 w 3673763"/>
                <a:gd name="connsiteY4" fmla="*/ 2514599 h 2535382"/>
                <a:gd name="connsiteX5" fmla="*/ 1898073 w 3673763"/>
                <a:gd name="connsiteY5" fmla="*/ 2251363 h 2535382"/>
                <a:gd name="connsiteX6" fmla="*/ 2327564 w 3673763"/>
                <a:gd name="connsiteY6" fmla="*/ 2500744 h 2535382"/>
                <a:gd name="connsiteX7" fmla="*/ 2646218 w 3673763"/>
                <a:gd name="connsiteY7" fmla="*/ 2362198 h 2535382"/>
                <a:gd name="connsiteX8" fmla="*/ 2784761 w 3673763"/>
                <a:gd name="connsiteY8" fmla="*/ 1600201 h 2535382"/>
                <a:gd name="connsiteX9" fmla="*/ 3172691 w 3673763"/>
                <a:gd name="connsiteY9" fmla="*/ 990599 h 2535382"/>
                <a:gd name="connsiteX10" fmla="*/ 3643745 w 3673763"/>
                <a:gd name="connsiteY10" fmla="*/ 464126 h 2535382"/>
                <a:gd name="connsiteX11" fmla="*/ 3352800 w 3673763"/>
                <a:gd name="connsiteY11" fmla="*/ 34636 h 2535382"/>
                <a:gd name="connsiteX12" fmla="*/ 2632364 w 3673763"/>
                <a:gd name="connsiteY12" fmla="*/ 256308 h 2535382"/>
                <a:gd name="connsiteX13" fmla="*/ 1995055 w 3673763"/>
                <a:gd name="connsiteY13" fmla="*/ 533399 h 2535382"/>
                <a:gd name="connsiteX14" fmla="*/ 997527 w 3673763"/>
                <a:gd name="connsiteY14" fmla="*/ 491836 h 2535382"/>
                <a:gd name="connsiteX15" fmla="*/ 83127 w 3673763"/>
                <a:gd name="connsiteY15" fmla="*/ 256308 h 2535382"/>
                <a:gd name="connsiteX0" fmla="*/ 0 w 3673763"/>
                <a:gd name="connsiteY0" fmla="*/ 1034472 h 2509982"/>
                <a:gd name="connsiteX1" fmla="*/ 595745 w 3673763"/>
                <a:gd name="connsiteY1" fmla="*/ 1089890 h 2509982"/>
                <a:gd name="connsiteX2" fmla="*/ 1163782 w 3673763"/>
                <a:gd name="connsiteY2" fmla="*/ 1699489 h 2509982"/>
                <a:gd name="connsiteX3" fmla="*/ 1357745 w 3673763"/>
                <a:gd name="connsiteY3" fmla="*/ 2406073 h 2509982"/>
                <a:gd name="connsiteX4" fmla="*/ 1717964 w 3673763"/>
                <a:gd name="connsiteY4" fmla="*/ 2489199 h 2509982"/>
                <a:gd name="connsiteX5" fmla="*/ 1898073 w 3673763"/>
                <a:gd name="connsiteY5" fmla="*/ 2225963 h 2509982"/>
                <a:gd name="connsiteX6" fmla="*/ 2327564 w 3673763"/>
                <a:gd name="connsiteY6" fmla="*/ 2475344 h 2509982"/>
                <a:gd name="connsiteX7" fmla="*/ 2646218 w 3673763"/>
                <a:gd name="connsiteY7" fmla="*/ 2336798 h 2509982"/>
                <a:gd name="connsiteX8" fmla="*/ 2784761 w 3673763"/>
                <a:gd name="connsiteY8" fmla="*/ 1574801 h 2509982"/>
                <a:gd name="connsiteX9" fmla="*/ 3172691 w 3673763"/>
                <a:gd name="connsiteY9" fmla="*/ 965199 h 2509982"/>
                <a:gd name="connsiteX10" fmla="*/ 3643745 w 3673763"/>
                <a:gd name="connsiteY10" fmla="*/ 438726 h 2509982"/>
                <a:gd name="connsiteX11" fmla="*/ 3352800 w 3673763"/>
                <a:gd name="connsiteY11" fmla="*/ 9236 h 2509982"/>
                <a:gd name="connsiteX12" fmla="*/ 2729345 w 3673763"/>
                <a:gd name="connsiteY12" fmla="*/ 383308 h 2509982"/>
                <a:gd name="connsiteX13" fmla="*/ 1995055 w 3673763"/>
                <a:gd name="connsiteY13" fmla="*/ 507999 h 2509982"/>
                <a:gd name="connsiteX14" fmla="*/ 997527 w 3673763"/>
                <a:gd name="connsiteY14" fmla="*/ 466436 h 2509982"/>
                <a:gd name="connsiteX15" fmla="*/ 83127 w 3673763"/>
                <a:gd name="connsiteY15" fmla="*/ 230908 h 2509982"/>
                <a:gd name="connsiteX0" fmla="*/ 0 w 3673763"/>
                <a:gd name="connsiteY0" fmla="*/ 1034472 h 2509982"/>
                <a:gd name="connsiteX1" fmla="*/ 595745 w 3673763"/>
                <a:gd name="connsiteY1" fmla="*/ 1089890 h 2509982"/>
                <a:gd name="connsiteX2" fmla="*/ 1163782 w 3673763"/>
                <a:gd name="connsiteY2" fmla="*/ 1699489 h 2509982"/>
                <a:gd name="connsiteX3" fmla="*/ 1357745 w 3673763"/>
                <a:gd name="connsiteY3" fmla="*/ 2406073 h 2509982"/>
                <a:gd name="connsiteX4" fmla="*/ 1717964 w 3673763"/>
                <a:gd name="connsiteY4" fmla="*/ 2489199 h 2509982"/>
                <a:gd name="connsiteX5" fmla="*/ 1898073 w 3673763"/>
                <a:gd name="connsiteY5" fmla="*/ 2225963 h 2509982"/>
                <a:gd name="connsiteX6" fmla="*/ 2327564 w 3673763"/>
                <a:gd name="connsiteY6" fmla="*/ 2475344 h 2509982"/>
                <a:gd name="connsiteX7" fmla="*/ 2646218 w 3673763"/>
                <a:gd name="connsiteY7" fmla="*/ 2336798 h 2509982"/>
                <a:gd name="connsiteX8" fmla="*/ 2784761 w 3673763"/>
                <a:gd name="connsiteY8" fmla="*/ 1574801 h 2509982"/>
                <a:gd name="connsiteX9" fmla="*/ 3172691 w 3673763"/>
                <a:gd name="connsiteY9" fmla="*/ 965199 h 2509982"/>
                <a:gd name="connsiteX10" fmla="*/ 3643745 w 3673763"/>
                <a:gd name="connsiteY10" fmla="*/ 438726 h 2509982"/>
                <a:gd name="connsiteX11" fmla="*/ 3352800 w 3673763"/>
                <a:gd name="connsiteY11" fmla="*/ 9236 h 2509982"/>
                <a:gd name="connsiteX12" fmla="*/ 2729345 w 3673763"/>
                <a:gd name="connsiteY12" fmla="*/ 383308 h 2509982"/>
                <a:gd name="connsiteX13" fmla="*/ 1995055 w 3673763"/>
                <a:gd name="connsiteY13" fmla="*/ 507999 h 2509982"/>
                <a:gd name="connsiteX14" fmla="*/ 1052945 w 3673763"/>
                <a:gd name="connsiteY14" fmla="*/ 438727 h 2509982"/>
                <a:gd name="connsiteX15" fmla="*/ 83127 w 3673763"/>
                <a:gd name="connsiteY15" fmla="*/ 230908 h 2509982"/>
                <a:gd name="connsiteX0" fmla="*/ 0 w 3673763"/>
                <a:gd name="connsiteY0" fmla="*/ 1032163 h 2507673"/>
                <a:gd name="connsiteX1" fmla="*/ 595745 w 3673763"/>
                <a:gd name="connsiteY1" fmla="*/ 1087581 h 2507673"/>
                <a:gd name="connsiteX2" fmla="*/ 1163782 w 3673763"/>
                <a:gd name="connsiteY2" fmla="*/ 1697180 h 2507673"/>
                <a:gd name="connsiteX3" fmla="*/ 1357745 w 3673763"/>
                <a:gd name="connsiteY3" fmla="*/ 2403764 h 2507673"/>
                <a:gd name="connsiteX4" fmla="*/ 1717964 w 3673763"/>
                <a:gd name="connsiteY4" fmla="*/ 2486890 h 2507673"/>
                <a:gd name="connsiteX5" fmla="*/ 1898073 w 3673763"/>
                <a:gd name="connsiteY5" fmla="*/ 2223654 h 2507673"/>
                <a:gd name="connsiteX6" fmla="*/ 2327564 w 3673763"/>
                <a:gd name="connsiteY6" fmla="*/ 2473035 h 2507673"/>
                <a:gd name="connsiteX7" fmla="*/ 2646218 w 3673763"/>
                <a:gd name="connsiteY7" fmla="*/ 2334489 h 2507673"/>
                <a:gd name="connsiteX8" fmla="*/ 2784761 w 3673763"/>
                <a:gd name="connsiteY8" fmla="*/ 1572492 h 2507673"/>
                <a:gd name="connsiteX9" fmla="*/ 3172691 w 3673763"/>
                <a:gd name="connsiteY9" fmla="*/ 962890 h 2507673"/>
                <a:gd name="connsiteX10" fmla="*/ 3643745 w 3673763"/>
                <a:gd name="connsiteY10" fmla="*/ 436417 h 2507673"/>
                <a:gd name="connsiteX11" fmla="*/ 3352800 w 3673763"/>
                <a:gd name="connsiteY11" fmla="*/ 6927 h 2507673"/>
                <a:gd name="connsiteX12" fmla="*/ 2854036 w 3673763"/>
                <a:gd name="connsiteY12" fmla="*/ 394854 h 2507673"/>
                <a:gd name="connsiteX13" fmla="*/ 1995055 w 3673763"/>
                <a:gd name="connsiteY13" fmla="*/ 505690 h 2507673"/>
                <a:gd name="connsiteX14" fmla="*/ 1052945 w 3673763"/>
                <a:gd name="connsiteY14" fmla="*/ 436418 h 2507673"/>
                <a:gd name="connsiteX15" fmla="*/ 83127 w 3673763"/>
                <a:gd name="connsiteY15" fmla="*/ 228599 h 2507673"/>
                <a:gd name="connsiteX0" fmla="*/ 0 w 3775363"/>
                <a:gd name="connsiteY0" fmla="*/ 803564 h 2279074"/>
                <a:gd name="connsiteX1" fmla="*/ 595745 w 3775363"/>
                <a:gd name="connsiteY1" fmla="*/ 858982 h 2279074"/>
                <a:gd name="connsiteX2" fmla="*/ 1163782 w 3775363"/>
                <a:gd name="connsiteY2" fmla="*/ 1468581 h 2279074"/>
                <a:gd name="connsiteX3" fmla="*/ 1357745 w 3775363"/>
                <a:gd name="connsiteY3" fmla="*/ 2175165 h 2279074"/>
                <a:gd name="connsiteX4" fmla="*/ 1717964 w 3775363"/>
                <a:gd name="connsiteY4" fmla="*/ 2258291 h 2279074"/>
                <a:gd name="connsiteX5" fmla="*/ 1898073 w 3775363"/>
                <a:gd name="connsiteY5" fmla="*/ 1995055 h 2279074"/>
                <a:gd name="connsiteX6" fmla="*/ 2327564 w 3775363"/>
                <a:gd name="connsiteY6" fmla="*/ 2244436 h 2279074"/>
                <a:gd name="connsiteX7" fmla="*/ 2646218 w 3775363"/>
                <a:gd name="connsiteY7" fmla="*/ 2105890 h 2279074"/>
                <a:gd name="connsiteX8" fmla="*/ 2784761 w 3775363"/>
                <a:gd name="connsiteY8" fmla="*/ 1343893 h 2279074"/>
                <a:gd name="connsiteX9" fmla="*/ 3172691 w 3775363"/>
                <a:gd name="connsiteY9" fmla="*/ 734291 h 2279074"/>
                <a:gd name="connsiteX10" fmla="*/ 3643745 w 3775363"/>
                <a:gd name="connsiteY10" fmla="*/ 207818 h 2279074"/>
                <a:gd name="connsiteX11" fmla="*/ 3643745 w 3775363"/>
                <a:gd name="connsiteY11" fmla="*/ 69274 h 2279074"/>
                <a:gd name="connsiteX12" fmla="*/ 2854036 w 3775363"/>
                <a:gd name="connsiteY12" fmla="*/ 166255 h 2279074"/>
                <a:gd name="connsiteX13" fmla="*/ 1995055 w 3775363"/>
                <a:gd name="connsiteY13" fmla="*/ 277091 h 2279074"/>
                <a:gd name="connsiteX14" fmla="*/ 1052945 w 3775363"/>
                <a:gd name="connsiteY14" fmla="*/ 207819 h 2279074"/>
                <a:gd name="connsiteX15" fmla="*/ 83127 w 3775363"/>
                <a:gd name="connsiteY15" fmla="*/ 0 h 2279074"/>
                <a:gd name="connsiteX0" fmla="*/ 0 w 3775363"/>
                <a:gd name="connsiteY0" fmla="*/ 852054 h 2327564"/>
                <a:gd name="connsiteX1" fmla="*/ 595745 w 3775363"/>
                <a:gd name="connsiteY1" fmla="*/ 907472 h 2327564"/>
                <a:gd name="connsiteX2" fmla="*/ 1163782 w 3775363"/>
                <a:gd name="connsiteY2" fmla="*/ 1517071 h 2327564"/>
                <a:gd name="connsiteX3" fmla="*/ 1357745 w 3775363"/>
                <a:gd name="connsiteY3" fmla="*/ 2223655 h 2327564"/>
                <a:gd name="connsiteX4" fmla="*/ 1717964 w 3775363"/>
                <a:gd name="connsiteY4" fmla="*/ 2306781 h 2327564"/>
                <a:gd name="connsiteX5" fmla="*/ 1898073 w 3775363"/>
                <a:gd name="connsiteY5" fmla="*/ 2043545 h 2327564"/>
                <a:gd name="connsiteX6" fmla="*/ 2327564 w 3775363"/>
                <a:gd name="connsiteY6" fmla="*/ 2292926 h 2327564"/>
                <a:gd name="connsiteX7" fmla="*/ 2646218 w 3775363"/>
                <a:gd name="connsiteY7" fmla="*/ 2154380 h 2327564"/>
                <a:gd name="connsiteX8" fmla="*/ 2784761 w 3775363"/>
                <a:gd name="connsiteY8" fmla="*/ 1392383 h 2327564"/>
                <a:gd name="connsiteX9" fmla="*/ 3172691 w 3775363"/>
                <a:gd name="connsiteY9" fmla="*/ 782781 h 2327564"/>
                <a:gd name="connsiteX10" fmla="*/ 3643745 w 3775363"/>
                <a:gd name="connsiteY10" fmla="*/ 256308 h 2327564"/>
                <a:gd name="connsiteX11" fmla="*/ 3643745 w 3775363"/>
                <a:gd name="connsiteY11" fmla="*/ 6927 h 2327564"/>
                <a:gd name="connsiteX12" fmla="*/ 2854036 w 3775363"/>
                <a:gd name="connsiteY12" fmla="*/ 214745 h 2327564"/>
                <a:gd name="connsiteX13" fmla="*/ 1995055 w 3775363"/>
                <a:gd name="connsiteY13" fmla="*/ 325581 h 2327564"/>
                <a:gd name="connsiteX14" fmla="*/ 1052945 w 3775363"/>
                <a:gd name="connsiteY14" fmla="*/ 256309 h 2327564"/>
                <a:gd name="connsiteX15" fmla="*/ 83127 w 3775363"/>
                <a:gd name="connsiteY15" fmla="*/ 48490 h 2327564"/>
                <a:gd name="connsiteX0" fmla="*/ 0 w 3775363"/>
                <a:gd name="connsiteY0" fmla="*/ 900546 h 2376056"/>
                <a:gd name="connsiteX1" fmla="*/ 595745 w 3775363"/>
                <a:gd name="connsiteY1" fmla="*/ 955964 h 2376056"/>
                <a:gd name="connsiteX2" fmla="*/ 1163782 w 3775363"/>
                <a:gd name="connsiteY2" fmla="*/ 1565563 h 2376056"/>
                <a:gd name="connsiteX3" fmla="*/ 1357745 w 3775363"/>
                <a:gd name="connsiteY3" fmla="*/ 2272147 h 2376056"/>
                <a:gd name="connsiteX4" fmla="*/ 1717964 w 3775363"/>
                <a:gd name="connsiteY4" fmla="*/ 2355273 h 2376056"/>
                <a:gd name="connsiteX5" fmla="*/ 1898073 w 3775363"/>
                <a:gd name="connsiteY5" fmla="*/ 2092037 h 2376056"/>
                <a:gd name="connsiteX6" fmla="*/ 2327564 w 3775363"/>
                <a:gd name="connsiteY6" fmla="*/ 2341418 h 2376056"/>
                <a:gd name="connsiteX7" fmla="*/ 2646218 w 3775363"/>
                <a:gd name="connsiteY7" fmla="*/ 2202872 h 2376056"/>
                <a:gd name="connsiteX8" fmla="*/ 2784761 w 3775363"/>
                <a:gd name="connsiteY8" fmla="*/ 1440875 h 2376056"/>
                <a:gd name="connsiteX9" fmla="*/ 3172691 w 3775363"/>
                <a:gd name="connsiteY9" fmla="*/ 831273 h 2376056"/>
                <a:gd name="connsiteX10" fmla="*/ 3643745 w 3775363"/>
                <a:gd name="connsiteY10" fmla="*/ 304800 h 2376056"/>
                <a:gd name="connsiteX11" fmla="*/ 3643745 w 3775363"/>
                <a:gd name="connsiteY11" fmla="*/ 55419 h 2376056"/>
                <a:gd name="connsiteX12" fmla="*/ 2854036 w 3775363"/>
                <a:gd name="connsiteY12" fmla="*/ 263237 h 2376056"/>
                <a:gd name="connsiteX13" fmla="*/ 1995055 w 3775363"/>
                <a:gd name="connsiteY13" fmla="*/ 374073 h 2376056"/>
                <a:gd name="connsiteX14" fmla="*/ 1052945 w 3775363"/>
                <a:gd name="connsiteY14" fmla="*/ 304801 h 2376056"/>
                <a:gd name="connsiteX15" fmla="*/ 83127 w 3775363"/>
                <a:gd name="connsiteY15" fmla="*/ 0 h 2376056"/>
                <a:gd name="connsiteX0" fmla="*/ 0 w 3874654"/>
                <a:gd name="connsiteY0" fmla="*/ 900546 h 2376056"/>
                <a:gd name="connsiteX1" fmla="*/ 595745 w 3874654"/>
                <a:gd name="connsiteY1" fmla="*/ 955964 h 2376056"/>
                <a:gd name="connsiteX2" fmla="*/ 1163782 w 3874654"/>
                <a:gd name="connsiteY2" fmla="*/ 1565563 h 2376056"/>
                <a:gd name="connsiteX3" fmla="*/ 1357745 w 3874654"/>
                <a:gd name="connsiteY3" fmla="*/ 2272147 h 2376056"/>
                <a:gd name="connsiteX4" fmla="*/ 1717964 w 3874654"/>
                <a:gd name="connsiteY4" fmla="*/ 2355273 h 2376056"/>
                <a:gd name="connsiteX5" fmla="*/ 1898073 w 3874654"/>
                <a:gd name="connsiteY5" fmla="*/ 2092037 h 2376056"/>
                <a:gd name="connsiteX6" fmla="*/ 2327564 w 3874654"/>
                <a:gd name="connsiteY6" fmla="*/ 2341418 h 2376056"/>
                <a:gd name="connsiteX7" fmla="*/ 2646218 w 3874654"/>
                <a:gd name="connsiteY7" fmla="*/ 2202872 h 2376056"/>
                <a:gd name="connsiteX8" fmla="*/ 2784761 w 3874654"/>
                <a:gd name="connsiteY8" fmla="*/ 1440875 h 2376056"/>
                <a:gd name="connsiteX9" fmla="*/ 3172691 w 3874654"/>
                <a:gd name="connsiteY9" fmla="*/ 831273 h 2376056"/>
                <a:gd name="connsiteX10" fmla="*/ 3796145 w 3874654"/>
                <a:gd name="connsiteY10" fmla="*/ 554182 h 2376056"/>
                <a:gd name="connsiteX11" fmla="*/ 3643745 w 3874654"/>
                <a:gd name="connsiteY11" fmla="*/ 55419 h 2376056"/>
                <a:gd name="connsiteX12" fmla="*/ 2854036 w 3874654"/>
                <a:gd name="connsiteY12" fmla="*/ 263237 h 2376056"/>
                <a:gd name="connsiteX13" fmla="*/ 1995055 w 3874654"/>
                <a:gd name="connsiteY13" fmla="*/ 374073 h 2376056"/>
                <a:gd name="connsiteX14" fmla="*/ 1052945 w 3874654"/>
                <a:gd name="connsiteY14" fmla="*/ 304801 h 2376056"/>
                <a:gd name="connsiteX15" fmla="*/ 83127 w 3874654"/>
                <a:gd name="connsiteY15" fmla="*/ 0 h 2376056"/>
                <a:gd name="connsiteX0" fmla="*/ 57730 w 3932384"/>
                <a:gd name="connsiteY0" fmla="*/ 900546 h 2376056"/>
                <a:gd name="connsiteX1" fmla="*/ 99291 w 3932384"/>
                <a:gd name="connsiteY1" fmla="*/ 637310 h 2376056"/>
                <a:gd name="connsiteX2" fmla="*/ 653475 w 3932384"/>
                <a:gd name="connsiteY2" fmla="*/ 955964 h 2376056"/>
                <a:gd name="connsiteX3" fmla="*/ 1221512 w 3932384"/>
                <a:gd name="connsiteY3" fmla="*/ 1565563 h 2376056"/>
                <a:gd name="connsiteX4" fmla="*/ 1415475 w 3932384"/>
                <a:gd name="connsiteY4" fmla="*/ 2272147 h 2376056"/>
                <a:gd name="connsiteX5" fmla="*/ 1775694 w 3932384"/>
                <a:gd name="connsiteY5" fmla="*/ 2355273 h 2376056"/>
                <a:gd name="connsiteX6" fmla="*/ 1955803 w 3932384"/>
                <a:gd name="connsiteY6" fmla="*/ 2092037 h 2376056"/>
                <a:gd name="connsiteX7" fmla="*/ 2385294 w 3932384"/>
                <a:gd name="connsiteY7" fmla="*/ 2341418 h 2376056"/>
                <a:gd name="connsiteX8" fmla="*/ 2703948 w 3932384"/>
                <a:gd name="connsiteY8" fmla="*/ 2202872 h 2376056"/>
                <a:gd name="connsiteX9" fmla="*/ 2842491 w 3932384"/>
                <a:gd name="connsiteY9" fmla="*/ 1440875 h 2376056"/>
                <a:gd name="connsiteX10" fmla="*/ 3230421 w 3932384"/>
                <a:gd name="connsiteY10" fmla="*/ 831273 h 2376056"/>
                <a:gd name="connsiteX11" fmla="*/ 3853875 w 3932384"/>
                <a:gd name="connsiteY11" fmla="*/ 554182 h 2376056"/>
                <a:gd name="connsiteX12" fmla="*/ 3701475 w 3932384"/>
                <a:gd name="connsiteY12" fmla="*/ 55419 h 2376056"/>
                <a:gd name="connsiteX13" fmla="*/ 2911766 w 3932384"/>
                <a:gd name="connsiteY13" fmla="*/ 263237 h 2376056"/>
                <a:gd name="connsiteX14" fmla="*/ 2052785 w 3932384"/>
                <a:gd name="connsiteY14" fmla="*/ 374073 h 2376056"/>
                <a:gd name="connsiteX15" fmla="*/ 1110675 w 3932384"/>
                <a:gd name="connsiteY15" fmla="*/ 304801 h 2376056"/>
                <a:gd name="connsiteX16" fmla="*/ 140857 w 3932384"/>
                <a:gd name="connsiteY16" fmla="*/ 0 h 2376056"/>
                <a:gd name="connsiteX0" fmla="*/ 0 w 3833093"/>
                <a:gd name="connsiteY0" fmla="*/ 637310 h 2376056"/>
                <a:gd name="connsiteX1" fmla="*/ 554184 w 3833093"/>
                <a:gd name="connsiteY1" fmla="*/ 955964 h 2376056"/>
                <a:gd name="connsiteX2" fmla="*/ 1122221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856512 w 3833093"/>
                <a:gd name="connsiteY5" fmla="*/ 2092037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122221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856512 w 3833093"/>
                <a:gd name="connsiteY5" fmla="*/ 2092037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856512 w 3833093"/>
                <a:gd name="connsiteY5" fmla="*/ 2092037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355273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131130 w 3833093"/>
                <a:gd name="connsiteY9" fmla="*/ 831273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86003 w 3833093"/>
                <a:gd name="connsiteY6" fmla="*/ 2341418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05349 w 3833093"/>
                <a:gd name="connsiteY2" fmla="*/ 1565563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7342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886693 w 3833093"/>
                <a:gd name="connsiteY1" fmla="*/ 858982 h 2376056"/>
                <a:gd name="connsiteX2" fmla="*/ 1233058 w 3833093"/>
                <a:gd name="connsiteY2" fmla="*/ 1482436 h 2376056"/>
                <a:gd name="connsiteX3" fmla="*/ 1316184 w 3833093"/>
                <a:gd name="connsiteY3" fmla="*/ 2272147 h 2376056"/>
                <a:gd name="connsiteX4" fmla="*/ 1676403 w 3833093"/>
                <a:gd name="connsiteY4" fmla="*/ 2272146 h 2376056"/>
                <a:gd name="connsiteX5" fmla="*/ 1953493 w 3833093"/>
                <a:gd name="connsiteY5" fmla="*/ 2022764 h 2376056"/>
                <a:gd name="connsiteX6" fmla="*/ 2230585 w 3833093"/>
                <a:gd name="connsiteY6" fmla="*/ 2272145 h 2376056"/>
                <a:gd name="connsiteX7" fmla="*/ 2604657 w 3833093"/>
                <a:gd name="connsiteY7" fmla="*/ 2202872 h 2376056"/>
                <a:gd name="connsiteX8" fmla="*/ 2743200 w 3833093"/>
                <a:gd name="connsiteY8" fmla="*/ 1440875 h 2376056"/>
                <a:gd name="connsiteX9" fmla="*/ 3034148 w 3833093"/>
                <a:gd name="connsiteY9" fmla="*/ 845128 h 2376056"/>
                <a:gd name="connsiteX10" fmla="*/ 3754584 w 3833093"/>
                <a:gd name="connsiteY10" fmla="*/ 554182 h 2376056"/>
                <a:gd name="connsiteX11" fmla="*/ 3602184 w 3833093"/>
                <a:gd name="connsiteY11" fmla="*/ 55419 h 2376056"/>
                <a:gd name="connsiteX12" fmla="*/ 2812475 w 3833093"/>
                <a:gd name="connsiteY12" fmla="*/ 263237 h 2376056"/>
                <a:gd name="connsiteX13" fmla="*/ 1953494 w 3833093"/>
                <a:gd name="connsiteY13" fmla="*/ 374073 h 2376056"/>
                <a:gd name="connsiteX14" fmla="*/ 1011384 w 3833093"/>
                <a:gd name="connsiteY14" fmla="*/ 304801 h 2376056"/>
                <a:gd name="connsiteX15" fmla="*/ 41566 w 3833093"/>
                <a:gd name="connsiteY15" fmla="*/ 0 h 2376056"/>
                <a:gd name="connsiteX0" fmla="*/ 0 w 3833093"/>
                <a:gd name="connsiteY0" fmla="*/ 637310 h 2376056"/>
                <a:gd name="connsiteX1" fmla="*/ 207818 w 3833093"/>
                <a:gd name="connsiteY1" fmla="*/ 651165 h 2376056"/>
                <a:gd name="connsiteX2" fmla="*/ 886693 w 3833093"/>
                <a:gd name="connsiteY2" fmla="*/ 858982 h 2376056"/>
                <a:gd name="connsiteX3" fmla="*/ 1233058 w 3833093"/>
                <a:gd name="connsiteY3" fmla="*/ 1482436 h 2376056"/>
                <a:gd name="connsiteX4" fmla="*/ 1316184 w 3833093"/>
                <a:gd name="connsiteY4" fmla="*/ 2272147 h 2376056"/>
                <a:gd name="connsiteX5" fmla="*/ 1676403 w 3833093"/>
                <a:gd name="connsiteY5" fmla="*/ 2272146 h 2376056"/>
                <a:gd name="connsiteX6" fmla="*/ 1953493 w 3833093"/>
                <a:gd name="connsiteY6" fmla="*/ 2022764 h 2376056"/>
                <a:gd name="connsiteX7" fmla="*/ 2230585 w 3833093"/>
                <a:gd name="connsiteY7" fmla="*/ 2272145 h 2376056"/>
                <a:gd name="connsiteX8" fmla="*/ 2604657 w 3833093"/>
                <a:gd name="connsiteY8" fmla="*/ 2202872 h 2376056"/>
                <a:gd name="connsiteX9" fmla="*/ 2743200 w 3833093"/>
                <a:gd name="connsiteY9" fmla="*/ 1440875 h 2376056"/>
                <a:gd name="connsiteX10" fmla="*/ 3034148 w 3833093"/>
                <a:gd name="connsiteY10" fmla="*/ 845128 h 2376056"/>
                <a:gd name="connsiteX11" fmla="*/ 3754584 w 3833093"/>
                <a:gd name="connsiteY11" fmla="*/ 554182 h 2376056"/>
                <a:gd name="connsiteX12" fmla="*/ 3602184 w 3833093"/>
                <a:gd name="connsiteY12" fmla="*/ 55419 h 2376056"/>
                <a:gd name="connsiteX13" fmla="*/ 2812475 w 3833093"/>
                <a:gd name="connsiteY13" fmla="*/ 263237 h 2376056"/>
                <a:gd name="connsiteX14" fmla="*/ 1953494 w 3833093"/>
                <a:gd name="connsiteY14" fmla="*/ 374073 h 2376056"/>
                <a:gd name="connsiteX15" fmla="*/ 1011384 w 3833093"/>
                <a:gd name="connsiteY15" fmla="*/ 304801 h 2376056"/>
                <a:gd name="connsiteX16" fmla="*/ 41566 w 3833093"/>
                <a:gd name="connsiteY16" fmla="*/ 0 h 2376056"/>
                <a:gd name="connsiteX0" fmla="*/ 166252 w 3791527"/>
                <a:gd name="connsiteY0" fmla="*/ 651165 h 2376056"/>
                <a:gd name="connsiteX1" fmla="*/ 845127 w 3791527"/>
                <a:gd name="connsiteY1" fmla="*/ 858982 h 2376056"/>
                <a:gd name="connsiteX2" fmla="*/ 1191492 w 3791527"/>
                <a:gd name="connsiteY2" fmla="*/ 1482436 h 2376056"/>
                <a:gd name="connsiteX3" fmla="*/ 1274618 w 3791527"/>
                <a:gd name="connsiteY3" fmla="*/ 2272147 h 2376056"/>
                <a:gd name="connsiteX4" fmla="*/ 1634837 w 3791527"/>
                <a:gd name="connsiteY4" fmla="*/ 2272146 h 2376056"/>
                <a:gd name="connsiteX5" fmla="*/ 1911927 w 3791527"/>
                <a:gd name="connsiteY5" fmla="*/ 2022764 h 2376056"/>
                <a:gd name="connsiteX6" fmla="*/ 2189019 w 3791527"/>
                <a:gd name="connsiteY6" fmla="*/ 2272145 h 2376056"/>
                <a:gd name="connsiteX7" fmla="*/ 2563091 w 3791527"/>
                <a:gd name="connsiteY7" fmla="*/ 2202872 h 2376056"/>
                <a:gd name="connsiteX8" fmla="*/ 2701634 w 3791527"/>
                <a:gd name="connsiteY8" fmla="*/ 1440875 h 2376056"/>
                <a:gd name="connsiteX9" fmla="*/ 2992582 w 3791527"/>
                <a:gd name="connsiteY9" fmla="*/ 845128 h 2376056"/>
                <a:gd name="connsiteX10" fmla="*/ 3713018 w 3791527"/>
                <a:gd name="connsiteY10" fmla="*/ 554182 h 2376056"/>
                <a:gd name="connsiteX11" fmla="*/ 3560618 w 3791527"/>
                <a:gd name="connsiteY11" fmla="*/ 55419 h 2376056"/>
                <a:gd name="connsiteX12" fmla="*/ 2770909 w 3791527"/>
                <a:gd name="connsiteY12" fmla="*/ 263237 h 2376056"/>
                <a:gd name="connsiteX13" fmla="*/ 1911928 w 3791527"/>
                <a:gd name="connsiteY13" fmla="*/ 374073 h 2376056"/>
                <a:gd name="connsiteX14" fmla="*/ 969818 w 3791527"/>
                <a:gd name="connsiteY14" fmla="*/ 304801 h 2376056"/>
                <a:gd name="connsiteX15" fmla="*/ 0 w 3791527"/>
                <a:gd name="connsiteY15" fmla="*/ 0 h 2376056"/>
                <a:gd name="connsiteX0" fmla="*/ 166252 w 3791527"/>
                <a:gd name="connsiteY0" fmla="*/ 651165 h 2376056"/>
                <a:gd name="connsiteX1" fmla="*/ 180106 w 3791527"/>
                <a:gd name="connsiteY1" fmla="*/ 595747 h 2376056"/>
                <a:gd name="connsiteX2" fmla="*/ 845127 w 3791527"/>
                <a:gd name="connsiteY2" fmla="*/ 858982 h 2376056"/>
                <a:gd name="connsiteX3" fmla="*/ 1191492 w 3791527"/>
                <a:gd name="connsiteY3" fmla="*/ 1482436 h 2376056"/>
                <a:gd name="connsiteX4" fmla="*/ 1274618 w 3791527"/>
                <a:gd name="connsiteY4" fmla="*/ 2272147 h 2376056"/>
                <a:gd name="connsiteX5" fmla="*/ 1634837 w 3791527"/>
                <a:gd name="connsiteY5" fmla="*/ 2272146 h 2376056"/>
                <a:gd name="connsiteX6" fmla="*/ 1911927 w 3791527"/>
                <a:gd name="connsiteY6" fmla="*/ 2022764 h 2376056"/>
                <a:gd name="connsiteX7" fmla="*/ 2189019 w 3791527"/>
                <a:gd name="connsiteY7" fmla="*/ 2272145 h 2376056"/>
                <a:gd name="connsiteX8" fmla="*/ 2563091 w 3791527"/>
                <a:gd name="connsiteY8" fmla="*/ 2202872 h 2376056"/>
                <a:gd name="connsiteX9" fmla="*/ 2701634 w 3791527"/>
                <a:gd name="connsiteY9" fmla="*/ 1440875 h 2376056"/>
                <a:gd name="connsiteX10" fmla="*/ 2992582 w 3791527"/>
                <a:gd name="connsiteY10" fmla="*/ 845128 h 2376056"/>
                <a:gd name="connsiteX11" fmla="*/ 3713018 w 3791527"/>
                <a:gd name="connsiteY11" fmla="*/ 554182 h 2376056"/>
                <a:gd name="connsiteX12" fmla="*/ 3560618 w 3791527"/>
                <a:gd name="connsiteY12" fmla="*/ 55419 h 2376056"/>
                <a:gd name="connsiteX13" fmla="*/ 2770909 w 3791527"/>
                <a:gd name="connsiteY13" fmla="*/ 263237 h 2376056"/>
                <a:gd name="connsiteX14" fmla="*/ 1911928 w 3791527"/>
                <a:gd name="connsiteY14" fmla="*/ 374073 h 2376056"/>
                <a:gd name="connsiteX15" fmla="*/ 969818 w 3791527"/>
                <a:gd name="connsiteY15" fmla="*/ 304801 h 2376056"/>
                <a:gd name="connsiteX16" fmla="*/ 0 w 3791527"/>
                <a:gd name="connsiteY16" fmla="*/ 0 h 2376056"/>
                <a:gd name="connsiteX0" fmla="*/ 99292 w 3724567"/>
                <a:gd name="connsiteY0" fmla="*/ 609602 h 2334493"/>
                <a:gd name="connsiteX1" fmla="*/ 113146 w 3724567"/>
                <a:gd name="connsiteY1" fmla="*/ 554184 h 2334493"/>
                <a:gd name="connsiteX2" fmla="*/ 778167 w 3724567"/>
                <a:gd name="connsiteY2" fmla="*/ 817419 h 2334493"/>
                <a:gd name="connsiteX3" fmla="*/ 1124532 w 3724567"/>
                <a:gd name="connsiteY3" fmla="*/ 1440873 h 2334493"/>
                <a:gd name="connsiteX4" fmla="*/ 1207658 w 3724567"/>
                <a:gd name="connsiteY4" fmla="*/ 2230584 h 2334493"/>
                <a:gd name="connsiteX5" fmla="*/ 1567877 w 3724567"/>
                <a:gd name="connsiteY5" fmla="*/ 2230583 h 2334493"/>
                <a:gd name="connsiteX6" fmla="*/ 1844967 w 3724567"/>
                <a:gd name="connsiteY6" fmla="*/ 1981201 h 2334493"/>
                <a:gd name="connsiteX7" fmla="*/ 2122059 w 3724567"/>
                <a:gd name="connsiteY7" fmla="*/ 2230582 h 2334493"/>
                <a:gd name="connsiteX8" fmla="*/ 2496131 w 3724567"/>
                <a:gd name="connsiteY8" fmla="*/ 2161309 h 2334493"/>
                <a:gd name="connsiteX9" fmla="*/ 2634674 w 3724567"/>
                <a:gd name="connsiteY9" fmla="*/ 1399312 h 2334493"/>
                <a:gd name="connsiteX10" fmla="*/ 2925622 w 3724567"/>
                <a:gd name="connsiteY10" fmla="*/ 803565 h 2334493"/>
                <a:gd name="connsiteX11" fmla="*/ 3646058 w 3724567"/>
                <a:gd name="connsiteY11" fmla="*/ 512619 h 2334493"/>
                <a:gd name="connsiteX12" fmla="*/ 3493658 w 3724567"/>
                <a:gd name="connsiteY12" fmla="*/ 13856 h 2334493"/>
                <a:gd name="connsiteX13" fmla="*/ 2703949 w 3724567"/>
                <a:gd name="connsiteY13" fmla="*/ 221674 h 2334493"/>
                <a:gd name="connsiteX14" fmla="*/ 1844968 w 3724567"/>
                <a:gd name="connsiteY14" fmla="*/ 332510 h 2334493"/>
                <a:gd name="connsiteX15" fmla="*/ 902858 w 3724567"/>
                <a:gd name="connsiteY15" fmla="*/ 263238 h 2334493"/>
                <a:gd name="connsiteX16" fmla="*/ 99295 w 3724567"/>
                <a:gd name="connsiteY16" fmla="*/ 0 h 2334493"/>
                <a:gd name="connsiteX0" fmla="*/ 99292 w 3724567"/>
                <a:gd name="connsiteY0" fmla="*/ 609602 h 2334493"/>
                <a:gd name="connsiteX1" fmla="*/ 113146 w 3724567"/>
                <a:gd name="connsiteY1" fmla="*/ 554184 h 2334493"/>
                <a:gd name="connsiteX2" fmla="*/ 778167 w 3724567"/>
                <a:gd name="connsiteY2" fmla="*/ 817419 h 2334493"/>
                <a:gd name="connsiteX3" fmla="*/ 1069114 w 3724567"/>
                <a:gd name="connsiteY3" fmla="*/ 1357746 h 2334493"/>
                <a:gd name="connsiteX4" fmla="*/ 1207658 w 3724567"/>
                <a:gd name="connsiteY4" fmla="*/ 2230584 h 2334493"/>
                <a:gd name="connsiteX5" fmla="*/ 1567877 w 3724567"/>
                <a:gd name="connsiteY5" fmla="*/ 2230583 h 2334493"/>
                <a:gd name="connsiteX6" fmla="*/ 1844967 w 3724567"/>
                <a:gd name="connsiteY6" fmla="*/ 1981201 h 2334493"/>
                <a:gd name="connsiteX7" fmla="*/ 2122059 w 3724567"/>
                <a:gd name="connsiteY7" fmla="*/ 2230582 h 2334493"/>
                <a:gd name="connsiteX8" fmla="*/ 2496131 w 3724567"/>
                <a:gd name="connsiteY8" fmla="*/ 2161309 h 2334493"/>
                <a:gd name="connsiteX9" fmla="*/ 2634674 w 3724567"/>
                <a:gd name="connsiteY9" fmla="*/ 1399312 h 2334493"/>
                <a:gd name="connsiteX10" fmla="*/ 2925622 w 3724567"/>
                <a:gd name="connsiteY10" fmla="*/ 803565 h 2334493"/>
                <a:gd name="connsiteX11" fmla="*/ 3646058 w 3724567"/>
                <a:gd name="connsiteY11" fmla="*/ 512619 h 2334493"/>
                <a:gd name="connsiteX12" fmla="*/ 3493658 w 3724567"/>
                <a:gd name="connsiteY12" fmla="*/ 13856 h 2334493"/>
                <a:gd name="connsiteX13" fmla="*/ 2703949 w 3724567"/>
                <a:gd name="connsiteY13" fmla="*/ 221674 h 2334493"/>
                <a:gd name="connsiteX14" fmla="*/ 1844968 w 3724567"/>
                <a:gd name="connsiteY14" fmla="*/ 332510 h 2334493"/>
                <a:gd name="connsiteX15" fmla="*/ 902858 w 3724567"/>
                <a:gd name="connsiteY15" fmla="*/ 263238 h 2334493"/>
                <a:gd name="connsiteX16" fmla="*/ 99295 w 3724567"/>
                <a:gd name="connsiteY16" fmla="*/ 0 h 2334493"/>
                <a:gd name="connsiteX0" fmla="*/ 13851 w 3625272"/>
                <a:gd name="connsiteY0" fmla="*/ 554184 h 2334493"/>
                <a:gd name="connsiteX1" fmla="*/ 678872 w 3625272"/>
                <a:gd name="connsiteY1" fmla="*/ 817419 h 2334493"/>
                <a:gd name="connsiteX2" fmla="*/ 969819 w 3625272"/>
                <a:gd name="connsiteY2" fmla="*/ 1357746 h 2334493"/>
                <a:gd name="connsiteX3" fmla="*/ 1108363 w 3625272"/>
                <a:gd name="connsiteY3" fmla="*/ 2230584 h 2334493"/>
                <a:gd name="connsiteX4" fmla="*/ 1468582 w 3625272"/>
                <a:gd name="connsiteY4" fmla="*/ 2230583 h 2334493"/>
                <a:gd name="connsiteX5" fmla="*/ 1745672 w 3625272"/>
                <a:gd name="connsiteY5" fmla="*/ 1981201 h 2334493"/>
                <a:gd name="connsiteX6" fmla="*/ 2022764 w 3625272"/>
                <a:gd name="connsiteY6" fmla="*/ 2230582 h 2334493"/>
                <a:gd name="connsiteX7" fmla="*/ 2396836 w 3625272"/>
                <a:gd name="connsiteY7" fmla="*/ 2161309 h 2334493"/>
                <a:gd name="connsiteX8" fmla="*/ 2535379 w 3625272"/>
                <a:gd name="connsiteY8" fmla="*/ 1399312 h 2334493"/>
                <a:gd name="connsiteX9" fmla="*/ 2826327 w 3625272"/>
                <a:gd name="connsiteY9" fmla="*/ 803565 h 2334493"/>
                <a:gd name="connsiteX10" fmla="*/ 3546763 w 3625272"/>
                <a:gd name="connsiteY10" fmla="*/ 512619 h 2334493"/>
                <a:gd name="connsiteX11" fmla="*/ 3394363 w 3625272"/>
                <a:gd name="connsiteY11" fmla="*/ 13856 h 2334493"/>
                <a:gd name="connsiteX12" fmla="*/ 2604654 w 3625272"/>
                <a:gd name="connsiteY12" fmla="*/ 221674 h 2334493"/>
                <a:gd name="connsiteX13" fmla="*/ 1745673 w 3625272"/>
                <a:gd name="connsiteY13" fmla="*/ 332510 h 2334493"/>
                <a:gd name="connsiteX14" fmla="*/ 803563 w 3625272"/>
                <a:gd name="connsiteY14" fmla="*/ 263238 h 2334493"/>
                <a:gd name="connsiteX15" fmla="*/ 0 w 3625272"/>
                <a:gd name="connsiteY15" fmla="*/ 0 h 2334493"/>
                <a:gd name="connsiteX0" fmla="*/ 0 w 3611421"/>
                <a:gd name="connsiteY0" fmla="*/ 540328 h 2320637"/>
                <a:gd name="connsiteX1" fmla="*/ 665021 w 3611421"/>
                <a:gd name="connsiteY1" fmla="*/ 803563 h 2320637"/>
                <a:gd name="connsiteX2" fmla="*/ 955968 w 3611421"/>
                <a:gd name="connsiteY2" fmla="*/ 1343890 h 2320637"/>
                <a:gd name="connsiteX3" fmla="*/ 1094512 w 3611421"/>
                <a:gd name="connsiteY3" fmla="*/ 2216728 h 2320637"/>
                <a:gd name="connsiteX4" fmla="*/ 1454731 w 3611421"/>
                <a:gd name="connsiteY4" fmla="*/ 2216727 h 2320637"/>
                <a:gd name="connsiteX5" fmla="*/ 1731821 w 3611421"/>
                <a:gd name="connsiteY5" fmla="*/ 1967345 h 2320637"/>
                <a:gd name="connsiteX6" fmla="*/ 2008913 w 3611421"/>
                <a:gd name="connsiteY6" fmla="*/ 2216726 h 2320637"/>
                <a:gd name="connsiteX7" fmla="*/ 2382985 w 3611421"/>
                <a:gd name="connsiteY7" fmla="*/ 2147453 h 2320637"/>
                <a:gd name="connsiteX8" fmla="*/ 2521528 w 3611421"/>
                <a:gd name="connsiteY8" fmla="*/ 1385456 h 2320637"/>
                <a:gd name="connsiteX9" fmla="*/ 2812476 w 3611421"/>
                <a:gd name="connsiteY9" fmla="*/ 789709 h 2320637"/>
                <a:gd name="connsiteX10" fmla="*/ 3532912 w 3611421"/>
                <a:gd name="connsiteY10" fmla="*/ 498763 h 2320637"/>
                <a:gd name="connsiteX11" fmla="*/ 3380512 w 3611421"/>
                <a:gd name="connsiteY11" fmla="*/ 0 h 2320637"/>
                <a:gd name="connsiteX12" fmla="*/ 2590803 w 3611421"/>
                <a:gd name="connsiteY12" fmla="*/ 207818 h 2320637"/>
                <a:gd name="connsiteX13" fmla="*/ 1731822 w 3611421"/>
                <a:gd name="connsiteY13" fmla="*/ 318654 h 2320637"/>
                <a:gd name="connsiteX14" fmla="*/ 789712 w 3611421"/>
                <a:gd name="connsiteY14" fmla="*/ 249382 h 2320637"/>
                <a:gd name="connsiteX15" fmla="*/ 176345 w 3611421"/>
                <a:gd name="connsiteY15" fmla="*/ 15404 h 2320637"/>
                <a:gd name="connsiteX0" fmla="*/ 0 w 3611421"/>
                <a:gd name="connsiteY0" fmla="*/ 540328 h 2320637"/>
                <a:gd name="connsiteX1" fmla="*/ 665021 w 3611421"/>
                <a:gd name="connsiteY1" fmla="*/ 803563 h 2320637"/>
                <a:gd name="connsiteX2" fmla="*/ 955968 w 3611421"/>
                <a:gd name="connsiteY2" fmla="*/ 1343890 h 2320637"/>
                <a:gd name="connsiteX3" fmla="*/ 1094512 w 3611421"/>
                <a:gd name="connsiteY3" fmla="*/ 2216728 h 2320637"/>
                <a:gd name="connsiteX4" fmla="*/ 1454731 w 3611421"/>
                <a:gd name="connsiteY4" fmla="*/ 2216727 h 2320637"/>
                <a:gd name="connsiteX5" fmla="*/ 1731821 w 3611421"/>
                <a:gd name="connsiteY5" fmla="*/ 1967345 h 2320637"/>
                <a:gd name="connsiteX6" fmla="*/ 2008913 w 3611421"/>
                <a:gd name="connsiteY6" fmla="*/ 2216726 h 2320637"/>
                <a:gd name="connsiteX7" fmla="*/ 2382985 w 3611421"/>
                <a:gd name="connsiteY7" fmla="*/ 2147453 h 2320637"/>
                <a:gd name="connsiteX8" fmla="*/ 2521528 w 3611421"/>
                <a:gd name="connsiteY8" fmla="*/ 1385456 h 2320637"/>
                <a:gd name="connsiteX9" fmla="*/ 2812476 w 3611421"/>
                <a:gd name="connsiteY9" fmla="*/ 789709 h 2320637"/>
                <a:gd name="connsiteX10" fmla="*/ 3532912 w 3611421"/>
                <a:gd name="connsiteY10" fmla="*/ 498763 h 2320637"/>
                <a:gd name="connsiteX11" fmla="*/ 3380512 w 3611421"/>
                <a:gd name="connsiteY11" fmla="*/ 0 h 2320637"/>
                <a:gd name="connsiteX12" fmla="*/ 2590803 w 3611421"/>
                <a:gd name="connsiteY12" fmla="*/ 207818 h 2320637"/>
                <a:gd name="connsiteX13" fmla="*/ 1731822 w 3611421"/>
                <a:gd name="connsiteY13" fmla="*/ 318654 h 2320637"/>
                <a:gd name="connsiteX14" fmla="*/ 789712 w 3611421"/>
                <a:gd name="connsiteY14" fmla="*/ 249382 h 2320637"/>
                <a:gd name="connsiteX15" fmla="*/ 176345 w 3611421"/>
                <a:gd name="connsiteY15" fmla="*/ 15404 h 2320637"/>
                <a:gd name="connsiteX0" fmla="*/ 86343 w 3697764"/>
                <a:gd name="connsiteY0" fmla="*/ 540328 h 2320637"/>
                <a:gd name="connsiteX1" fmla="*/ 110837 w 3697764"/>
                <a:gd name="connsiteY1" fmla="*/ 507631 h 2320637"/>
                <a:gd name="connsiteX2" fmla="*/ 751364 w 3697764"/>
                <a:gd name="connsiteY2" fmla="*/ 803563 h 2320637"/>
                <a:gd name="connsiteX3" fmla="*/ 1042311 w 3697764"/>
                <a:gd name="connsiteY3" fmla="*/ 1343890 h 2320637"/>
                <a:gd name="connsiteX4" fmla="*/ 1180855 w 3697764"/>
                <a:gd name="connsiteY4" fmla="*/ 2216728 h 2320637"/>
                <a:gd name="connsiteX5" fmla="*/ 1541074 w 3697764"/>
                <a:gd name="connsiteY5" fmla="*/ 2216727 h 2320637"/>
                <a:gd name="connsiteX6" fmla="*/ 1818164 w 3697764"/>
                <a:gd name="connsiteY6" fmla="*/ 1967345 h 2320637"/>
                <a:gd name="connsiteX7" fmla="*/ 2095256 w 3697764"/>
                <a:gd name="connsiteY7" fmla="*/ 2216726 h 2320637"/>
                <a:gd name="connsiteX8" fmla="*/ 2469328 w 3697764"/>
                <a:gd name="connsiteY8" fmla="*/ 2147453 h 2320637"/>
                <a:gd name="connsiteX9" fmla="*/ 2607871 w 3697764"/>
                <a:gd name="connsiteY9" fmla="*/ 1385456 h 2320637"/>
                <a:gd name="connsiteX10" fmla="*/ 2898819 w 3697764"/>
                <a:gd name="connsiteY10" fmla="*/ 789709 h 2320637"/>
                <a:gd name="connsiteX11" fmla="*/ 3619255 w 3697764"/>
                <a:gd name="connsiteY11" fmla="*/ 498763 h 2320637"/>
                <a:gd name="connsiteX12" fmla="*/ 3466855 w 3697764"/>
                <a:gd name="connsiteY12" fmla="*/ 0 h 2320637"/>
                <a:gd name="connsiteX13" fmla="*/ 2677146 w 3697764"/>
                <a:gd name="connsiteY13" fmla="*/ 207818 h 2320637"/>
                <a:gd name="connsiteX14" fmla="*/ 1818165 w 3697764"/>
                <a:gd name="connsiteY14" fmla="*/ 318654 h 2320637"/>
                <a:gd name="connsiteX15" fmla="*/ 876055 w 3697764"/>
                <a:gd name="connsiteY15" fmla="*/ 249382 h 2320637"/>
                <a:gd name="connsiteX16" fmla="*/ 262688 w 3697764"/>
                <a:gd name="connsiteY16" fmla="*/ 15404 h 2320637"/>
                <a:gd name="connsiteX0" fmla="*/ 0 w 3611421"/>
                <a:gd name="connsiteY0" fmla="*/ 540328 h 2320637"/>
                <a:gd name="connsiteX1" fmla="*/ 665021 w 3611421"/>
                <a:gd name="connsiteY1" fmla="*/ 803563 h 2320637"/>
                <a:gd name="connsiteX2" fmla="*/ 955968 w 3611421"/>
                <a:gd name="connsiteY2" fmla="*/ 1343890 h 2320637"/>
                <a:gd name="connsiteX3" fmla="*/ 1094512 w 3611421"/>
                <a:gd name="connsiteY3" fmla="*/ 2216728 h 2320637"/>
                <a:gd name="connsiteX4" fmla="*/ 1454731 w 3611421"/>
                <a:gd name="connsiteY4" fmla="*/ 2216727 h 2320637"/>
                <a:gd name="connsiteX5" fmla="*/ 1731821 w 3611421"/>
                <a:gd name="connsiteY5" fmla="*/ 1967345 h 2320637"/>
                <a:gd name="connsiteX6" fmla="*/ 2008913 w 3611421"/>
                <a:gd name="connsiteY6" fmla="*/ 2216726 h 2320637"/>
                <a:gd name="connsiteX7" fmla="*/ 2382985 w 3611421"/>
                <a:gd name="connsiteY7" fmla="*/ 2147453 h 2320637"/>
                <a:gd name="connsiteX8" fmla="*/ 2521528 w 3611421"/>
                <a:gd name="connsiteY8" fmla="*/ 1385456 h 2320637"/>
                <a:gd name="connsiteX9" fmla="*/ 2812476 w 3611421"/>
                <a:gd name="connsiteY9" fmla="*/ 789709 h 2320637"/>
                <a:gd name="connsiteX10" fmla="*/ 3532912 w 3611421"/>
                <a:gd name="connsiteY10" fmla="*/ 498763 h 2320637"/>
                <a:gd name="connsiteX11" fmla="*/ 3380512 w 3611421"/>
                <a:gd name="connsiteY11" fmla="*/ 0 h 2320637"/>
                <a:gd name="connsiteX12" fmla="*/ 2590803 w 3611421"/>
                <a:gd name="connsiteY12" fmla="*/ 207818 h 2320637"/>
                <a:gd name="connsiteX13" fmla="*/ 1731822 w 3611421"/>
                <a:gd name="connsiteY13" fmla="*/ 318654 h 2320637"/>
                <a:gd name="connsiteX14" fmla="*/ 789712 w 3611421"/>
                <a:gd name="connsiteY14" fmla="*/ 249382 h 2320637"/>
                <a:gd name="connsiteX15" fmla="*/ 176345 w 3611421"/>
                <a:gd name="connsiteY15" fmla="*/ 15404 h 2320637"/>
                <a:gd name="connsiteX0" fmla="*/ 0 w 3604105"/>
                <a:gd name="connsiteY0" fmla="*/ 503752 h 2320637"/>
                <a:gd name="connsiteX1" fmla="*/ 657705 w 3604105"/>
                <a:gd name="connsiteY1" fmla="*/ 803563 h 2320637"/>
                <a:gd name="connsiteX2" fmla="*/ 948652 w 3604105"/>
                <a:gd name="connsiteY2" fmla="*/ 1343890 h 2320637"/>
                <a:gd name="connsiteX3" fmla="*/ 1087196 w 3604105"/>
                <a:gd name="connsiteY3" fmla="*/ 2216728 h 2320637"/>
                <a:gd name="connsiteX4" fmla="*/ 1447415 w 3604105"/>
                <a:gd name="connsiteY4" fmla="*/ 2216727 h 2320637"/>
                <a:gd name="connsiteX5" fmla="*/ 1724505 w 3604105"/>
                <a:gd name="connsiteY5" fmla="*/ 1967345 h 2320637"/>
                <a:gd name="connsiteX6" fmla="*/ 2001597 w 3604105"/>
                <a:gd name="connsiteY6" fmla="*/ 2216726 h 2320637"/>
                <a:gd name="connsiteX7" fmla="*/ 2375669 w 3604105"/>
                <a:gd name="connsiteY7" fmla="*/ 2147453 h 2320637"/>
                <a:gd name="connsiteX8" fmla="*/ 2514212 w 3604105"/>
                <a:gd name="connsiteY8" fmla="*/ 1385456 h 2320637"/>
                <a:gd name="connsiteX9" fmla="*/ 2805160 w 3604105"/>
                <a:gd name="connsiteY9" fmla="*/ 789709 h 2320637"/>
                <a:gd name="connsiteX10" fmla="*/ 3525596 w 3604105"/>
                <a:gd name="connsiteY10" fmla="*/ 498763 h 2320637"/>
                <a:gd name="connsiteX11" fmla="*/ 3373196 w 3604105"/>
                <a:gd name="connsiteY11" fmla="*/ 0 h 2320637"/>
                <a:gd name="connsiteX12" fmla="*/ 2583487 w 3604105"/>
                <a:gd name="connsiteY12" fmla="*/ 207818 h 2320637"/>
                <a:gd name="connsiteX13" fmla="*/ 1724506 w 3604105"/>
                <a:gd name="connsiteY13" fmla="*/ 318654 h 2320637"/>
                <a:gd name="connsiteX14" fmla="*/ 782396 w 3604105"/>
                <a:gd name="connsiteY14" fmla="*/ 249382 h 2320637"/>
                <a:gd name="connsiteX15" fmla="*/ 169029 w 3604105"/>
                <a:gd name="connsiteY15" fmla="*/ 15404 h 2320637"/>
                <a:gd name="connsiteX0" fmla="*/ 0 w 3596790"/>
                <a:gd name="connsiteY0" fmla="*/ 511068 h 2320637"/>
                <a:gd name="connsiteX1" fmla="*/ 650390 w 3596790"/>
                <a:gd name="connsiteY1" fmla="*/ 803563 h 2320637"/>
                <a:gd name="connsiteX2" fmla="*/ 941337 w 3596790"/>
                <a:gd name="connsiteY2" fmla="*/ 1343890 h 2320637"/>
                <a:gd name="connsiteX3" fmla="*/ 1079881 w 3596790"/>
                <a:gd name="connsiteY3" fmla="*/ 2216728 h 2320637"/>
                <a:gd name="connsiteX4" fmla="*/ 1440100 w 3596790"/>
                <a:gd name="connsiteY4" fmla="*/ 2216727 h 2320637"/>
                <a:gd name="connsiteX5" fmla="*/ 1717190 w 3596790"/>
                <a:gd name="connsiteY5" fmla="*/ 1967345 h 2320637"/>
                <a:gd name="connsiteX6" fmla="*/ 1994282 w 3596790"/>
                <a:gd name="connsiteY6" fmla="*/ 2216726 h 2320637"/>
                <a:gd name="connsiteX7" fmla="*/ 2368354 w 3596790"/>
                <a:gd name="connsiteY7" fmla="*/ 2147453 h 2320637"/>
                <a:gd name="connsiteX8" fmla="*/ 2506897 w 3596790"/>
                <a:gd name="connsiteY8" fmla="*/ 1385456 h 2320637"/>
                <a:gd name="connsiteX9" fmla="*/ 2797845 w 3596790"/>
                <a:gd name="connsiteY9" fmla="*/ 789709 h 2320637"/>
                <a:gd name="connsiteX10" fmla="*/ 3518281 w 3596790"/>
                <a:gd name="connsiteY10" fmla="*/ 498763 h 2320637"/>
                <a:gd name="connsiteX11" fmla="*/ 3365881 w 3596790"/>
                <a:gd name="connsiteY11" fmla="*/ 0 h 2320637"/>
                <a:gd name="connsiteX12" fmla="*/ 2576172 w 3596790"/>
                <a:gd name="connsiteY12" fmla="*/ 207818 h 2320637"/>
                <a:gd name="connsiteX13" fmla="*/ 1717191 w 3596790"/>
                <a:gd name="connsiteY13" fmla="*/ 318654 h 2320637"/>
                <a:gd name="connsiteX14" fmla="*/ 775081 w 3596790"/>
                <a:gd name="connsiteY14" fmla="*/ 249382 h 2320637"/>
                <a:gd name="connsiteX15" fmla="*/ 161714 w 3596790"/>
                <a:gd name="connsiteY15" fmla="*/ 15404 h 2320637"/>
                <a:gd name="connsiteX0" fmla="*/ 0 w 3596790"/>
                <a:gd name="connsiteY0" fmla="*/ 503752 h 2313321"/>
                <a:gd name="connsiteX1" fmla="*/ 650390 w 3596790"/>
                <a:gd name="connsiteY1" fmla="*/ 796247 h 2313321"/>
                <a:gd name="connsiteX2" fmla="*/ 941337 w 3596790"/>
                <a:gd name="connsiteY2" fmla="*/ 1336574 h 2313321"/>
                <a:gd name="connsiteX3" fmla="*/ 1079881 w 3596790"/>
                <a:gd name="connsiteY3" fmla="*/ 2209412 h 2313321"/>
                <a:gd name="connsiteX4" fmla="*/ 1440100 w 3596790"/>
                <a:gd name="connsiteY4" fmla="*/ 2209411 h 2313321"/>
                <a:gd name="connsiteX5" fmla="*/ 1717190 w 3596790"/>
                <a:gd name="connsiteY5" fmla="*/ 1960029 h 2313321"/>
                <a:gd name="connsiteX6" fmla="*/ 1994282 w 3596790"/>
                <a:gd name="connsiteY6" fmla="*/ 2209410 h 2313321"/>
                <a:gd name="connsiteX7" fmla="*/ 2368354 w 3596790"/>
                <a:gd name="connsiteY7" fmla="*/ 2140137 h 2313321"/>
                <a:gd name="connsiteX8" fmla="*/ 2506897 w 3596790"/>
                <a:gd name="connsiteY8" fmla="*/ 1378140 h 2313321"/>
                <a:gd name="connsiteX9" fmla="*/ 2797845 w 3596790"/>
                <a:gd name="connsiteY9" fmla="*/ 782393 h 2313321"/>
                <a:gd name="connsiteX10" fmla="*/ 3518281 w 3596790"/>
                <a:gd name="connsiteY10" fmla="*/ 491447 h 2313321"/>
                <a:gd name="connsiteX11" fmla="*/ 3329305 w 3596790"/>
                <a:gd name="connsiteY11" fmla="*/ 0 h 2313321"/>
                <a:gd name="connsiteX12" fmla="*/ 2576172 w 3596790"/>
                <a:gd name="connsiteY12" fmla="*/ 200502 h 2313321"/>
                <a:gd name="connsiteX13" fmla="*/ 1717191 w 3596790"/>
                <a:gd name="connsiteY13" fmla="*/ 311338 h 2313321"/>
                <a:gd name="connsiteX14" fmla="*/ 775081 w 3596790"/>
                <a:gd name="connsiteY14" fmla="*/ 242066 h 2313321"/>
                <a:gd name="connsiteX15" fmla="*/ 161714 w 3596790"/>
                <a:gd name="connsiteY15" fmla="*/ 8088 h 2313321"/>
                <a:gd name="connsiteX0" fmla="*/ 0 w 3596790"/>
                <a:gd name="connsiteY0" fmla="*/ 503752 h 2313321"/>
                <a:gd name="connsiteX1" fmla="*/ 650390 w 3596790"/>
                <a:gd name="connsiteY1" fmla="*/ 796247 h 2313321"/>
                <a:gd name="connsiteX2" fmla="*/ 941337 w 3596790"/>
                <a:gd name="connsiteY2" fmla="*/ 1336574 h 2313321"/>
                <a:gd name="connsiteX3" fmla="*/ 1079881 w 3596790"/>
                <a:gd name="connsiteY3" fmla="*/ 2209412 h 2313321"/>
                <a:gd name="connsiteX4" fmla="*/ 1440100 w 3596790"/>
                <a:gd name="connsiteY4" fmla="*/ 2209411 h 2313321"/>
                <a:gd name="connsiteX5" fmla="*/ 1717190 w 3596790"/>
                <a:gd name="connsiteY5" fmla="*/ 1960029 h 2313321"/>
                <a:gd name="connsiteX6" fmla="*/ 1994282 w 3596790"/>
                <a:gd name="connsiteY6" fmla="*/ 2209410 h 2313321"/>
                <a:gd name="connsiteX7" fmla="*/ 2368354 w 3596790"/>
                <a:gd name="connsiteY7" fmla="*/ 2140137 h 2313321"/>
                <a:gd name="connsiteX8" fmla="*/ 2506897 w 3596790"/>
                <a:gd name="connsiteY8" fmla="*/ 1378140 h 2313321"/>
                <a:gd name="connsiteX9" fmla="*/ 2797845 w 3596790"/>
                <a:gd name="connsiteY9" fmla="*/ 782393 h 2313321"/>
                <a:gd name="connsiteX10" fmla="*/ 3518281 w 3596790"/>
                <a:gd name="connsiteY10" fmla="*/ 491447 h 2313321"/>
                <a:gd name="connsiteX11" fmla="*/ 3329305 w 3596790"/>
                <a:gd name="connsiteY11" fmla="*/ 0 h 2313321"/>
                <a:gd name="connsiteX12" fmla="*/ 2576172 w 3596790"/>
                <a:gd name="connsiteY12" fmla="*/ 200502 h 2313321"/>
                <a:gd name="connsiteX13" fmla="*/ 1717191 w 3596790"/>
                <a:gd name="connsiteY13" fmla="*/ 311338 h 2313321"/>
                <a:gd name="connsiteX14" fmla="*/ 775081 w 3596790"/>
                <a:gd name="connsiteY14" fmla="*/ 242066 h 2313321"/>
                <a:gd name="connsiteX15" fmla="*/ 161714 w 3596790"/>
                <a:gd name="connsiteY15" fmla="*/ 8088 h 2313321"/>
                <a:gd name="connsiteX0" fmla="*/ 0 w 3552899"/>
                <a:gd name="connsiteY0" fmla="*/ 503752 h 2313321"/>
                <a:gd name="connsiteX1" fmla="*/ 650390 w 3552899"/>
                <a:gd name="connsiteY1" fmla="*/ 796247 h 2313321"/>
                <a:gd name="connsiteX2" fmla="*/ 941337 w 3552899"/>
                <a:gd name="connsiteY2" fmla="*/ 1336574 h 2313321"/>
                <a:gd name="connsiteX3" fmla="*/ 1079881 w 3552899"/>
                <a:gd name="connsiteY3" fmla="*/ 2209412 h 2313321"/>
                <a:gd name="connsiteX4" fmla="*/ 1440100 w 3552899"/>
                <a:gd name="connsiteY4" fmla="*/ 2209411 h 2313321"/>
                <a:gd name="connsiteX5" fmla="*/ 1717190 w 3552899"/>
                <a:gd name="connsiteY5" fmla="*/ 1960029 h 2313321"/>
                <a:gd name="connsiteX6" fmla="*/ 1994282 w 3552899"/>
                <a:gd name="connsiteY6" fmla="*/ 2209410 h 2313321"/>
                <a:gd name="connsiteX7" fmla="*/ 2368354 w 3552899"/>
                <a:gd name="connsiteY7" fmla="*/ 2140137 h 2313321"/>
                <a:gd name="connsiteX8" fmla="*/ 2506897 w 3552899"/>
                <a:gd name="connsiteY8" fmla="*/ 1378140 h 2313321"/>
                <a:gd name="connsiteX9" fmla="*/ 2797845 w 3552899"/>
                <a:gd name="connsiteY9" fmla="*/ 782393 h 2313321"/>
                <a:gd name="connsiteX10" fmla="*/ 3474390 w 3552899"/>
                <a:gd name="connsiteY10" fmla="*/ 506078 h 2313321"/>
                <a:gd name="connsiteX11" fmla="*/ 3329305 w 3552899"/>
                <a:gd name="connsiteY11" fmla="*/ 0 h 2313321"/>
                <a:gd name="connsiteX12" fmla="*/ 2576172 w 3552899"/>
                <a:gd name="connsiteY12" fmla="*/ 200502 h 2313321"/>
                <a:gd name="connsiteX13" fmla="*/ 1717191 w 3552899"/>
                <a:gd name="connsiteY13" fmla="*/ 311338 h 2313321"/>
                <a:gd name="connsiteX14" fmla="*/ 775081 w 3552899"/>
                <a:gd name="connsiteY14" fmla="*/ 242066 h 2313321"/>
                <a:gd name="connsiteX15" fmla="*/ 161714 w 3552899"/>
                <a:gd name="connsiteY15" fmla="*/ 8088 h 2313321"/>
                <a:gd name="connsiteX0" fmla="*/ 0 w 3589475"/>
                <a:gd name="connsiteY0" fmla="*/ 503752 h 2313321"/>
                <a:gd name="connsiteX1" fmla="*/ 650390 w 3589475"/>
                <a:gd name="connsiteY1" fmla="*/ 796247 h 2313321"/>
                <a:gd name="connsiteX2" fmla="*/ 941337 w 3589475"/>
                <a:gd name="connsiteY2" fmla="*/ 1336574 h 2313321"/>
                <a:gd name="connsiteX3" fmla="*/ 1079881 w 3589475"/>
                <a:gd name="connsiteY3" fmla="*/ 2209412 h 2313321"/>
                <a:gd name="connsiteX4" fmla="*/ 1440100 w 3589475"/>
                <a:gd name="connsiteY4" fmla="*/ 2209411 h 2313321"/>
                <a:gd name="connsiteX5" fmla="*/ 1717190 w 3589475"/>
                <a:gd name="connsiteY5" fmla="*/ 1960029 h 2313321"/>
                <a:gd name="connsiteX6" fmla="*/ 1994282 w 3589475"/>
                <a:gd name="connsiteY6" fmla="*/ 2209410 h 2313321"/>
                <a:gd name="connsiteX7" fmla="*/ 2368354 w 3589475"/>
                <a:gd name="connsiteY7" fmla="*/ 2140137 h 2313321"/>
                <a:gd name="connsiteX8" fmla="*/ 2506897 w 3589475"/>
                <a:gd name="connsiteY8" fmla="*/ 1378140 h 2313321"/>
                <a:gd name="connsiteX9" fmla="*/ 2797845 w 3589475"/>
                <a:gd name="connsiteY9" fmla="*/ 782393 h 2313321"/>
                <a:gd name="connsiteX10" fmla="*/ 3510966 w 3589475"/>
                <a:gd name="connsiteY10" fmla="*/ 491448 h 2313321"/>
                <a:gd name="connsiteX11" fmla="*/ 3329305 w 3589475"/>
                <a:gd name="connsiteY11" fmla="*/ 0 h 2313321"/>
                <a:gd name="connsiteX12" fmla="*/ 2576172 w 3589475"/>
                <a:gd name="connsiteY12" fmla="*/ 200502 h 2313321"/>
                <a:gd name="connsiteX13" fmla="*/ 1717191 w 3589475"/>
                <a:gd name="connsiteY13" fmla="*/ 311338 h 2313321"/>
                <a:gd name="connsiteX14" fmla="*/ 775081 w 3589475"/>
                <a:gd name="connsiteY14" fmla="*/ 242066 h 2313321"/>
                <a:gd name="connsiteX15" fmla="*/ 161714 w 3589475"/>
                <a:gd name="connsiteY15" fmla="*/ 8088 h 2313321"/>
                <a:gd name="connsiteX0" fmla="*/ 0 w 3510966"/>
                <a:gd name="connsiteY0" fmla="*/ 503752 h 2313321"/>
                <a:gd name="connsiteX1" fmla="*/ 650390 w 3510966"/>
                <a:gd name="connsiteY1" fmla="*/ 796247 h 2313321"/>
                <a:gd name="connsiteX2" fmla="*/ 941337 w 3510966"/>
                <a:gd name="connsiteY2" fmla="*/ 1336574 h 2313321"/>
                <a:gd name="connsiteX3" fmla="*/ 1079881 w 3510966"/>
                <a:gd name="connsiteY3" fmla="*/ 2209412 h 2313321"/>
                <a:gd name="connsiteX4" fmla="*/ 1440100 w 3510966"/>
                <a:gd name="connsiteY4" fmla="*/ 2209411 h 2313321"/>
                <a:gd name="connsiteX5" fmla="*/ 1717190 w 3510966"/>
                <a:gd name="connsiteY5" fmla="*/ 1960029 h 2313321"/>
                <a:gd name="connsiteX6" fmla="*/ 1994282 w 3510966"/>
                <a:gd name="connsiteY6" fmla="*/ 2209410 h 2313321"/>
                <a:gd name="connsiteX7" fmla="*/ 2368354 w 3510966"/>
                <a:gd name="connsiteY7" fmla="*/ 2140137 h 2313321"/>
                <a:gd name="connsiteX8" fmla="*/ 2506897 w 3510966"/>
                <a:gd name="connsiteY8" fmla="*/ 1378140 h 2313321"/>
                <a:gd name="connsiteX9" fmla="*/ 2797845 w 3510966"/>
                <a:gd name="connsiteY9" fmla="*/ 782393 h 2313321"/>
                <a:gd name="connsiteX10" fmla="*/ 3510966 w 3510966"/>
                <a:gd name="connsiteY10" fmla="*/ 491448 h 2313321"/>
                <a:gd name="connsiteX11" fmla="*/ 3329305 w 3510966"/>
                <a:gd name="connsiteY11" fmla="*/ 0 h 2313321"/>
                <a:gd name="connsiteX12" fmla="*/ 2576172 w 3510966"/>
                <a:gd name="connsiteY12" fmla="*/ 200502 h 2313321"/>
                <a:gd name="connsiteX13" fmla="*/ 1717191 w 3510966"/>
                <a:gd name="connsiteY13" fmla="*/ 311338 h 2313321"/>
                <a:gd name="connsiteX14" fmla="*/ 775081 w 3510966"/>
                <a:gd name="connsiteY14" fmla="*/ 242066 h 2313321"/>
                <a:gd name="connsiteX15" fmla="*/ 161714 w 3510966"/>
                <a:gd name="connsiteY15" fmla="*/ 8088 h 2313321"/>
                <a:gd name="connsiteX0" fmla="*/ 0 w 3510966"/>
                <a:gd name="connsiteY0" fmla="*/ 503752 h 2313321"/>
                <a:gd name="connsiteX1" fmla="*/ 650390 w 3510966"/>
                <a:gd name="connsiteY1" fmla="*/ 796247 h 2313321"/>
                <a:gd name="connsiteX2" fmla="*/ 941337 w 3510966"/>
                <a:gd name="connsiteY2" fmla="*/ 1336574 h 2313321"/>
                <a:gd name="connsiteX3" fmla="*/ 1079881 w 3510966"/>
                <a:gd name="connsiteY3" fmla="*/ 2209412 h 2313321"/>
                <a:gd name="connsiteX4" fmla="*/ 1440100 w 3510966"/>
                <a:gd name="connsiteY4" fmla="*/ 2209411 h 2313321"/>
                <a:gd name="connsiteX5" fmla="*/ 1717190 w 3510966"/>
                <a:gd name="connsiteY5" fmla="*/ 1960029 h 2313321"/>
                <a:gd name="connsiteX6" fmla="*/ 1994282 w 3510966"/>
                <a:gd name="connsiteY6" fmla="*/ 2209410 h 2313321"/>
                <a:gd name="connsiteX7" fmla="*/ 2368354 w 3510966"/>
                <a:gd name="connsiteY7" fmla="*/ 2140137 h 2313321"/>
                <a:gd name="connsiteX8" fmla="*/ 2506897 w 3510966"/>
                <a:gd name="connsiteY8" fmla="*/ 1378140 h 2313321"/>
                <a:gd name="connsiteX9" fmla="*/ 2797845 w 3510966"/>
                <a:gd name="connsiteY9" fmla="*/ 782393 h 2313321"/>
                <a:gd name="connsiteX10" fmla="*/ 3510966 w 3510966"/>
                <a:gd name="connsiteY10" fmla="*/ 491448 h 2313321"/>
                <a:gd name="connsiteX11" fmla="*/ 3329305 w 3510966"/>
                <a:gd name="connsiteY11" fmla="*/ 0 h 2313321"/>
                <a:gd name="connsiteX12" fmla="*/ 2576172 w 3510966"/>
                <a:gd name="connsiteY12" fmla="*/ 200502 h 2313321"/>
                <a:gd name="connsiteX13" fmla="*/ 1717191 w 3510966"/>
                <a:gd name="connsiteY13" fmla="*/ 311338 h 2313321"/>
                <a:gd name="connsiteX14" fmla="*/ 775081 w 3510966"/>
                <a:gd name="connsiteY14" fmla="*/ 242066 h 2313321"/>
                <a:gd name="connsiteX15" fmla="*/ 161714 w 3510966"/>
                <a:gd name="connsiteY15" fmla="*/ 8088 h 2313321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40100 w 3510966"/>
                <a:gd name="connsiteY4" fmla="*/ 220941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40100 w 3510966"/>
                <a:gd name="connsiteY4" fmla="*/ 220941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98622 w 3510966"/>
                <a:gd name="connsiteY4" fmla="*/ 219478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8682"/>
                <a:gd name="connsiteX1" fmla="*/ 650390 w 3510966"/>
                <a:gd name="connsiteY1" fmla="*/ 796247 h 2278682"/>
                <a:gd name="connsiteX2" fmla="*/ 941337 w 3510966"/>
                <a:gd name="connsiteY2" fmla="*/ 1336574 h 2278682"/>
                <a:gd name="connsiteX3" fmla="*/ 1028675 w 3510966"/>
                <a:gd name="connsiteY3" fmla="*/ 2172836 h 2278682"/>
                <a:gd name="connsiteX4" fmla="*/ 1498622 w 3510966"/>
                <a:gd name="connsiteY4" fmla="*/ 2194781 h 2278682"/>
                <a:gd name="connsiteX5" fmla="*/ 1717190 w 3510966"/>
                <a:gd name="connsiteY5" fmla="*/ 1960029 h 2278682"/>
                <a:gd name="connsiteX6" fmla="*/ 1994282 w 3510966"/>
                <a:gd name="connsiteY6" fmla="*/ 2209410 h 2278682"/>
                <a:gd name="connsiteX7" fmla="*/ 2368354 w 3510966"/>
                <a:gd name="connsiteY7" fmla="*/ 2140137 h 2278682"/>
                <a:gd name="connsiteX8" fmla="*/ 2506897 w 3510966"/>
                <a:gd name="connsiteY8" fmla="*/ 1378140 h 2278682"/>
                <a:gd name="connsiteX9" fmla="*/ 2797845 w 3510966"/>
                <a:gd name="connsiteY9" fmla="*/ 782393 h 2278682"/>
                <a:gd name="connsiteX10" fmla="*/ 3510966 w 3510966"/>
                <a:gd name="connsiteY10" fmla="*/ 491448 h 2278682"/>
                <a:gd name="connsiteX11" fmla="*/ 3329305 w 3510966"/>
                <a:gd name="connsiteY11" fmla="*/ 0 h 2278682"/>
                <a:gd name="connsiteX12" fmla="*/ 2576172 w 3510966"/>
                <a:gd name="connsiteY12" fmla="*/ 200502 h 2278682"/>
                <a:gd name="connsiteX13" fmla="*/ 1717191 w 3510966"/>
                <a:gd name="connsiteY13" fmla="*/ 311338 h 2278682"/>
                <a:gd name="connsiteX14" fmla="*/ 775081 w 3510966"/>
                <a:gd name="connsiteY14" fmla="*/ 242066 h 2278682"/>
                <a:gd name="connsiteX15" fmla="*/ 161714 w 3510966"/>
                <a:gd name="connsiteY15" fmla="*/ 8088 h 2278682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43075 w 3510966"/>
                <a:gd name="connsiteY6" fmla="*/ 2180149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50390 w 3510966"/>
                <a:gd name="connsiteY6" fmla="*/ 218746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276745"/>
                <a:gd name="connsiteX1" fmla="*/ 650390 w 3510966"/>
                <a:gd name="connsiteY1" fmla="*/ 796247 h 2276745"/>
                <a:gd name="connsiteX2" fmla="*/ 941337 w 3510966"/>
                <a:gd name="connsiteY2" fmla="*/ 1336574 h 2276745"/>
                <a:gd name="connsiteX3" fmla="*/ 1028675 w 3510966"/>
                <a:gd name="connsiteY3" fmla="*/ 2172836 h 2276745"/>
                <a:gd name="connsiteX4" fmla="*/ 1498622 w 3510966"/>
                <a:gd name="connsiteY4" fmla="*/ 2194781 h 2276745"/>
                <a:gd name="connsiteX5" fmla="*/ 1717190 w 3510966"/>
                <a:gd name="connsiteY5" fmla="*/ 1960029 h 2276745"/>
                <a:gd name="connsiteX6" fmla="*/ 1928445 w 3510966"/>
                <a:gd name="connsiteY6" fmla="*/ 2172834 h 2276745"/>
                <a:gd name="connsiteX7" fmla="*/ 2368354 w 3510966"/>
                <a:gd name="connsiteY7" fmla="*/ 2140137 h 2276745"/>
                <a:gd name="connsiteX8" fmla="*/ 2506897 w 3510966"/>
                <a:gd name="connsiteY8" fmla="*/ 1378140 h 2276745"/>
                <a:gd name="connsiteX9" fmla="*/ 2797845 w 3510966"/>
                <a:gd name="connsiteY9" fmla="*/ 782393 h 2276745"/>
                <a:gd name="connsiteX10" fmla="*/ 3510966 w 3510966"/>
                <a:gd name="connsiteY10" fmla="*/ 491448 h 2276745"/>
                <a:gd name="connsiteX11" fmla="*/ 3329305 w 3510966"/>
                <a:gd name="connsiteY11" fmla="*/ 0 h 2276745"/>
                <a:gd name="connsiteX12" fmla="*/ 2576172 w 3510966"/>
                <a:gd name="connsiteY12" fmla="*/ 200502 h 2276745"/>
                <a:gd name="connsiteX13" fmla="*/ 1717191 w 3510966"/>
                <a:gd name="connsiteY13" fmla="*/ 311338 h 2276745"/>
                <a:gd name="connsiteX14" fmla="*/ 775081 w 3510966"/>
                <a:gd name="connsiteY14" fmla="*/ 242066 h 2276745"/>
                <a:gd name="connsiteX15" fmla="*/ 161714 w 3510966"/>
                <a:gd name="connsiteY15" fmla="*/ 8088 h 2276745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68354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68354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68354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97615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503752 h 2316478"/>
                <a:gd name="connsiteX1" fmla="*/ 650390 w 3510966"/>
                <a:gd name="connsiteY1" fmla="*/ 796247 h 2316478"/>
                <a:gd name="connsiteX2" fmla="*/ 941337 w 3510966"/>
                <a:gd name="connsiteY2" fmla="*/ 1336574 h 2316478"/>
                <a:gd name="connsiteX3" fmla="*/ 1028675 w 3510966"/>
                <a:gd name="connsiteY3" fmla="*/ 2172836 h 2316478"/>
                <a:gd name="connsiteX4" fmla="*/ 1498622 w 3510966"/>
                <a:gd name="connsiteY4" fmla="*/ 2194781 h 2316478"/>
                <a:gd name="connsiteX5" fmla="*/ 1717190 w 3510966"/>
                <a:gd name="connsiteY5" fmla="*/ 1960029 h 2316478"/>
                <a:gd name="connsiteX6" fmla="*/ 1928445 w 3510966"/>
                <a:gd name="connsiteY6" fmla="*/ 2172834 h 2316478"/>
                <a:gd name="connsiteX7" fmla="*/ 2397615 w 3510966"/>
                <a:gd name="connsiteY7" fmla="*/ 2184029 h 2316478"/>
                <a:gd name="connsiteX8" fmla="*/ 2506897 w 3510966"/>
                <a:gd name="connsiteY8" fmla="*/ 1378140 h 2316478"/>
                <a:gd name="connsiteX9" fmla="*/ 2797845 w 3510966"/>
                <a:gd name="connsiteY9" fmla="*/ 782393 h 2316478"/>
                <a:gd name="connsiteX10" fmla="*/ 3510966 w 3510966"/>
                <a:gd name="connsiteY10" fmla="*/ 491448 h 2316478"/>
                <a:gd name="connsiteX11" fmla="*/ 3329305 w 3510966"/>
                <a:gd name="connsiteY11" fmla="*/ 0 h 2316478"/>
                <a:gd name="connsiteX12" fmla="*/ 2576172 w 3510966"/>
                <a:gd name="connsiteY12" fmla="*/ 200502 h 2316478"/>
                <a:gd name="connsiteX13" fmla="*/ 1717191 w 3510966"/>
                <a:gd name="connsiteY13" fmla="*/ 311338 h 2316478"/>
                <a:gd name="connsiteX14" fmla="*/ 775081 w 3510966"/>
                <a:gd name="connsiteY14" fmla="*/ 242066 h 2316478"/>
                <a:gd name="connsiteX15" fmla="*/ 161714 w 3510966"/>
                <a:gd name="connsiteY15" fmla="*/ 8088 h 2316478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506897 w 3510966"/>
                <a:gd name="connsiteY8" fmla="*/ 1370052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21989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506897 w 3510966"/>
                <a:gd name="connsiteY8" fmla="*/ 1370052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70321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70321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76172 w 3510966"/>
                <a:gd name="connsiteY12" fmla="*/ 19241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28675 w 3510966"/>
                <a:gd name="connsiteY3" fmla="*/ 216474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61541 w 3510966"/>
                <a:gd name="connsiteY12" fmla="*/ 20704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65251 w 3510966"/>
                <a:gd name="connsiteY3" fmla="*/ 2172063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61541 w 3510966"/>
                <a:gd name="connsiteY12" fmla="*/ 20704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308390"/>
                <a:gd name="connsiteX1" fmla="*/ 650390 w 3510966"/>
                <a:gd name="connsiteY1" fmla="*/ 788159 h 2308390"/>
                <a:gd name="connsiteX2" fmla="*/ 941337 w 3510966"/>
                <a:gd name="connsiteY2" fmla="*/ 1328486 h 2308390"/>
                <a:gd name="connsiteX3" fmla="*/ 1057936 w 3510966"/>
                <a:gd name="connsiteY3" fmla="*/ 2150118 h 2308390"/>
                <a:gd name="connsiteX4" fmla="*/ 1498622 w 3510966"/>
                <a:gd name="connsiteY4" fmla="*/ 2186693 h 2308390"/>
                <a:gd name="connsiteX5" fmla="*/ 1717190 w 3510966"/>
                <a:gd name="connsiteY5" fmla="*/ 1951941 h 2308390"/>
                <a:gd name="connsiteX6" fmla="*/ 1928445 w 3510966"/>
                <a:gd name="connsiteY6" fmla="*/ 2164746 h 2308390"/>
                <a:gd name="connsiteX7" fmla="*/ 2397615 w 3510966"/>
                <a:gd name="connsiteY7" fmla="*/ 2175941 h 2308390"/>
                <a:gd name="connsiteX8" fmla="*/ 2492267 w 3510966"/>
                <a:gd name="connsiteY8" fmla="*/ 1333476 h 2308390"/>
                <a:gd name="connsiteX9" fmla="*/ 2797845 w 3510966"/>
                <a:gd name="connsiteY9" fmla="*/ 774305 h 2308390"/>
                <a:gd name="connsiteX10" fmla="*/ 3510966 w 3510966"/>
                <a:gd name="connsiteY10" fmla="*/ 483360 h 2308390"/>
                <a:gd name="connsiteX11" fmla="*/ 3307358 w 3510966"/>
                <a:gd name="connsiteY11" fmla="*/ 21173 h 2308390"/>
                <a:gd name="connsiteX12" fmla="*/ 2561541 w 3510966"/>
                <a:gd name="connsiteY12" fmla="*/ 207044 h 2308390"/>
                <a:gd name="connsiteX13" fmla="*/ 1717191 w 3510966"/>
                <a:gd name="connsiteY13" fmla="*/ 303250 h 2308390"/>
                <a:gd name="connsiteX14" fmla="*/ 775081 w 3510966"/>
                <a:gd name="connsiteY14" fmla="*/ 233978 h 2308390"/>
                <a:gd name="connsiteX15" fmla="*/ 161714 w 3510966"/>
                <a:gd name="connsiteY15" fmla="*/ 0 h 2308390"/>
                <a:gd name="connsiteX0" fmla="*/ 0 w 3510966"/>
                <a:gd name="connsiteY0" fmla="*/ 495664 h 2279129"/>
                <a:gd name="connsiteX1" fmla="*/ 650390 w 3510966"/>
                <a:gd name="connsiteY1" fmla="*/ 788159 h 2279129"/>
                <a:gd name="connsiteX2" fmla="*/ 941337 w 3510966"/>
                <a:gd name="connsiteY2" fmla="*/ 1328486 h 2279129"/>
                <a:gd name="connsiteX3" fmla="*/ 1057936 w 3510966"/>
                <a:gd name="connsiteY3" fmla="*/ 2150118 h 2279129"/>
                <a:gd name="connsiteX4" fmla="*/ 1498622 w 3510966"/>
                <a:gd name="connsiteY4" fmla="*/ 2186693 h 2279129"/>
                <a:gd name="connsiteX5" fmla="*/ 1717190 w 3510966"/>
                <a:gd name="connsiteY5" fmla="*/ 1951941 h 2279129"/>
                <a:gd name="connsiteX6" fmla="*/ 1928445 w 3510966"/>
                <a:gd name="connsiteY6" fmla="*/ 2164746 h 2279129"/>
                <a:gd name="connsiteX7" fmla="*/ 2375670 w 3510966"/>
                <a:gd name="connsiteY7" fmla="*/ 2146680 h 2279129"/>
                <a:gd name="connsiteX8" fmla="*/ 2492267 w 3510966"/>
                <a:gd name="connsiteY8" fmla="*/ 1333476 h 2279129"/>
                <a:gd name="connsiteX9" fmla="*/ 2797845 w 3510966"/>
                <a:gd name="connsiteY9" fmla="*/ 774305 h 2279129"/>
                <a:gd name="connsiteX10" fmla="*/ 3510966 w 3510966"/>
                <a:gd name="connsiteY10" fmla="*/ 483360 h 2279129"/>
                <a:gd name="connsiteX11" fmla="*/ 3307358 w 3510966"/>
                <a:gd name="connsiteY11" fmla="*/ 21173 h 2279129"/>
                <a:gd name="connsiteX12" fmla="*/ 2561541 w 3510966"/>
                <a:gd name="connsiteY12" fmla="*/ 207044 h 2279129"/>
                <a:gd name="connsiteX13" fmla="*/ 1717191 w 3510966"/>
                <a:gd name="connsiteY13" fmla="*/ 303250 h 2279129"/>
                <a:gd name="connsiteX14" fmla="*/ 775081 w 3510966"/>
                <a:gd name="connsiteY14" fmla="*/ 233978 h 2279129"/>
                <a:gd name="connsiteX15" fmla="*/ 161714 w 3510966"/>
                <a:gd name="connsiteY15" fmla="*/ 0 h 2279129"/>
                <a:gd name="connsiteX0" fmla="*/ 0 w 3510966"/>
                <a:gd name="connsiteY0" fmla="*/ 495664 h 2299138"/>
                <a:gd name="connsiteX1" fmla="*/ 650390 w 3510966"/>
                <a:gd name="connsiteY1" fmla="*/ 788159 h 2299138"/>
                <a:gd name="connsiteX2" fmla="*/ 941337 w 3510966"/>
                <a:gd name="connsiteY2" fmla="*/ 1328486 h 2299138"/>
                <a:gd name="connsiteX3" fmla="*/ 1057936 w 3510966"/>
                <a:gd name="connsiteY3" fmla="*/ 2150118 h 2299138"/>
                <a:gd name="connsiteX4" fmla="*/ 1498622 w 3510966"/>
                <a:gd name="connsiteY4" fmla="*/ 2186693 h 2299138"/>
                <a:gd name="connsiteX5" fmla="*/ 1717190 w 3510966"/>
                <a:gd name="connsiteY5" fmla="*/ 1951941 h 2299138"/>
                <a:gd name="connsiteX6" fmla="*/ 1928445 w 3510966"/>
                <a:gd name="connsiteY6" fmla="*/ 2164746 h 2299138"/>
                <a:gd name="connsiteX7" fmla="*/ 2402987 w 3510966"/>
                <a:gd name="connsiteY7" fmla="*/ 2166689 h 2299138"/>
                <a:gd name="connsiteX8" fmla="*/ 2492267 w 3510966"/>
                <a:gd name="connsiteY8" fmla="*/ 1333476 h 2299138"/>
                <a:gd name="connsiteX9" fmla="*/ 2797845 w 3510966"/>
                <a:gd name="connsiteY9" fmla="*/ 774305 h 2299138"/>
                <a:gd name="connsiteX10" fmla="*/ 3510966 w 3510966"/>
                <a:gd name="connsiteY10" fmla="*/ 483360 h 2299138"/>
                <a:gd name="connsiteX11" fmla="*/ 3307358 w 3510966"/>
                <a:gd name="connsiteY11" fmla="*/ 21173 h 2299138"/>
                <a:gd name="connsiteX12" fmla="*/ 2561541 w 3510966"/>
                <a:gd name="connsiteY12" fmla="*/ 207044 h 2299138"/>
                <a:gd name="connsiteX13" fmla="*/ 1717191 w 3510966"/>
                <a:gd name="connsiteY13" fmla="*/ 303250 h 2299138"/>
                <a:gd name="connsiteX14" fmla="*/ 775081 w 3510966"/>
                <a:gd name="connsiteY14" fmla="*/ 233978 h 2299138"/>
                <a:gd name="connsiteX15" fmla="*/ 161714 w 3510966"/>
                <a:gd name="connsiteY15" fmla="*/ 0 h 2299138"/>
                <a:gd name="connsiteX0" fmla="*/ 0 w 3510966"/>
                <a:gd name="connsiteY0" fmla="*/ 495664 h 2291187"/>
                <a:gd name="connsiteX1" fmla="*/ 650390 w 3510966"/>
                <a:gd name="connsiteY1" fmla="*/ 788159 h 2291187"/>
                <a:gd name="connsiteX2" fmla="*/ 941337 w 3510966"/>
                <a:gd name="connsiteY2" fmla="*/ 1328486 h 2291187"/>
                <a:gd name="connsiteX3" fmla="*/ 1057936 w 3510966"/>
                <a:gd name="connsiteY3" fmla="*/ 2150118 h 2291187"/>
                <a:gd name="connsiteX4" fmla="*/ 1498622 w 3510966"/>
                <a:gd name="connsiteY4" fmla="*/ 2186693 h 2291187"/>
                <a:gd name="connsiteX5" fmla="*/ 1717190 w 3510966"/>
                <a:gd name="connsiteY5" fmla="*/ 1951941 h 2291187"/>
                <a:gd name="connsiteX6" fmla="*/ 1928445 w 3510966"/>
                <a:gd name="connsiteY6" fmla="*/ 2164746 h 2291187"/>
                <a:gd name="connsiteX7" fmla="*/ 2379133 w 3510966"/>
                <a:gd name="connsiteY7" fmla="*/ 2158738 h 2291187"/>
                <a:gd name="connsiteX8" fmla="*/ 2492267 w 3510966"/>
                <a:gd name="connsiteY8" fmla="*/ 1333476 h 2291187"/>
                <a:gd name="connsiteX9" fmla="*/ 2797845 w 3510966"/>
                <a:gd name="connsiteY9" fmla="*/ 774305 h 2291187"/>
                <a:gd name="connsiteX10" fmla="*/ 3510966 w 3510966"/>
                <a:gd name="connsiteY10" fmla="*/ 483360 h 2291187"/>
                <a:gd name="connsiteX11" fmla="*/ 3307358 w 3510966"/>
                <a:gd name="connsiteY11" fmla="*/ 21173 h 2291187"/>
                <a:gd name="connsiteX12" fmla="*/ 2561541 w 3510966"/>
                <a:gd name="connsiteY12" fmla="*/ 207044 h 2291187"/>
                <a:gd name="connsiteX13" fmla="*/ 1717191 w 3510966"/>
                <a:gd name="connsiteY13" fmla="*/ 303250 h 2291187"/>
                <a:gd name="connsiteX14" fmla="*/ 775081 w 3510966"/>
                <a:gd name="connsiteY14" fmla="*/ 233978 h 2291187"/>
                <a:gd name="connsiteX15" fmla="*/ 161714 w 3510966"/>
                <a:gd name="connsiteY15" fmla="*/ 0 h 2291187"/>
                <a:gd name="connsiteX0" fmla="*/ 0 w 3510966"/>
                <a:gd name="connsiteY0" fmla="*/ 495664 h 3328575"/>
                <a:gd name="connsiteX1" fmla="*/ 650390 w 3510966"/>
                <a:gd name="connsiteY1" fmla="*/ 788159 h 3328575"/>
                <a:gd name="connsiteX2" fmla="*/ 941337 w 3510966"/>
                <a:gd name="connsiteY2" fmla="*/ 1328486 h 3328575"/>
                <a:gd name="connsiteX3" fmla="*/ 658691 w 3510966"/>
                <a:gd name="connsiteY3" fmla="*/ 3322095 h 3328575"/>
                <a:gd name="connsiteX4" fmla="*/ 1498622 w 3510966"/>
                <a:gd name="connsiteY4" fmla="*/ 2186693 h 3328575"/>
                <a:gd name="connsiteX5" fmla="*/ 1717190 w 3510966"/>
                <a:gd name="connsiteY5" fmla="*/ 1951941 h 3328575"/>
                <a:gd name="connsiteX6" fmla="*/ 1928445 w 3510966"/>
                <a:gd name="connsiteY6" fmla="*/ 2164746 h 3328575"/>
                <a:gd name="connsiteX7" fmla="*/ 2379133 w 3510966"/>
                <a:gd name="connsiteY7" fmla="*/ 2158738 h 3328575"/>
                <a:gd name="connsiteX8" fmla="*/ 2492267 w 3510966"/>
                <a:gd name="connsiteY8" fmla="*/ 1333476 h 3328575"/>
                <a:gd name="connsiteX9" fmla="*/ 2797845 w 3510966"/>
                <a:gd name="connsiteY9" fmla="*/ 774305 h 3328575"/>
                <a:gd name="connsiteX10" fmla="*/ 3510966 w 3510966"/>
                <a:gd name="connsiteY10" fmla="*/ 483360 h 3328575"/>
                <a:gd name="connsiteX11" fmla="*/ 3307358 w 3510966"/>
                <a:gd name="connsiteY11" fmla="*/ 21173 h 3328575"/>
                <a:gd name="connsiteX12" fmla="*/ 2561541 w 3510966"/>
                <a:gd name="connsiteY12" fmla="*/ 207044 h 3328575"/>
                <a:gd name="connsiteX13" fmla="*/ 1717191 w 3510966"/>
                <a:gd name="connsiteY13" fmla="*/ 303250 h 3328575"/>
                <a:gd name="connsiteX14" fmla="*/ 775081 w 3510966"/>
                <a:gd name="connsiteY14" fmla="*/ 233978 h 3328575"/>
                <a:gd name="connsiteX15" fmla="*/ 161714 w 3510966"/>
                <a:gd name="connsiteY15" fmla="*/ 0 h 3328575"/>
                <a:gd name="connsiteX0" fmla="*/ 0 w 3510966"/>
                <a:gd name="connsiteY0" fmla="*/ 495664 h 3328575"/>
                <a:gd name="connsiteX1" fmla="*/ 650390 w 3510966"/>
                <a:gd name="connsiteY1" fmla="*/ 788159 h 3328575"/>
                <a:gd name="connsiteX2" fmla="*/ 941337 w 3510966"/>
                <a:gd name="connsiteY2" fmla="*/ 1328486 h 3328575"/>
                <a:gd name="connsiteX3" fmla="*/ 658691 w 3510966"/>
                <a:gd name="connsiteY3" fmla="*/ 3322095 h 3328575"/>
                <a:gd name="connsiteX4" fmla="*/ 1498622 w 3510966"/>
                <a:gd name="connsiteY4" fmla="*/ 2186693 h 3328575"/>
                <a:gd name="connsiteX5" fmla="*/ 1742947 w 3510966"/>
                <a:gd name="connsiteY5" fmla="*/ 2956493 h 3328575"/>
                <a:gd name="connsiteX6" fmla="*/ 1928445 w 3510966"/>
                <a:gd name="connsiteY6" fmla="*/ 2164746 h 3328575"/>
                <a:gd name="connsiteX7" fmla="*/ 2379133 w 3510966"/>
                <a:gd name="connsiteY7" fmla="*/ 2158738 h 3328575"/>
                <a:gd name="connsiteX8" fmla="*/ 2492267 w 3510966"/>
                <a:gd name="connsiteY8" fmla="*/ 1333476 h 3328575"/>
                <a:gd name="connsiteX9" fmla="*/ 2797845 w 3510966"/>
                <a:gd name="connsiteY9" fmla="*/ 774305 h 3328575"/>
                <a:gd name="connsiteX10" fmla="*/ 3510966 w 3510966"/>
                <a:gd name="connsiteY10" fmla="*/ 483360 h 3328575"/>
                <a:gd name="connsiteX11" fmla="*/ 3307358 w 3510966"/>
                <a:gd name="connsiteY11" fmla="*/ 21173 h 3328575"/>
                <a:gd name="connsiteX12" fmla="*/ 2561541 w 3510966"/>
                <a:gd name="connsiteY12" fmla="*/ 207044 h 3328575"/>
                <a:gd name="connsiteX13" fmla="*/ 1717191 w 3510966"/>
                <a:gd name="connsiteY13" fmla="*/ 303250 h 3328575"/>
                <a:gd name="connsiteX14" fmla="*/ 775081 w 3510966"/>
                <a:gd name="connsiteY14" fmla="*/ 233978 h 3328575"/>
                <a:gd name="connsiteX15" fmla="*/ 161714 w 3510966"/>
                <a:gd name="connsiteY15" fmla="*/ 0 h 3328575"/>
                <a:gd name="connsiteX0" fmla="*/ 0 w 3510966"/>
                <a:gd name="connsiteY0" fmla="*/ 495664 h 3346927"/>
                <a:gd name="connsiteX1" fmla="*/ 650390 w 3510966"/>
                <a:gd name="connsiteY1" fmla="*/ 788159 h 3346927"/>
                <a:gd name="connsiteX2" fmla="*/ 941337 w 3510966"/>
                <a:gd name="connsiteY2" fmla="*/ 1328486 h 3346927"/>
                <a:gd name="connsiteX3" fmla="*/ 658691 w 3510966"/>
                <a:gd name="connsiteY3" fmla="*/ 3322095 h 3346927"/>
                <a:gd name="connsiteX4" fmla="*/ 970588 w 3510966"/>
                <a:gd name="connsiteY4" fmla="*/ 3113972 h 3346927"/>
                <a:gd name="connsiteX5" fmla="*/ 1742947 w 3510966"/>
                <a:gd name="connsiteY5" fmla="*/ 2956493 h 3346927"/>
                <a:gd name="connsiteX6" fmla="*/ 1928445 w 3510966"/>
                <a:gd name="connsiteY6" fmla="*/ 2164746 h 3346927"/>
                <a:gd name="connsiteX7" fmla="*/ 2379133 w 3510966"/>
                <a:gd name="connsiteY7" fmla="*/ 2158738 h 3346927"/>
                <a:gd name="connsiteX8" fmla="*/ 2492267 w 3510966"/>
                <a:gd name="connsiteY8" fmla="*/ 1333476 h 3346927"/>
                <a:gd name="connsiteX9" fmla="*/ 2797845 w 3510966"/>
                <a:gd name="connsiteY9" fmla="*/ 774305 h 3346927"/>
                <a:gd name="connsiteX10" fmla="*/ 3510966 w 3510966"/>
                <a:gd name="connsiteY10" fmla="*/ 483360 h 3346927"/>
                <a:gd name="connsiteX11" fmla="*/ 3307358 w 3510966"/>
                <a:gd name="connsiteY11" fmla="*/ 21173 h 3346927"/>
                <a:gd name="connsiteX12" fmla="*/ 2561541 w 3510966"/>
                <a:gd name="connsiteY12" fmla="*/ 207044 h 3346927"/>
                <a:gd name="connsiteX13" fmla="*/ 1717191 w 3510966"/>
                <a:gd name="connsiteY13" fmla="*/ 303250 h 3346927"/>
                <a:gd name="connsiteX14" fmla="*/ 775081 w 3510966"/>
                <a:gd name="connsiteY14" fmla="*/ 233978 h 3346927"/>
                <a:gd name="connsiteX15" fmla="*/ 161714 w 3510966"/>
                <a:gd name="connsiteY15" fmla="*/ 0 h 3346927"/>
                <a:gd name="connsiteX0" fmla="*/ 0 w 3510966"/>
                <a:gd name="connsiteY0" fmla="*/ 495664 h 3299956"/>
                <a:gd name="connsiteX1" fmla="*/ 650390 w 3510966"/>
                <a:gd name="connsiteY1" fmla="*/ 788159 h 3299956"/>
                <a:gd name="connsiteX2" fmla="*/ 941337 w 3510966"/>
                <a:gd name="connsiteY2" fmla="*/ 1328486 h 3299956"/>
                <a:gd name="connsiteX3" fmla="*/ 259446 w 3510966"/>
                <a:gd name="connsiteY3" fmla="*/ 3270579 h 3299956"/>
                <a:gd name="connsiteX4" fmla="*/ 970588 w 3510966"/>
                <a:gd name="connsiteY4" fmla="*/ 3113972 h 3299956"/>
                <a:gd name="connsiteX5" fmla="*/ 1742947 w 3510966"/>
                <a:gd name="connsiteY5" fmla="*/ 2956493 h 3299956"/>
                <a:gd name="connsiteX6" fmla="*/ 1928445 w 3510966"/>
                <a:gd name="connsiteY6" fmla="*/ 2164746 h 3299956"/>
                <a:gd name="connsiteX7" fmla="*/ 2379133 w 3510966"/>
                <a:gd name="connsiteY7" fmla="*/ 2158738 h 3299956"/>
                <a:gd name="connsiteX8" fmla="*/ 2492267 w 3510966"/>
                <a:gd name="connsiteY8" fmla="*/ 1333476 h 3299956"/>
                <a:gd name="connsiteX9" fmla="*/ 2797845 w 3510966"/>
                <a:gd name="connsiteY9" fmla="*/ 774305 h 3299956"/>
                <a:gd name="connsiteX10" fmla="*/ 3510966 w 3510966"/>
                <a:gd name="connsiteY10" fmla="*/ 483360 h 3299956"/>
                <a:gd name="connsiteX11" fmla="*/ 3307358 w 3510966"/>
                <a:gd name="connsiteY11" fmla="*/ 21173 h 3299956"/>
                <a:gd name="connsiteX12" fmla="*/ 2561541 w 3510966"/>
                <a:gd name="connsiteY12" fmla="*/ 207044 h 3299956"/>
                <a:gd name="connsiteX13" fmla="*/ 1717191 w 3510966"/>
                <a:gd name="connsiteY13" fmla="*/ 303250 h 3299956"/>
                <a:gd name="connsiteX14" fmla="*/ 775081 w 3510966"/>
                <a:gd name="connsiteY14" fmla="*/ 233978 h 3299956"/>
                <a:gd name="connsiteX15" fmla="*/ 161714 w 3510966"/>
                <a:gd name="connsiteY15" fmla="*/ 0 h 3299956"/>
                <a:gd name="connsiteX0" fmla="*/ 0 w 3510966"/>
                <a:gd name="connsiteY0" fmla="*/ 495664 h 3270579"/>
                <a:gd name="connsiteX1" fmla="*/ 650390 w 3510966"/>
                <a:gd name="connsiteY1" fmla="*/ 788159 h 3270579"/>
                <a:gd name="connsiteX2" fmla="*/ 941337 w 3510966"/>
                <a:gd name="connsiteY2" fmla="*/ 1328486 h 3270579"/>
                <a:gd name="connsiteX3" fmla="*/ 259446 w 3510966"/>
                <a:gd name="connsiteY3" fmla="*/ 3270579 h 3270579"/>
                <a:gd name="connsiteX4" fmla="*/ 970588 w 3510966"/>
                <a:gd name="connsiteY4" fmla="*/ 3113972 h 3270579"/>
                <a:gd name="connsiteX5" fmla="*/ 1742947 w 3510966"/>
                <a:gd name="connsiteY5" fmla="*/ 2956493 h 3270579"/>
                <a:gd name="connsiteX6" fmla="*/ 1928445 w 3510966"/>
                <a:gd name="connsiteY6" fmla="*/ 2164746 h 3270579"/>
                <a:gd name="connsiteX7" fmla="*/ 2379133 w 3510966"/>
                <a:gd name="connsiteY7" fmla="*/ 2158738 h 3270579"/>
                <a:gd name="connsiteX8" fmla="*/ 2492267 w 3510966"/>
                <a:gd name="connsiteY8" fmla="*/ 1333476 h 3270579"/>
                <a:gd name="connsiteX9" fmla="*/ 2797845 w 3510966"/>
                <a:gd name="connsiteY9" fmla="*/ 774305 h 3270579"/>
                <a:gd name="connsiteX10" fmla="*/ 3510966 w 3510966"/>
                <a:gd name="connsiteY10" fmla="*/ 483360 h 3270579"/>
                <a:gd name="connsiteX11" fmla="*/ 3307358 w 3510966"/>
                <a:gd name="connsiteY11" fmla="*/ 21173 h 3270579"/>
                <a:gd name="connsiteX12" fmla="*/ 2561541 w 3510966"/>
                <a:gd name="connsiteY12" fmla="*/ 207044 h 3270579"/>
                <a:gd name="connsiteX13" fmla="*/ 1717191 w 3510966"/>
                <a:gd name="connsiteY13" fmla="*/ 303250 h 3270579"/>
                <a:gd name="connsiteX14" fmla="*/ 775081 w 3510966"/>
                <a:gd name="connsiteY14" fmla="*/ 233978 h 3270579"/>
                <a:gd name="connsiteX15" fmla="*/ 161714 w 3510966"/>
                <a:gd name="connsiteY15" fmla="*/ 0 h 3270579"/>
                <a:gd name="connsiteX0" fmla="*/ 0 w 3510966"/>
                <a:gd name="connsiteY0" fmla="*/ 495664 h 3270579"/>
                <a:gd name="connsiteX1" fmla="*/ 650390 w 3510966"/>
                <a:gd name="connsiteY1" fmla="*/ 788159 h 3270579"/>
                <a:gd name="connsiteX2" fmla="*/ 941337 w 3510966"/>
                <a:gd name="connsiteY2" fmla="*/ 1328486 h 3270579"/>
                <a:gd name="connsiteX3" fmla="*/ 259446 w 3510966"/>
                <a:gd name="connsiteY3" fmla="*/ 3270579 h 3270579"/>
                <a:gd name="connsiteX4" fmla="*/ 944830 w 3510966"/>
                <a:gd name="connsiteY4" fmla="*/ 3049578 h 3270579"/>
                <a:gd name="connsiteX5" fmla="*/ 1742947 w 3510966"/>
                <a:gd name="connsiteY5" fmla="*/ 2956493 h 3270579"/>
                <a:gd name="connsiteX6" fmla="*/ 1928445 w 3510966"/>
                <a:gd name="connsiteY6" fmla="*/ 2164746 h 3270579"/>
                <a:gd name="connsiteX7" fmla="*/ 2379133 w 3510966"/>
                <a:gd name="connsiteY7" fmla="*/ 2158738 h 3270579"/>
                <a:gd name="connsiteX8" fmla="*/ 2492267 w 3510966"/>
                <a:gd name="connsiteY8" fmla="*/ 1333476 h 3270579"/>
                <a:gd name="connsiteX9" fmla="*/ 2797845 w 3510966"/>
                <a:gd name="connsiteY9" fmla="*/ 774305 h 3270579"/>
                <a:gd name="connsiteX10" fmla="*/ 3510966 w 3510966"/>
                <a:gd name="connsiteY10" fmla="*/ 483360 h 3270579"/>
                <a:gd name="connsiteX11" fmla="*/ 3307358 w 3510966"/>
                <a:gd name="connsiteY11" fmla="*/ 21173 h 3270579"/>
                <a:gd name="connsiteX12" fmla="*/ 2561541 w 3510966"/>
                <a:gd name="connsiteY12" fmla="*/ 207044 h 3270579"/>
                <a:gd name="connsiteX13" fmla="*/ 1717191 w 3510966"/>
                <a:gd name="connsiteY13" fmla="*/ 303250 h 3270579"/>
                <a:gd name="connsiteX14" fmla="*/ 775081 w 3510966"/>
                <a:gd name="connsiteY14" fmla="*/ 233978 h 3270579"/>
                <a:gd name="connsiteX15" fmla="*/ 161714 w 3510966"/>
                <a:gd name="connsiteY15" fmla="*/ 0 h 3270579"/>
                <a:gd name="connsiteX0" fmla="*/ 0 w 3510966"/>
                <a:gd name="connsiteY0" fmla="*/ 495664 h 3270579"/>
                <a:gd name="connsiteX1" fmla="*/ 650390 w 3510966"/>
                <a:gd name="connsiteY1" fmla="*/ 788159 h 3270579"/>
                <a:gd name="connsiteX2" fmla="*/ 941337 w 3510966"/>
                <a:gd name="connsiteY2" fmla="*/ 1328486 h 3270579"/>
                <a:gd name="connsiteX3" fmla="*/ 259446 w 3510966"/>
                <a:gd name="connsiteY3" fmla="*/ 3270579 h 3270579"/>
                <a:gd name="connsiteX4" fmla="*/ 944830 w 3510966"/>
                <a:gd name="connsiteY4" fmla="*/ 3049578 h 3270579"/>
                <a:gd name="connsiteX5" fmla="*/ 1742947 w 3510966"/>
                <a:gd name="connsiteY5" fmla="*/ 2956493 h 3270579"/>
                <a:gd name="connsiteX6" fmla="*/ 1928445 w 3510966"/>
                <a:gd name="connsiteY6" fmla="*/ 2164746 h 3270579"/>
                <a:gd name="connsiteX7" fmla="*/ 2379133 w 3510966"/>
                <a:gd name="connsiteY7" fmla="*/ 2158738 h 3270579"/>
                <a:gd name="connsiteX8" fmla="*/ 2492267 w 3510966"/>
                <a:gd name="connsiteY8" fmla="*/ 1333476 h 3270579"/>
                <a:gd name="connsiteX9" fmla="*/ 2797845 w 3510966"/>
                <a:gd name="connsiteY9" fmla="*/ 774305 h 3270579"/>
                <a:gd name="connsiteX10" fmla="*/ 3510966 w 3510966"/>
                <a:gd name="connsiteY10" fmla="*/ 483360 h 3270579"/>
                <a:gd name="connsiteX11" fmla="*/ 3307358 w 3510966"/>
                <a:gd name="connsiteY11" fmla="*/ 21173 h 3270579"/>
                <a:gd name="connsiteX12" fmla="*/ 2561541 w 3510966"/>
                <a:gd name="connsiteY12" fmla="*/ 207044 h 3270579"/>
                <a:gd name="connsiteX13" fmla="*/ 1717191 w 3510966"/>
                <a:gd name="connsiteY13" fmla="*/ 303250 h 3270579"/>
                <a:gd name="connsiteX14" fmla="*/ 775081 w 3510966"/>
                <a:gd name="connsiteY14" fmla="*/ 233978 h 3270579"/>
                <a:gd name="connsiteX15" fmla="*/ 161714 w 3510966"/>
                <a:gd name="connsiteY15" fmla="*/ 0 h 3270579"/>
                <a:gd name="connsiteX0" fmla="*/ 0 w 3510966"/>
                <a:gd name="connsiteY0" fmla="*/ 495664 h 3270579"/>
                <a:gd name="connsiteX1" fmla="*/ 650390 w 3510966"/>
                <a:gd name="connsiteY1" fmla="*/ 788159 h 3270579"/>
                <a:gd name="connsiteX2" fmla="*/ 941337 w 3510966"/>
                <a:gd name="connsiteY2" fmla="*/ 1328486 h 3270579"/>
                <a:gd name="connsiteX3" fmla="*/ 259446 w 3510966"/>
                <a:gd name="connsiteY3" fmla="*/ 3270579 h 3270579"/>
                <a:gd name="connsiteX4" fmla="*/ 944830 w 3510966"/>
                <a:gd name="connsiteY4" fmla="*/ 3049578 h 3270579"/>
                <a:gd name="connsiteX5" fmla="*/ 1742947 w 3510966"/>
                <a:gd name="connsiteY5" fmla="*/ 2956493 h 3270579"/>
                <a:gd name="connsiteX6" fmla="*/ 1928445 w 3510966"/>
                <a:gd name="connsiteY6" fmla="*/ 2164746 h 3270579"/>
                <a:gd name="connsiteX7" fmla="*/ 2379133 w 3510966"/>
                <a:gd name="connsiteY7" fmla="*/ 2158738 h 3270579"/>
                <a:gd name="connsiteX8" fmla="*/ 2492267 w 3510966"/>
                <a:gd name="connsiteY8" fmla="*/ 1333476 h 3270579"/>
                <a:gd name="connsiteX9" fmla="*/ 2797845 w 3510966"/>
                <a:gd name="connsiteY9" fmla="*/ 774305 h 3270579"/>
                <a:gd name="connsiteX10" fmla="*/ 3510966 w 3510966"/>
                <a:gd name="connsiteY10" fmla="*/ 483360 h 3270579"/>
                <a:gd name="connsiteX11" fmla="*/ 3307358 w 3510966"/>
                <a:gd name="connsiteY11" fmla="*/ 21173 h 3270579"/>
                <a:gd name="connsiteX12" fmla="*/ 2561541 w 3510966"/>
                <a:gd name="connsiteY12" fmla="*/ 207044 h 3270579"/>
                <a:gd name="connsiteX13" fmla="*/ 1717191 w 3510966"/>
                <a:gd name="connsiteY13" fmla="*/ 303250 h 3270579"/>
                <a:gd name="connsiteX14" fmla="*/ 775081 w 3510966"/>
                <a:gd name="connsiteY14" fmla="*/ 233978 h 3270579"/>
                <a:gd name="connsiteX15" fmla="*/ 161714 w 3510966"/>
                <a:gd name="connsiteY15" fmla="*/ 0 h 3270579"/>
                <a:gd name="connsiteX0" fmla="*/ 0 w 3510966"/>
                <a:gd name="connsiteY0" fmla="*/ 495664 h 3270579"/>
                <a:gd name="connsiteX1" fmla="*/ 650390 w 3510966"/>
                <a:gd name="connsiteY1" fmla="*/ 788159 h 3270579"/>
                <a:gd name="connsiteX2" fmla="*/ 941337 w 3510966"/>
                <a:gd name="connsiteY2" fmla="*/ 1328486 h 3270579"/>
                <a:gd name="connsiteX3" fmla="*/ 259446 w 3510966"/>
                <a:gd name="connsiteY3" fmla="*/ 3270579 h 3270579"/>
                <a:gd name="connsiteX4" fmla="*/ 944830 w 3510966"/>
                <a:gd name="connsiteY4" fmla="*/ 3049578 h 3270579"/>
                <a:gd name="connsiteX5" fmla="*/ 1742947 w 3510966"/>
                <a:gd name="connsiteY5" fmla="*/ 2956493 h 3270579"/>
                <a:gd name="connsiteX6" fmla="*/ 2572389 w 3510966"/>
                <a:gd name="connsiteY6" fmla="*/ 3117783 h 3270579"/>
                <a:gd name="connsiteX7" fmla="*/ 2379133 w 3510966"/>
                <a:gd name="connsiteY7" fmla="*/ 2158738 h 3270579"/>
                <a:gd name="connsiteX8" fmla="*/ 2492267 w 3510966"/>
                <a:gd name="connsiteY8" fmla="*/ 1333476 h 3270579"/>
                <a:gd name="connsiteX9" fmla="*/ 2797845 w 3510966"/>
                <a:gd name="connsiteY9" fmla="*/ 774305 h 3270579"/>
                <a:gd name="connsiteX10" fmla="*/ 3510966 w 3510966"/>
                <a:gd name="connsiteY10" fmla="*/ 483360 h 3270579"/>
                <a:gd name="connsiteX11" fmla="*/ 3307358 w 3510966"/>
                <a:gd name="connsiteY11" fmla="*/ 21173 h 3270579"/>
                <a:gd name="connsiteX12" fmla="*/ 2561541 w 3510966"/>
                <a:gd name="connsiteY12" fmla="*/ 207044 h 3270579"/>
                <a:gd name="connsiteX13" fmla="*/ 1717191 w 3510966"/>
                <a:gd name="connsiteY13" fmla="*/ 303250 h 3270579"/>
                <a:gd name="connsiteX14" fmla="*/ 775081 w 3510966"/>
                <a:gd name="connsiteY14" fmla="*/ 233978 h 3270579"/>
                <a:gd name="connsiteX15" fmla="*/ 161714 w 3510966"/>
                <a:gd name="connsiteY15" fmla="*/ 0 h 3270579"/>
                <a:gd name="connsiteX0" fmla="*/ 0 w 3510966"/>
                <a:gd name="connsiteY0" fmla="*/ 495664 h 3374942"/>
                <a:gd name="connsiteX1" fmla="*/ 650390 w 3510966"/>
                <a:gd name="connsiteY1" fmla="*/ 788159 h 3374942"/>
                <a:gd name="connsiteX2" fmla="*/ 941337 w 3510966"/>
                <a:gd name="connsiteY2" fmla="*/ 1328486 h 3374942"/>
                <a:gd name="connsiteX3" fmla="*/ 259446 w 3510966"/>
                <a:gd name="connsiteY3" fmla="*/ 3270579 h 3374942"/>
                <a:gd name="connsiteX4" fmla="*/ 944830 w 3510966"/>
                <a:gd name="connsiteY4" fmla="*/ 3049578 h 3374942"/>
                <a:gd name="connsiteX5" fmla="*/ 1742947 w 3510966"/>
                <a:gd name="connsiteY5" fmla="*/ 2956493 h 3374942"/>
                <a:gd name="connsiteX6" fmla="*/ 2572389 w 3510966"/>
                <a:gd name="connsiteY6" fmla="*/ 3117783 h 3374942"/>
                <a:gd name="connsiteX7" fmla="*/ 3216260 w 3510966"/>
                <a:gd name="connsiteY7" fmla="*/ 3343595 h 3374942"/>
                <a:gd name="connsiteX8" fmla="*/ 2492267 w 3510966"/>
                <a:gd name="connsiteY8" fmla="*/ 1333476 h 3374942"/>
                <a:gd name="connsiteX9" fmla="*/ 2797845 w 3510966"/>
                <a:gd name="connsiteY9" fmla="*/ 774305 h 3374942"/>
                <a:gd name="connsiteX10" fmla="*/ 3510966 w 3510966"/>
                <a:gd name="connsiteY10" fmla="*/ 483360 h 3374942"/>
                <a:gd name="connsiteX11" fmla="*/ 3307358 w 3510966"/>
                <a:gd name="connsiteY11" fmla="*/ 21173 h 3374942"/>
                <a:gd name="connsiteX12" fmla="*/ 2561541 w 3510966"/>
                <a:gd name="connsiteY12" fmla="*/ 207044 h 3374942"/>
                <a:gd name="connsiteX13" fmla="*/ 1717191 w 3510966"/>
                <a:gd name="connsiteY13" fmla="*/ 303250 h 3374942"/>
                <a:gd name="connsiteX14" fmla="*/ 775081 w 3510966"/>
                <a:gd name="connsiteY14" fmla="*/ 233978 h 3374942"/>
                <a:gd name="connsiteX15" fmla="*/ 161714 w 3510966"/>
                <a:gd name="connsiteY15" fmla="*/ 0 h 3374942"/>
                <a:gd name="connsiteX0" fmla="*/ 0 w 3510966"/>
                <a:gd name="connsiteY0" fmla="*/ 495664 h 3343595"/>
                <a:gd name="connsiteX1" fmla="*/ 650390 w 3510966"/>
                <a:gd name="connsiteY1" fmla="*/ 788159 h 3343595"/>
                <a:gd name="connsiteX2" fmla="*/ 941337 w 3510966"/>
                <a:gd name="connsiteY2" fmla="*/ 1328486 h 3343595"/>
                <a:gd name="connsiteX3" fmla="*/ 259446 w 3510966"/>
                <a:gd name="connsiteY3" fmla="*/ 3270579 h 3343595"/>
                <a:gd name="connsiteX4" fmla="*/ 944830 w 3510966"/>
                <a:gd name="connsiteY4" fmla="*/ 3049578 h 3343595"/>
                <a:gd name="connsiteX5" fmla="*/ 1742947 w 3510966"/>
                <a:gd name="connsiteY5" fmla="*/ 2956493 h 3343595"/>
                <a:gd name="connsiteX6" fmla="*/ 2572389 w 3510966"/>
                <a:gd name="connsiteY6" fmla="*/ 3117783 h 3343595"/>
                <a:gd name="connsiteX7" fmla="*/ 3216260 w 3510966"/>
                <a:gd name="connsiteY7" fmla="*/ 3343595 h 3343595"/>
                <a:gd name="connsiteX8" fmla="*/ 2492267 w 3510966"/>
                <a:gd name="connsiteY8" fmla="*/ 1333476 h 3343595"/>
                <a:gd name="connsiteX9" fmla="*/ 2797845 w 3510966"/>
                <a:gd name="connsiteY9" fmla="*/ 774305 h 3343595"/>
                <a:gd name="connsiteX10" fmla="*/ 3510966 w 3510966"/>
                <a:gd name="connsiteY10" fmla="*/ 483360 h 3343595"/>
                <a:gd name="connsiteX11" fmla="*/ 3307358 w 3510966"/>
                <a:gd name="connsiteY11" fmla="*/ 21173 h 3343595"/>
                <a:gd name="connsiteX12" fmla="*/ 2561541 w 3510966"/>
                <a:gd name="connsiteY12" fmla="*/ 207044 h 3343595"/>
                <a:gd name="connsiteX13" fmla="*/ 1717191 w 3510966"/>
                <a:gd name="connsiteY13" fmla="*/ 303250 h 3343595"/>
                <a:gd name="connsiteX14" fmla="*/ 775081 w 3510966"/>
                <a:gd name="connsiteY14" fmla="*/ 233978 h 3343595"/>
                <a:gd name="connsiteX15" fmla="*/ 161714 w 3510966"/>
                <a:gd name="connsiteY15" fmla="*/ 0 h 3343595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59446 w 3510966"/>
                <a:gd name="connsiteY3" fmla="*/ 3270579 h 3304959"/>
                <a:gd name="connsiteX4" fmla="*/ 944830 w 3510966"/>
                <a:gd name="connsiteY4" fmla="*/ 3049578 h 3304959"/>
                <a:gd name="connsiteX5" fmla="*/ 1742947 w 3510966"/>
                <a:gd name="connsiteY5" fmla="*/ 2956493 h 3304959"/>
                <a:gd name="connsiteX6" fmla="*/ 2572389 w 3510966"/>
                <a:gd name="connsiteY6" fmla="*/ 3117783 h 3304959"/>
                <a:gd name="connsiteX7" fmla="*/ 3229139 w 3510966"/>
                <a:gd name="connsiteY7" fmla="*/ 3304959 h 3304959"/>
                <a:gd name="connsiteX8" fmla="*/ 2492267 w 3510966"/>
                <a:gd name="connsiteY8" fmla="*/ 1333476 h 3304959"/>
                <a:gd name="connsiteX9" fmla="*/ 2797845 w 3510966"/>
                <a:gd name="connsiteY9" fmla="*/ 774305 h 3304959"/>
                <a:gd name="connsiteX10" fmla="*/ 3510966 w 3510966"/>
                <a:gd name="connsiteY10" fmla="*/ 483360 h 3304959"/>
                <a:gd name="connsiteX11" fmla="*/ 3307358 w 3510966"/>
                <a:gd name="connsiteY11" fmla="*/ 21173 h 3304959"/>
                <a:gd name="connsiteX12" fmla="*/ 2561541 w 3510966"/>
                <a:gd name="connsiteY12" fmla="*/ 207044 h 3304959"/>
                <a:gd name="connsiteX13" fmla="*/ 1717191 w 3510966"/>
                <a:gd name="connsiteY13" fmla="*/ 303250 h 3304959"/>
                <a:gd name="connsiteX14" fmla="*/ 775081 w 3510966"/>
                <a:gd name="connsiteY14" fmla="*/ 233978 h 3304959"/>
                <a:gd name="connsiteX15" fmla="*/ 161714 w 3510966"/>
                <a:gd name="connsiteY15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8782 w 3510966"/>
                <a:gd name="connsiteY3" fmla="*/ 2837646 h 3304959"/>
                <a:gd name="connsiteX4" fmla="*/ 259446 w 3510966"/>
                <a:gd name="connsiteY4" fmla="*/ 3270579 h 3304959"/>
                <a:gd name="connsiteX5" fmla="*/ 944830 w 3510966"/>
                <a:gd name="connsiteY5" fmla="*/ 3049578 h 3304959"/>
                <a:gd name="connsiteX6" fmla="*/ 1742947 w 3510966"/>
                <a:gd name="connsiteY6" fmla="*/ 2956493 h 3304959"/>
                <a:gd name="connsiteX7" fmla="*/ 2572389 w 3510966"/>
                <a:gd name="connsiteY7" fmla="*/ 3117783 h 3304959"/>
                <a:gd name="connsiteX8" fmla="*/ 3229139 w 3510966"/>
                <a:gd name="connsiteY8" fmla="*/ 3304959 h 3304959"/>
                <a:gd name="connsiteX9" fmla="*/ 2492267 w 3510966"/>
                <a:gd name="connsiteY9" fmla="*/ 1333476 h 3304959"/>
                <a:gd name="connsiteX10" fmla="*/ 2797845 w 3510966"/>
                <a:gd name="connsiteY10" fmla="*/ 774305 h 3304959"/>
                <a:gd name="connsiteX11" fmla="*/ 3510966 w 3510966"/>
                <a:gd name="connsiteY11" fmla="*/ 483360 h 3304959"/>
                <a:gd name="connsiteX12" fmla="*/ 3307358 w 3510966"/>
                <a:gd name="connsiteY12" fmla="*/ 21173 h 3304959"/>
                <a:gd name="connsiteX13" fmla="*/ 2561541 w 3510966"/>
                <a:gd name="connsiteY13" fmla="*/ 207044 h 3304959"/>
                <a:gd name="connsiteX14" fmla="*/ 1717191 w 3510966"/>
                <a:gd name="connsiteY14" fmla="*/ 303250 h 3304959"/>
                <a:gd name="connsiteX15" fmla="*/ 775081 w 3510966"/>
                <a:gd name="connsiteY15" fmla="*/ 233978 h 3304959"/>
                <a:gd name="connsiteX16" fmla="*/ 161714 w 3510966"/>
                <a:gd name="connsiteY16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8782 w 3510966"/>
                <a:gd name="connsiteY3" fmla="*/ 2837646 h 3304959"/>
                <a:gd name="connsiteX4" fmla="*/ 259446 w 3510966"/>
                <a:gd name="connsiteY4" fmla="*/ 3270579 h 3304959"/>
                <a:gd name="connsiteX5" fmla="*/ 944830 w 3510966"/>
                <a:gd name="connsiteY5" fmla="*/ 3049578 h 3304959"/>
                <a:gd name="connsiteX6" fmla="*/ 1742947 w 3510966"/>
                <a:gd name="connsiteY6" fmla="*/ 2956493 h 3304959"/>
                <a:gd name="connsiteX7" fmla="*/ 2572389 w 3510966"/>
                <a:gd name="connsiteY7" fmla="*/ 3117783 h 3304959"/>
                <a:gd name="connsiteX8" fmla="*/ 3229139 w 3510966"/>
                <a:gd name="connsiteY8" fmla="*/ 3304959 h 3304959"/>
                <a:gd name="connsiteX9" fmla="*/ 2492267 w 3510966"/>
                <a:gd name="connsiteY9" fmla="*/ 1333476 h 3304959"/>
                <a:gd name="connsiteX10" fmla="*/ 2797845 w 3510966"/>
                <a:gd name="connsiteY10" fmla="*/ 774305 h 3304959"/>
                <a:gd name="connsiteX11" fmla="*/ 3510966 w 3510966"/>
                <a:gd name="connsiteY11" fmla="*/ 483360 h 3304959"/>
                <a:gd name="connsiteX12" fmla="*/ 3307358 w 3510966"/>
                <a:gd name="connsiteY12" fmla="*/ 21173 h 3304959"/>
                <a:gd name="connsiteX13" fmla="*/ 2561541 w 3510966"/>
                <a:gd name="connsiteY13" fmla="*/ 207044 h 3304959"/>
                <a:gd name="connsiteX14" fmla="*/ 1717191 w 3510966"/>
                <a:gd name="connsiteY14" fmla="*/ 303250 h 3304959"/>
                <a:gd name="connsiteX15" fmla="*/ 775081 w 3510966"/>
                <a:gd name="connsiteY15" fmla="*/ 233978 h 3304959"/>
                <a:gd name="connsiteX16" fmla="*/ 161714 w 3510966"/>
                <a:gd name="connsiteY16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8782 w 3510966"/>
                <a:gd name="connsiteY3" fmla="*/ 2837646 h 3304959"/>
                <a:gd name="connsiteX4" fmla="*/ 259446 w 3510966"/>
                <a:gd name="connsiteY4" fmla="*/ 3270579 h 3304959"/>
                <a:gd name="connsiteX5" fmla="*/ 944830 w 3510966"/>
                <a:gd name="connsiteY5" fmla="*/ 3049578 h 3304959"/>
                <a:gd name="connsiteX6" fmla="*/ 1742947 w 3510966"/>
                <a:gd name="connsiteY6" fmla="*/ 2956493 h 3304959"/>
                <a:gd name="connsiteX7" fmla="*/ 2572389 w 3510966"/>
                <a:gd name="connsiteY7" fmla="*/ 3117783 h 3304959"/>
                <a:gd name="connsiteX8" fmla="*/ 3229139 w 3510966"/>
                <a:gd name="connsiteY8" fmla="*/ 3304959 h 3304959"/>
                <a:gd name="connsiteX9" fmla="*/ 3390168 w 3510966"/>
                <a:gd name="connsiteY9" fmla="*/ 2850525 h 3304959"/>
                <a:gd name="connsiteX10" fmla="*/ 2492267 w 3510966"/>
                <a:gd name="connsiteY10" fmla="*/ 1333476 h 3304959"/>
                <a:gd name="connsiteX11" fmla="*/ 2797845 w 3510966"/>
                <a:gd name="connsiteY11" fmla="*/ 774305 h 3304959"/>
                <a:gd name="connsiteX12" fmla="*/ 3510966 w 3510966"/>
                <a:gd name="connsiteY12" fmla="*/ 483360 h 3304959"/>
                <a:gd name="connsiteX13" fmla="*/ 3307358 w 3510966"/>
                <a:gd name="connsiteY13" fmla="*/ 21173 h 3304959"/>
                <a:gd name="connsiteX14" fmla="*/ 2561541 w 3510966"/>
                <a:gd name="connsiteY14" fmla="*/ 207044 h 3304959"/>
                <a:gd name="connsiteX15" fmla="*/ 1717191 w 3510966"/>
                <a:gd name="connsiteY15" fmla="*/ 303250 h 3304959"/>
                <a:gd name="connsiteX16" fmla="*/ 775081 w 3510966"/>
                <a:gd name="connsiteY16" fmla="*/ 233978 h 3304959"/>
                <a:gd name="connsiteX17" fmla="*/ 161714 w 3510966"/>
                <a:gd name="connsiteY17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8782 w 3510966"/>
                <a:gd name="connsiteY3" fmla="*/ 2837646 h 3304959"/>
                <a:gd name="connsiteX4" fmla="*/ 259446 w 3510966"/>
                <a:gd name="connsiteY4" fmla="*/ 3270579 h 3304959"/>
                <a:gd name="connsiteX5" fmla="*/ 944830 w 3510966"/>
                <a:gd name="connsiteY5" fmla="*/ 3049578 h 3304959"/>
                <a:gd name="connsiteX6" fmla="*/ 1742947 w 3510966"/>
                <a:gd name="connsiteY6" fmla="*/ 2956493 h 3304959"/>
                <a:gd name="connsiteX7" fmla="*/ 2572389 w 3510966"/>
                <a:gd name="connsiteY7" fmla="*/ 3117783 h 3304959"/>
                <a:gd name="connsiteX8" fmla="*/ 3229139 w 3510966"/>
                <a:gd name="connsiteY8" fmla="*/ 3304959 h 3304959"/>
                <a:gd name="connsiteX9" fmla="*/ 3390168 w 3510966"/>
                <a:gd name="connsiteY9" fmla="*/ 2850525 h 3304959"/>
                <a:gd name="connsiteX10" fmla="*/ 2492267 w 3510966"/>
                <a:gd name="connsiteY10" fmla="*/ 1333476 h 3304959"/>
                <a:gd name="connsiteX11" fmla="*/ 2797845 w 3510966"/>
                <a:gd name="connsiteY11" fmla="*/ 774305 h 3304959"/>
                <a:gd name="connsiteX12" fmla="*/ 3510966 w 3510966"/>
                <a:gd name="connsiteY12" fmla="*/ 483360 h 3304959"/>
                <a:gd name="connsiteX13" fmla="*/ 3307358 w 3510966"/>
                <a:gd name="connsiteY13" fmla="*/ 21173 h 3304959"/>
                <a:gd name="connsiteX14" fmla="*/ 2561541 w 3510966"/>
                <a:gd name="connsiteY14" fmla="*/ 207044 h 3304959"/>
                <a:gd name="connsiteX15" fmla="*/ 1717191 w 3510966"/>
                <a:gd name="connsiteY15" fmla="*/ 303250 h 3304959"/>
                <a:gd name="connsiteX16" fmla="*/ 775081 w 3510966"/>
                <a:gd name="connsiteY16" fmla="*/ 233978 h 3304959"/>
                <a:gd name="connsiteX17" fmla="*/ 161714 w 3510966"/>
                <a:gd name="connsiteY17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8782 w 3510966"/>
                <a:gd name="connsiteY3" fmla="*/ 2837646 h 3304959"/>
                <a:gd name="connsiteX4" fmla="*/ 259446 w 3510966"/>
                <a:gd name="connsiteY4" fmla="*/ 3270579 h 3304959"/>
                <a:gd name="connsiteX5" fmla="*/ 944830 w 3510966"/>
                <a:gd name="connsiteY5" fmla="*/ 3049578 h 3304959"/>
                <a:gd name="connsiteX6" fmla="*/ 1742947 w 3510966"/>
                <a:gd name="connsiteY6" fmla="*/ 2956493 h 3304959"/>
                <a:gd name="connsiteX7" fmla="*/ 2572389 w 3510966"/>
                <a:gd name="connsiteY7" fmla="*/ 3117783 h 3304959"/>
                <a:gd name="connsiteX8" fmla="*/ 3229139 w 3510966"/>
                <a:gd name="connsiteY8" fmla="*/ 3304959 h 3304959"/>
                <a:gd name="connsiteX9" fmla="*/ 3390168 w 3510966"/>
                <a:gd name="connsiteY9" fmla="*/ 2850525 h 3304959"/>
                <a:gd name="connsiteX10" fmla="*/ 2492267 w 3510966"/>
                <a:gd name="connsiteY10" fmla="*/ 1333476 h 3304959"/>
                <a:gd name="connsiteX11" fmla="*/ 2797845 w 3510966"/>
                <a:gd name="connsiteY11" fmla="*/ 774305 h 3304959"/>
                <a:gd name="connsiteX12" fmla="*/ 3510966 w 3510966"/>
                <a:gd name="connsiteY12" fmla="*/ 483360 h 3304959"/>
                <a:gd name="connsiteX13" fmla="*/ 3307358 w 3510966"/>
                <a:gd name="connsiteY13" fmla="*/ 21173 h 3304959"/>
                <a:gd name="connsiteX14" fmla="*/ 2561541 w 3510966"/>
                <a:gd name="connsiteY14" fmla="*/ 207044 h 3304959"/>
                <a:gd name="connsiteX15" fmla="*/ 1717191 w 3510966"/>
                <a:gd name="connsiteY15" fmla="*/ 303250 h 3304959"/>
                <a:gd name="connsiteX16" fmla="*/ 775081 w 3510966"/>
                <a:gd name="connsiteY16" fmla="*/ 233978 h 3304959"/>
                <a:gd name="connsiteX17" fmla="*/ 161714 w 3510966"/>
                <a:gd name="connsiteY17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8782 w 3510966"/>
                <a:gd name="connsiteY3" fmla="*/ 2837646 h 3304959"/>
                <a:gd name="connsiteX4" fmla="*/ 259446 w 3510966"/>
                <a:gd name="connsiteY4" fmla="*/ 3270579 h 3304959"/>
                <a:gd name="connsiteX5" fmla="*/ 944830 w 3510966"/>
                <a:gd name="connsiteY5" fmla="*/ 3049578 h 3304959"/>
                <a:gd name="connsiteX6" fmla="*/ 1742947 w 3510966"/>
                <a:gd name="connsiteY6" fmla="*/ 2956493 h 3304959"/>
                <a:gd name="connsiteX7" fmla="*/ 2572389 w 3510966"/>
                <a:gd name="connsiteY7" fmla="*/ 3117783 h 3304959"/>
                <a:gd name="connsiteX8" fmla="*/ 3229139 w 3510966"/>
                <a:gd name="connsiteY8" fmla="*/ 3304959 h 3304959"/>
                <a:gd name="connsiteX9" fmla="*/ 3390168 w 3510966"/>
                <a:gd name="connsiteY9" fmla="*/ 2850525 h 3304959"/>
                <a:gd name="connsiteX10" fmla="*/ 2823498 w 3510966"/>
                <a:gd name="connsiteY10" fmla="*/ 2258097 h 3304959"/>
                <a:gd name="connsiteX11" fmla="*/ 2492267 w 3510966"/>
                <a:gd name="connsiteY11" fmla="*/ 1333476 h 3304959"/>
                <a:gd name="connsiteX12" fmla="*/ 2797845 w 3510966"/>
                <a:gd name="connsiteY12" fmla="*/ 774305 h 3304959"/>
                <a:gd name="connsiteX13" fmla="*/ 3510966 w 3510966"/>
                <a:gd name="connsiteY13" fmla="*/ 483360 h 3304959"/>
                <a:gd name="connsiteX14" fmla="*/ 3307358 w 3510966"/>
                <a:gd name="connsiteY14" fmla="*/ 21173 h 3304959"/>
                <a:gd name="connsiteX15" fmla="*/ 2561541 w 3510966"/>
                <a:gd name="connsiteY15" fmla="*/ 207044 h 3304959"/>
                <a:gd name="connsiteX16" fmla="*/ 1717191 w 3510966"/>
                <a:gd name="connsiteY16" fmla="*/ 303250 h 3304959"/>
                <a:gd name="connsiteX17" fmla="*/ 775081 w 3510966"/>
                <a:gd name="connsiteY17" fmla="*/ 233978 h 3304959"/>
                <a:gd name="connsiteX18" fmla="*/ 161714 w 3510966"/>
                <a:gd name="connsiteY18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28782 w 3510966"/>
                <a:gd name="connsiteY3" fmla="*/ 2837646 h 3304959"/>
                <a:gd name="connsiteX4" fmla="*/ 259446 w 3510966"/>
                <a:gd name="connsiteY4" fmla="*/ 3270579 h 3304959"/>
                <a:gd name="connsiteX5" fmla="*/ 944830 w 3510966"/>
                <a:gd name="connsiteY5" fmla="*/ 3049578 h 3304959"/>
                <a:gd name="connsiteX6" fmla="*/ 1742947 w 3510966"/>
                <a:gd name="connsiteY6" fmla="*/ 2956493 h 3304959"/>
                <a:gd name="connsiteX7" fmla="*/ 2572389 w 3510966"/>
                <a:gd name="connsiteY7" fmla="*/ 3117783 h 3304959"/>
                <a:gd name="connsiteX8" fmla="*/ 3229139 w 3510966"/>
                <a:gd name="connsiteY8" fmla="*/ 3304959 h 3304959"/>
                <a:gd name="connsiteX9" fmla="*/ 3390168 w 3510966"/>
                <a:gd name="connsiteY9" fmla="*/ 2850525 h 3304959"/>
                <a:gd name="connsiteX10" fmla="*/ 2784861 w 3510966"/>
                <a:gd name="connsiteY10" fmla="*/ 2322491 h 3304959"/>
                <a:gd name="connsiteX11" fmla="*/ 2492267 w 3510966"/>
                <a:gd name="connsiteY11" fmla="*/ 1333476 h 3304959"/>
                <a:gd name="connsiteX12" fmla="*/ 2797845 w 3510966"/>
                <a:gd name="connsiteY12" fmla="*/ 774305 h 3304959"/>
                <a:gd name="connsiteX13" fmla="*/ 3510966 w 3510966"/>
                <a:gd name="connsiteY13" fmla="*/ 483360 h 3304959"/>
                <a:gd name="connsiteX14" fmla="*/ 3307358 w 3510966"/>
                <a:gd name="connsiteY14" fmla="*/ 21173 h 3304959"/>
                <a:gd name="connsiteX15" fmla="*/ 2561541 w 3510966"/>
                <a:gd name="connsiteY15" fmla="*/ 207044 h 3304959"/>
                <a:gd name="connsiteX16" fmla="*/ 1717191 w 3510966"/>
                <a:gd name="connsiteY16" fmla="*/ 303250 h 3304959"/>
                <a:gd name="connsiteX17" fmla="*/ 775081 w 3510966"/>
                <a:gd name="connsiteY17" fmla="*/ 233978 h 3304959"/>
                <a:gd name="connsiteX18" fmla="*/ 161714 w 3510966"/>
                <a:gd name="connsiteY18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41337 w 3510966"/>
                <a:gd name="connsiteY2" fmla="*/ 1328486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92267 w 3510966"/>
                <a:gd name="connsiteY12" fmla="*/ 1333476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92267 w 3510966"/>
                <a:gd name="connsiteY12" fmla="*/ 1333476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92267 w 3510966"/>
                <a:gd name="connsiteY12" fmla="*/ 1333476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92267 w 3510966"/>
                <a:gd name="connsiteY12" fmla="*/ 1333476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92267 w 3510966"/>
                <a:gd name="connsiteY12" fmla="*/ 1333476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390168 w 3510966"/>
                <a:gd name="connsiteY10" fmla="*/ 2850525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84861 w 3510966"/>
                <a:gd name="connsiteY11" fmla="*/ 2322491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44830 w 3510966"/>
                <a:gd name="connsiteY6" fmla="*/ 3049578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31951 w 3510966"/>
                <a:gd name="connsiteY6" fmla="*/ 3010941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42947 w 3510966"/>
                <a:gd name="connsiteY7" fmla="*/ 2956493 h 3304959"/>
                <a:gd name="connsiteX8" fmla="*/ 2572389 w 3510966"/>
                <a:gd name="connsiteY8" fmla="*/ 3117783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42947 w 3510966"/>
                <a:gd name="connsiteY7" fmla="*/ 2956493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42947 w 3510966"/>
                <a:gd name="connsiteY7" fmla="*/ 2956493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28782 w 3510966"/>
                <a:gd name="connsiteY4" fmla="*/ 2837646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42947 w 3510966"/>
                <a:gd name="connsiteY7" fmla="*/ 2956493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42947 w 3510966"/>
                <a:gd name="connsiteY7" fmla="*/ 2956493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46968 w 3510966"/>
                <a:gd name="connsiteY3" fmla="*/ 2283855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04310 w 3510966"/>
                <a:gd name="connsiteY7" fmla="*/ 2917857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04310 w 3510966"/>
                <a:gd name="connsiteY7" fmla="*/ 2917857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46224 w 3510966"/>
                <a:gd name="connsiteY11" fmla="*/ 2335370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04310 w 3510966"/>
                <a:gd name="connsiteY7" fmla="*/ 2917857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07587 w 3510966"/>
                <a:gd name="connsiteY11" fmla="*/ 2361127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04310 w 3510966"/>
                <a:gd name="connsiteY7" fmla="*/ 2917857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20466 w 3510966"/>
                <a:gd name="connsiteY11" fmla="*/ 2348249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04310 w 3510966"/>
                <a:gd name="connsiteY7" fmla="*/ 2917857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20466 w 3510966"/>
                <a:gd name="connsiteY11" fmla="*/ 2348249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954216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20466 w 3510966"/>
                <a:gd name="connsiteY11" fmla="*/ 2348249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1057247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20466 w 3510966"/>
                <a:gd name="connsiteY11" fmla="*/ 2348249 h 3304959"/>
                <a:gd name="connsiteX12" fmla="*/ 2466509 w 3510966"/>
                <a:gd name="connsiteY12" fmla="*/ 1578174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1057247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20466 w 3510966"/>
                <a:gd name="connsiteY11" fmla="*/ 2348249 h 3304959"/>
                <a:gd name="connsiteX12" fmla="*/ 2311963 w 3510966"/>
                <a:gd name="connsiteY12" fmla="*/ 1591053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1057247 w 3510966"/>
                <a:gd name="connsiteY2" fmla="*/ 1573185 h 3304959"/>
                <a:gd name="connsiteX3" fmla="*/ 685605 w 3510966"/>
                <a:gd name="connsiteY3" fmla="*/ 2296734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20466 w 3510966"/>
                <a:gd name="connsiteY11" fmla="*/ 2348249 h 3304959"/>
                <a:gd name="connsiteX12" fmla="*/ 2350599 w 3510966"/>
                <a:gd name="connsiteY12" fmla="*/ 1591053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1057247 w 3510966"/>
                <a:gd name="connsiteY2" fmla="*/ 1573185 h 3304959"/>
                <a:gd name="connsiteX3" fmla="*/ 724242 w 3510966"/>
                <a:gd name="connsiteY3" fmla="*/ 2309613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720466 w 3510966"/>
                <a:gd name="connsiteY11" fmla="*/ 2348249 h 3304959"/>
                <a:gd name="connsiteX12" fmla="*/ 2350599 w 3510966"/>
                <a:gd name="connsiteY12" fmla="*/ 1591053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1057247 w 3510966"/>
                <a:gd name="connsiteY2" fmla="*/ 1573185 h 3304959"/>
                <a:gd name="connsiteX3" fmla="*/ 724242 w 3510966"/>
                <a:gd name="connsiteY3" fmla="*/ 2309613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630314 w 3510966"/>
                <a:gd name="connsiteY11" fmla="*/ 2361128 h 3304959"/>
                <a:gd name="connsiteX12" fmla="*/ 2350599 w 3510966"/>
                <a:gd name="connsiteY12" fmla="*/ 1591053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1057247 w 3510966"/>
                <a:gd name="connsiteY2" fmla="*/ 1573185 h 3304959"/>
                <a:gd name="connsiteX3" fmla="*/ 724242 w 3510966"/>
                <a:gd name="connsiteY3" fmla="*/ 2309613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630314 w 3510966"/>
                <a:gd name="connsiteY11" fmla="*/ 2322492 h 3304959"/>
                <a:gd name="connsiteX12" fmla="*/ 2350599 w 3510966"/>
                <a:gd name="connsiteY12" fmla="*/ 1591053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  <a:gd name="connsiteX0" fmla="*/ 0 w 3510966"/>
                <a:gd name="connsiteY0" fmla="*/ 495664 h 3304959"/>
                <a:gd name="connsiteX1" fmla="*/ 650390 w 3510966"/>
                <a:gd name="connsiteY1" fmla="*/ 788159 h 3304959"/>
                <a:gd name="connsiteX2" fmla="*/ 1057247 w 3510966"/>
                <a:gd name="connsiteY2" fmla="*/ 1573185 h 3304959"/>
                <a:gd name="connsiteX3" fmla="*/ 724242 w 3510966"/>
                <a:gd name="connsiteY3" fmla="*/ 2309613 h 3304959"/>
                <a:gd name="connsiteX4" fmla="*/ 3024 w 3510966"/>
                <a:gd name="connsiteY4" fmla="*/ 2824767 h 3304959"/>
                <a:gd name="connsiteX5" fmla="*/ 259446 w 3510966"/>
                <a:gd name="connsiteY5" fmla="*/ 3270579 h 3304959"/>
                <a:gd name="connsiteX6" fmla="*/ 931951 w 3510966"/>
                <a:gd name="connsiteY6" fmla="*/ 3023820 h 3304959"/>
                <a:gd name="connsiteX7" fmla="*/ 1717189 w 3510966"/>
                <a:gd name="connsiteY7" fmla="*/ 2892099 h 3304959"/>
                <a:gd name="connsiteX8" fmla="*/ 2572389 w 3510966"/>
                <a:gd name="connsiteY8" fmla="*/ 3053388 h 3304959"/>
                <a:gd name="connsiteX9" fmla="*/ 3229139 w 3510966"/>
                <a:gd name="connsiteY9" fmla="*/ 3304959 h 3304959"/>
                <a:gd name="connsiteX10" fmla="*/ 3403047 w 3510966"/>
                <a:gd name="connsiteY10" fmla="*/ 2799010 h 3304959"/>
                <a:gd name="connsiteX11" fmla="*/ 2591678 w 3510966"/>
                <a:gd name="connsiteY11" fmla="*/ 2270976 h 3304959"/>
                <a:gd name="connsiteX12" fmla="*/ 2350599 w 3510966"/>
                <a:gd name="connsiteY12" fmla="*/ 1591053 h 3304959"/>
                <a:gd name="connsiteX13" fmla="*/ 2797845 w 3510966"/>
                <a:gd name="connsiteY13" fmla="*/ 774305 h 3304959"/>
                <a:gd name="connsiteX14" fmla="*/ 3510966 w 3510966"/>
                <a:gd name="connsiteY14" fmla="*/ 483360 h 3304959"/>
                <a:gd name="connsiteX15" fmla="*/ 3307358 w 3510966"/>
                <a:gd name="connsiteY15" fmla="*/ 21173 h 3304959"/>
                <a:gd name="connsiteX16" fmla="*/ 2561541 w 3510966"/>
                <a:gd name="connsiteY16" fmla="*/ 207044 h 3304959"/>
                <a:gd name="connsiteX17" fmla="*/ 1717191 w 3510966"/>
                <a:gd name="connsiteY17" fmla="*/ 303250 h 3304959"/>
                <a:gd name="connsiteX18" fmla="*/ 775081 w 3510966"/>
                <a:gd name="connsiteY18" fmla="*/ 233978 h 3304959"/>
                <a:gd name="connsiteX19" fmla="*/ 161714 w 3510966"/>
                <a:gd name="connsiteY19" fmla="*/ 0 h 330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510966" h="3304959">
                  <a:moveTo>
                    <a:pt x="0" y="495664"/>
                  </a:moveTo>
                  <a:cubicBezTo>
                    <a:pt x="138546" y="550505"/>
                    <a:pt x="491062" y="654232"/>
                    <a:pt x="650390" y="788159"/>
                  </a:cubicBezTo>
                  <a:cubicBezTo>
                    <a:pt x="805636" y="927536"/>
                    <a:pt x="1076175" y="1247506"/>
                    <a:pt x="1057247" y="1573185"/>
                  </a:cubicBezTo>
                  <a:cubicBezTo>
                    <a:pt x="1054530" y="1919059"/>
                    <a:pt x="889213" y="2096723"/>
                    <a:pt x="724242" y="2309613"/>
                  </a:cubicBezTo>
                  <a:cubicBezTo>
                    <a:pt x="533514" y="2548261"/>
                    <a:pt x="310163" y="2628116"/>
                    <a:pt x="3024" y="2824767"/>
                  </a:cubicBezTo>
                  <a:cubicBezTo>
                    <a:pt x="146953" y="3135570"/>
                    <a:pt x="179752" y="3209499"/>
                    <a:pt x="259446" y="3270579"/>
                  </a:cubicBezTo>
                  <a:cubicBezTo>
                    <a:pt x="561676" y="3194184"/>
                    <a:pt x="701920" y="3083857"/>
                    <a:pt x="931951" y="3023820"/>
                  </a:cubicBezTo>
                  <a:cubicBezTo>
                    <a:pt x="1097830" y="2960857"/>
                    <a:pt x="1543656" y="2886317"/>
                    <a:pt x="1717189" y="2892099"/>
                  </a:cubicBezTo>
                  <a:cubicBezTo>
                    <a:pt x="1886066" y="2882475"/>
                    <a:pt x="2406473" y="2964848"/>
                    <a:pt x="2572389" y="3053388"/>
                  </a:cubicBezTo>
                  <a:cubicBezTo>
                    <a:pt x="2680916" y="3083406"/>
                    <a:pt x="3042578" y="3231346"/>
                    <a:pt x="3229139" y="3304959"/>
                  </a:cubicBezTo>
                  <a:cubicBezTo>
                    <a:pt x="3301041" y="3241098"/>
                    <a:pt x="3332676" y="3114711"/>
                    <a:pt x="3403047" y="2799010"/>
                  </a:cubicBezTo>
                  <a:cubicBezTo>
                    <a:pt x="3103620" y="2650291"/>
                    <a:pt x="2805722" y="2498061"/>
                    <a:pt x="2591678" y="2270976"/>
                  </a:cubicBezTo>
                  <a:cubicBezTo>
                    <a:pt x="2442028" y="2018134"/>
                    <a:pt x="2341995" y="1902746"/>
                    <a:pt x="2350599" y="1591053"/>
                  </a:cubicBezTo>
                  <a:cubicBezTo>
                    <a:pt x="2332029" y="1261730"/>
                    <a:pt x="2604451" y="958920"/>
                    <a:pt x="2797845" y="774305"/>
                  </a:cubicBezTo>
                  <a:cubicBezTo>
                    <a:pt x="2991239" y="589690"/>
                    <a:pt x="3224639" y="598814"/>
                    <a:pt x="3510966" y="483360"/>
                  </a:cubicBezTo>
                  <a:cubicBezTo>
                    <a:pt x="3479747" y="375997"/>
                    <a:pt x="3398540" y="157447"/>
                    <a:pt x="3307358" y="21173"/>
                  </a:cubicBezTo>
                  <a:cubicBezTo>
                    <a:pt x="3094922" y="111227"/>
                    <a:pt x="2811939" y="160031"/>
                    <a:pt x="2561541" y="207044"/>
                  </a:cubicBezTo>
                  <a:cubicBezTo>
                    <a:pt x="2311143" y="254057"/>
                    <a:pt x="2014934" y="298761"/>
                    <a:pt x="1717191" y="303250"/>
                  </a:cubicBezTo>
                  <a:cubicBezTo>
                    <a:pt x="1419448" y="307739"/>
                    <a:pt x="1034327" y="284520"/>
                    <a:pt x="775081" y="233978"/>
                  </a:cubicBezTo>
                  <a:cubicBezTo>
                    <a:pt x="515835" y="183436"/>
                    <a:pt x="143205" y="30776"/>
                    <a:pt x="161714" y="0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 rot="1198661">
              <a:off x="3512106" y="850394"/>
              <a:ext cx="204540" cy="40908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 rot="20401339" flipH="1">
              <a:off x="6152603" y="850394"/>
              <a:ext cx="204540" cy="40908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4721460" y="2001173"/>
              <a:ext cx="368173" cy="1753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4561727" y="1245348"/>
              <a:ext cx="686670" cy="2357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4656204" y="1649559"/>
              <a:ext cx="492844" cy="1753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 rot="20401339" flipV="1">
              <a:off x="3543385" y="3081094"/>
              <a:ext cx="204540" cy="40908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 rot="1198661" flipH="1" flipV="1">
              <a:off x="6085631" y="3081094"/>
              <a:ext cx="204540" cy="40908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9" name="Group 218"/>
            <p:cNvGrpSpPr/>
            <p:nvPr/>
          </p:nvGrpSpPr>
          <p:grpSpPr>
            <a:xfrm flipH="1" flipV="1">
              <a:off x="4569579" y="2349983"/>
              <a:ext cx="686670" cy="579531"/>
              <a:chOff x="6779501" y="2230223"/>
              <a:chExt cx="859535" cy="725425"/>
            </a:xfrm>
          </p:grpSpPr>
          <p:sp>
            <p:nvSpPr>
              <p:cNvPr id="220" name="Oval 219"/>
              <p:cNvSpPr/>
              <p:nvPr/>
            </p:nvSpPr>
            <p:spPr>
              <a:xfrm>
                <a:off x="6779501" y="2230223"/>
                <a:ext cx="859535" cy="2950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6897761" y="2736192"/>
                <a:ext cx="616915" cy="21945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5" name="Group 224"/>
          <p:cNvGrpSpPr/>
          <p:nvPr/>
        </p:nvGrpSpPr>
        <p:grpSpPr>
          <a:xfrm>
            <a:off x="4325341" y="3093503"/>
            <a:ext cx="1142405" cy="2357925"/>
            <a:chOff x="4077403" y="1279905"/>
            <a:chExt cx="1429999" cy="2951521"/>
          </a:xfrm>
        </p:grpSpPr>
        <p:grpSp>
          <p:nvGrpSpPr>
            <p:cNvPr id="226" name="Group 225"/>
            <p:cNvGrpSpPr/>
            <p:nvPr/>
          </p:nvGrpSpPr>
          <p:grpSpPr>
            <a:xfrm>
              <a:off x="4216668" y="1279905"/>
              <a:ext cx="1209152" cy="2000062"/>
              <a:chOff x="4182404" y="1263459"/>
              <a:chExt cx="1268136" cy="20976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4714164" y="2737348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4714163" y="2253636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4713191" y="1751290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8" name="Straight Connector 237"/>
              <p:cNvCxnSpPr>
                <a:endCxn id="234" idx="4"/>
              </p:cNvCxnSpPr>
              <p:nvPr/>
            </p:nvCxnSpPr>
            <p:spPr>
              <a:xfrm>
                <a:off x="4814571" y="1336137"/>
                <a:ext cx="635970" cy="14144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endCxn id="232" idx="5"/>
              </p:cNvCxnSpPr>
              <p:nvPr/>
            </p:nvCxnSpPr>
            <p:spPr>
              <a:xfrm flipH="1">
                <a:off x="4182404" y="1368756"/>
                <a:ext cx="607474" cy="13898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Oval 239"/>
              <p:cNvSpPr/>
              <p:nvPr/>
            </p:nvSpPr>
            <p:spPr>
              <a:xfrm>
                <a:off x="4719039" y="3189973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721614" y="1263459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7" name="Group 226"/>
            <p:cNvGrpSpPr/>
            <p:nvPr/>
          </p:nvGrpSpPr>
          <p:grpSpPr>
            <a:xfrm flipV="1">
              <a:off x="4077403" y="2681573"/>
              <a:ext cx="1429999" cy="1549853"/>
              <a:chOff x="4038600" y="1845839"/>
              <a:chExt cx="1499757" cy="1625459"/>
            </a:xfrm>
          </p:grpSpPr>
          <p:sp>
            <p:nvSpPr>
              <p:cNvPr id="228" name="Oval 227"/>
              <p:cNvSpPr/>
              <p:nvPr/>
            </p:nvSpPr>
            <p:spPr>
              <a:xfrm>
                <a:off x="4714163" y="2361693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713191" y="1845839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0" name="Straight Connector 229"/>
              <p:cNvCxnSpPr>
                <a:stCxn id="229" idx="5"/>
                <a:endCxn id="234" idx="0"/>
              </p:cNvCxnSpPr>
              <p:nvPr/>
            </p:nvCxnSpPr>
            <p:spPr>
              <a:xfrm>
                <a:off x="4859249" y="1991897"/>
                <a:ext cx="593550" cy="12911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>
                <a:stCxn id="229" idx="3"/>
              </p:cNvCxnSpPr>
              <p:nvPr/>
            </p:nvCxnSpPr>
            <p:spPr>
              <a:xfrm flipH="1">
                <a:off x="4151650" y="1991901"/>
                <a:ext cx="586600" cy="14183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Oval 231"/>
              <p:cNvSpPr/>
              <p:nvPr/>
            </p:nvSpPr>
            <p:spPr>
              <a:xfrm>
                <a:off x="4038600" y="3300181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4719039" y="3298033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367240" y="3283047"/>
                <a:ext cx="171117" cy="17111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42" name="Group 241"/>
          <p:cNvGrpSpPr/>
          <p:nvPr/>
        </p:nvGrpSpPr>
        <p:grpSpPr>
          <a:xfrm>
            <a:off x="4971998" y="3538437"/>
            <a:ext cx="1312899" cy="741172"/>
            <a:chOff x="5276798" y="1541360"/>
            <a:chExt cx="1312899" cy="741172"/>
          </a:xfrm>
        </p:grpSpPr>
        <p:cxnSp>
          <p:nvCxnSpPr>
            <p:cNvPr id="243" name="Straight Arrow Connector 242"/>
            <p:cNvCxnSpPr/>
            <p:nvPr/>
          </p:nvCxnSpPr>
          <p:spPr>
            <a:xfrm flipH="1">
              <a:off x="5278794" y="2268677"/>
              <a:ext cx="1310902" cy="473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/>
            <p:nvPr/>
          </p:nvCxnSpPr>
          <p:spPr>
            <a:xfrm flipH="1" flipV="1">
              <a:off x="5276798" y="1901986"/>
              <a:ext cx="1312899" cy="36669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H="1" flipV="1">
              <a:off x="5299676" y="1541360"/>
              <a:ext cx="1290020" cy="7411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2882308" y="3117110"/>
            <a:ext cx="2474182" cy="2227581"/>
            <a:chOff x="3792421" y="3336833"/>
            <a:chExt cx="2474182" cy="2227581"/>
          </a:xfrm>
        </p:grpSpPr>
        <p:cxnSp>
          <p:nvCxnSpPr>
            <p:cNvPr id="247" name="Straight Arrow Connector 246"/>
            <p:cNvCxnSpPr>
              <a:endCxn id="241" idx="2"/>
            </p:cNvCxnSpPr>
            <p:nvPr/>
          </p:nvCxnSpPr>
          <p:spPr>
            <a:xfrm flipV="1">
              <a:off x="3792421" y="3336833"/>
              <a:ext cx="1965021" cy="23909"/>
            </a:xfrm>
            <a:prstGeom prst="straightConnector1">
              <a:avLst/>
            </a:prstGeom>
            <a:ln w="38100">
              <a:solidFill>
                <a:srgbClr val="1D4F5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234" idx="3"/>
            </p:cNvCxnSpPr>
            <p:nvPr/>
          </p:nvCxnSpPr>
          <p:spPr>
            <a:xfrm>
              <a:off x="3792421" y="3360742"/>
              <a:ext cx="2474182" cy="1062829"/>
            </a:xfrm>
            <a:prstGeom prst="straightConnector1">
              <a:avLst/>
            </a:prstGeom>
            <a:ln w="38100">
              <a:solidFill>
                <a:srgbClr val="1D4F5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>
              <a:endCxn id="229" idx="2"/>
            </p:cNvCxnSpPr>
            <p:nvPr/>
          </p:nvCxnSpPr>
          <p:spPr>
            <a:xfrm>
              <a:off x="3808371" y="3381556"/>
              <a:ext cx="1940937" cy="2182858"/>
            </a:xfrm>
            <a:prstGeom prst="straightConnector1">
              <a:avLst/>
            </a:prstGeom>
            <a:ln w="38100">
              <a:solidFill>
                <a:srgbClr val="1D4F5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 flipV="1">
            <a:off x="4969539" y="4268495"/>
            <a:ext cx="1312899" cy="741172"/>
            <a:chOff x="5124398" y="1515602"/>
            <a:chExt cx="1312899" cy="741172"/>
          </a:xfrm>
        </p:grpSpPr>
        <p:cxnSp>
          <p:nvCxnSpPr>
            <p:cNvPr id="251" name="Straight Arrow Connector 250"/>
            <p:cNvCxnSpPr/>
            <p:nvPr/>
          </p:nvCxnSpPr>
          <p:spPr>
            <a:xfrm flipH="1" flipV="1">
              <a:off x="5124398" y="1890083"/>
              <a:ext cx="1312899" cy="36669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flipH="1" flipV="1">
              <a:off x="5147276" y="1515602"/>
              <a:ext cx="1290020" cy="741172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3" name="Rectangle 98"/>
          <p:cNvSpPr txBox="1">
            <a:spLocks noChangeArrowheads="1"/>
          </p:cNvSpPr>
          <p:nvPr/>
        </p:nvSpPr>
        <p:spPr>
          <a:xfrm>
            <a:off x="5335229" y="443335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Franco - Eager, Franco, Schaeffer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55" name="Rectangle 98"/>
          <p:cNvSpPr txBox="1">
            <a:spLocks noChangeArrowheads="1"/>
          </p:cNvSpPr>
          <p:nvPr/>
        </p:nvSpPr>
        <p:spPr>
          <a:xfrm>
            <a:off x="6026728" y="3959435"/>
            <a:ext cx="3117272" cy="6948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"/>
              <a:defRPr/>
            </a:pPr>
            <a:r>
              <a:rPr lang="it-IT" sz="1600" b="1" u="sng" dirty="0" smtClean="0">
                <a:latin typeface="Calibri" pitchFamily="34" charset="0"/>
                <a:cs typeface="Times New Roman" pitchFamily="18" charset="0"/>
              </a:rPr>
              <a:t>Interesting</a:t>
            </a:r>
            <a:r>
              <a:rPr lang="it-IT" sz="1600" b="1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it-IT" sz="1600" b="0" dirty="0" smtClean="0">
                <a:latin typeface="Times New Roman" pitchFamily="18" charset="0"/>
                <a:cs typeface="Times New Roman" pitchFamily="18" charset="0"/>
              </a:rPr>
              <a:t> this is also the wrapped M5-brane for 5d</a:t>
            </a:r>
            <a:r>
              <a:rPr lang="it-IT" sz="1600" b="0" dirty="0">
                <a:latin typeface="Times New Roman" pitchFamily="18" charset="0"/>
                <a:cs typeface="Times New Roman" pitchFamily="18" charset="0"/>
              </a:rPr>
              <a:t>, N=1, pure </a:t>
            </a:r>
            <a:r>
              <a:rPr lang="it-IT" sz="1600" b="0" dirty="0" smtClean="0">
                <a:latin typeface="Times New Roman" pitchFamily="18" charset="0"/>
                <a:cs typeface="Times New Roman" pitchFamily="18" charset="0"/>
              </a:rPr>
              <a:t>SU(n) </a:t>
            </a:r>
            <a:r>
              <a:rPr lang="it-IT" sz="1600" b="0" dirty="0">
                <a:latin typeface="Times New Roman" pitchFamily="18" charset="0"/>
                <a:cs typeface="Times New Roman" pitchFamily="18" charset="0"/>
              </a:rPr>
              <a:t>gauge </a:t>
            </a:r>
            <a:r>
              <a:rPr lang="it-IT" sz="1600" b="0" dirty="0" smtClean="0">
                <a:latin typeface="Times New Roman" pitchFamily="18" charset="0"/>
                <a:cs typeface="Times New Roman" pitchFamily="18" charset="0"/>
              </a:rPr>
              <a:t>theory on S</a:t>
            </a:r>
            <a:r>
              <a:rPr lang="it-IT" sz="1600" b="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1600" b="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" name="Rectangle 98"/>
          <p:cNvSpPr txBox="1">
            <a:spLocks noChangeArrowheads="1"/>
          </p:cNvSpPr>
          <p:nvPr/>
        </p:nvSpPr>
        <p:spPr>
          <a:xfrm>
            <a:off x="4967186" y="6467343"/>
            <a:ext cx="20868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uiver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tiling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1" name="Rectangle 98"/>
          <p:cNvSpPr txBox="1">
            <a:spLocks noChangeArrowheads="1"/>
          </p:cNvSpPr>
          <p:nvPr/>
        </p:nvSpPr>
        <p:spPr>
          <a:xfrm>
            <a:off x="7104945" y="6454464"/>
            <a:ext cx="20868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>
                <a:solidFill>
                  <a:srgbClr val="00501B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0" dirty="0" smtClean="0">
                <a:solidFill>
                  <a:srgbClr val="00501B"/>
                </a:solidFill>
                <a:latin typeface="Times New Roman" pitchFamily="18" charset="0"/>
                <a:cs typeface="Times New Roman" pitchFamily="18" charset="0"/>
              </a:rPr>
              <a:t>irror manifold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50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2" name="Rectangle 98"/>
          <p:cNvSpPr txBox="1">
            <a:spLocks noChangeArrowheads="1"/>
          </p:cNvSpPr>
          <p:nvPr/>
        </p:nvSpPr>
        <p:spPr>
          <a:xfrm>
            <a:off x="415625" y="1421794"/>
            <a:ext cx="883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This information is often encoded in the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spectral curve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of the integrable system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0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66" grpId="0"/>
      <p:bldP spid="167" grpId="0"/>
      <p:bldP spid="168" grpId="0"/>
      <p:bldP spid="169" grpId="0"/>
      <p:bldP spid="169" grpId="1"/>
      <p:bldP spid="170" grpId="0"/>
      <p:bldP spid="170" grpId="1"/>
      <p:bldP spid="171" grpId="0"/>
      <p:bldP spid="174" grpId="0"/>
      <p:bldP spid="202" grpId="0" animBg="1"/>
      <p:bldP spid="204" grpId="0" animBg="1"/>
      <p:bldP spid="206" grpId="0" animBg="1"/>
      <p:bldP spid="253" grpId="0"/>
      <p:bldP spid="255" grpId="0"/>
      <p:bldP spid="440" grpId="0"/>
      <p:bldP spid="441" grpId="0"/>
      <p:bldP spid="4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xample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Relativistic </a:t>
            </a:r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Periodic Toda Chain</a:t>
            </a:r>
            <a:endParaRPr lang="en-US" sz="2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9" name="Rectangle 98"/>
          <p:cNvSpPr txBox="1">
            <a:spLocks noChangeArrowheads="1"/>
          </p:cNvSpPr>
          <p:nvPr/>
        </p:nvSpPr>
        <p:spPr>
          <a:xfrm>
            <a:off x="457195" y="732412"/>
            <a:ext cx="237918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Spectral curve </a:t>
            </a:r>
            <a:r>
              <a:rPr lang="en-US" b="0" noProof="0" dirty="0" smtClean="0">
                <a:latin typeface="Symbol" pitchFamily="18" charset="2"/>
                <a:cs typeface="Times New Roman" pitchFamily="18" charset="0"/>
              </a:rPr>
              <a:t>S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1626784" y="5022285"/>
            <a:ext cx="6036733" cy="1752600"/>
            <a:chOff x="1447800" y="4343400"/>
            <a:chExt cx="4724400" cy="137160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1447800" y="4800600"/>
              <a:ext cx="2133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1447800" y="5257800"/>
              <a:ext cx="2133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1905000" y="4343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2362200" y="4343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2819400" y="4343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3276600" y="4343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flipH="1">
              <a:off x="4495800" y="4800600"/>
              <a:ext cx="167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flipH="1">
              <a:off x="4495800" y="5257800"/>
              <a:ext cx="1676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flipH="1">
              <a:off x="5715000" y="4343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H="1">
              <a:off x="5257800" y="4343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H="1">
              <a:off x="4800600" y="4343400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9" name="Oval 328"/>
            <p:cNvSpPr/>
            <p:nvPr/>
          </p:nvSpPr>
          <p:spPr>
            <a:xfrm>
              <a:off x="1828800" y="51816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2286000" y="47244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2743200" y="5195552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3200400" y="47244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5638800" y="47244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5181600" y="5195552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4724400" y="4724400"/>
              <a:ext cx="152400" cy="1524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828800" y="4725473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2286000" y="5181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2739980" y="4724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Oval 368"/>
            <p:cNvSpPr/>
            <p:nvPr/>
          </p:nvSpPr>
          <p:spPr>
            <a:xfrm>
              <a:off x="3197180" y="5181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/>
            <p:cNvSpPr/>
            <p:nvPr/>
          </p:nvSpPr>
          <p:spPr>
            <a:xfrm>
              <a:off x="4724400" y="51816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5181600" y="4724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5638800" y="5191259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3808231" y="4779334"/>
              <a:ext cx="533400" cy="76200"/>
              <a:chOff x="3733800" y="4800600"/>
              <a:chExt cx="533400" cy="76200"/>
            </a:xfrm>
          </p:grpSpPr>
          <p:sp>
            <p:nvSpPr>
              <p:cNvPr id="426" name="Oval 425"/>
              <p:cNvSpPr/>
              <p:nvPr/>
            </p:nvSpPr>
            <p:spPr>
              <a:xfrm>
                <a:off x="37338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39624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41910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3811769" y="5229458"/>
              <a:ext cx="533400" cy="76200"/>
              <a:chOff x="3733800" y="4800600"/>
              <a:chExt cx="533400" cy="76200"/>
            </a:xfrm>
          </p:grpSpPr>
          <p:sp>
            <p:nvSpPr>
              <p:cNvPr id="423" name="Oval 422"/>
              <p:cNvSpPr/>
              <p:nvPr/>
            </p:nvSpPr>
            <p:spPr>
              <a:xfrm>
                <a:off x="37338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39624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Oval 424"/>
              <p:cNvSpPr/>
              <p:nvPr/>
            </p:nvSpPr>
            <p:spPr>
              <a:xfrm>
                <a:off x="4191000" y="4800600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2021516" y="4902520"/>
              <a:ext cx="3629689" cy="312637"/>
              <a:chOff x="2021516" y="4902520"/>
              <a:chExt cx="3629689" cy="312637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2021516" y="490252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1</a:t>
                </a:r>
                <a:endParaRPr lang="en-US" sz="1400" b="0" dirty="0"/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2472070" y="490738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/>
                  <a:t>2</a:t>
                </a:r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>
                <a:off x="2938242" y="490554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3</a:t>
                </a:r>
                <a:endParaRPr lang="en-US" sz="1400" b="0" dirty="0"/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4855919" y="4905548"/>
                <a:ext cx="4427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p-1</a:t>
                </a:r>
                <a:endParaRPr lang="en-US" sz="1400" b="0" dirty="0"/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5367153" y="4905548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/>
                  <a:t>p</a:t>
                </a: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947085" y="5354158"/>
              <a:ext cx="3803506" cy="312636"/>
              <a:chOff x="1947085" y="4892441"/>
              <a:chExt cx="3803506" cy="312636"/>
            </a:xfrm>
          </p:grpSpPr>
          <p:sp>
            <p:nvSpPr>
              <p:cNvPr id="409" name="TextBox 408"/>
              <p:cNvSpPr txBox="1"/>
              <p:nvPr/>
            </p:nvSpPr>
            <p:spPr>
              <a:xfrm>
                <a:off x="1947085" y="4892441"/>
                <a:ext cx="487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p+1</a:t>
                </a:r>
                <a:endParaRPr lang="en-US" sz="1400" b="0" dirty="0"/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2405504" y="4897300"/>
                <a:ext cx="487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p+2</a:t>
                </a:r>
                <a:endParaRPr lang="en-US" sz="1400" b="0" dirty="0"/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2862709" y="4895469"/>
                <a:ext cx="487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p+3</a:t>
                </a:r>
                <a:endParaRPr lang="en-US" sz="1400" b="0" dirty="0"/>
              </a:p>
            </p:txBody>
          </p:sp>
          <p:sp>
            <p:nvSpPr>
              <p:cNvPr id="416" name="TextBox 415"/>
              <p:cNvSpPr txBox="1"/>
              <p:nvPr/>
            </p:nvSpPr>
            <p:spPr>
              <a:xfrm>
                <a:off x="4823468" y="4895469"/>
                <a:ext cx="5421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2p-1</a:t>
                </a:r>
                <a:endParaRPr lang="en-US" sz="1400" b="0" dirty="0"/>
              </a:p>
            </p:txBody>
          </p:sp>
          <p:sp>
            <p:nvSpPr>
              <p:cNvPr id="417" name="TextBox 416"/>
              <p:cNvSpPr txBox="1"/>
              <p:nvPr/>
            </p:nvSpPr>
            <p:spPr>
              <a:xfrm>
                <a:off x="5367153" y="4895469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smtClean="0"/>
                  <a:t>2p</a:t>
                </a:r>
                <a:endParaRPr lang="en-US" sz="1400" b="0" dirty="0"/>
              </a:p>
            </p:txBody>
          </p:sp>
        </p:grpSp>
        <p:sp>
          <p:nvSpPr>
            <p:cNvPr id="403" name="Rectangle 402"/>
            <p:cNvSpPr/>
            <p:nvPr/>
          </p:nvSpPr>
          <p:spPr>
            <a:xfrm>
              <a:off x="1626782" y="4572000"/>
              <a:ext cx="4348716" cy="915888"/>
            </a:xfrm>
            <a:prstGeom prst="rect">
              <a:avLst/>
            </a:prstGeom>
            <a:noFill/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Group 432"/>
          <p:cNvGrpSpPr/>
          <p:nvPr/>
        </p:nvGrpSpPr>
        <p:grpSpPr>
          <a:xfrm>
            <a:off x="3054930" y="2131717"/>
            <a:ext cx="3200400" cy="1295400"/>
            <a:chOff x="3124200" y="1371600"/>
            <a:chExt cx="3200400" cy="1295400"/>
          </a:xfrm>
        </p:grpSpPr>
        <p:cxnSp>
          <p:nvCxnSpPr>
            <p:cNvPr id="435" name="Straight Connector 434"/>
            <p:cNvCxnSpPr/>
            <p:nvPr/>
          </p:nvCxnSpPr>
          <p:spPr>
            <a:xfrm>
              <a:off x="4713909" y="1447800"/>
              <a:ext cx="1600200" cy="45720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 flipV="1">
              <a:off x="4713909" y="1905000"/>
              <a:ext cx="1600200" cy="45720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flipV="1">
              <a:off x="3125969" y="1447800"/>
              <a:ext cx="1600200" cy="45720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/>
            <p:cNvCxnSpPr>
              <a:endCxn id="461" idx="6"/>
            </p:cNvCxnSpPr>
            <p:nvPr/>
          </p:nvCxnSpPr>
          <p:spPr>
            <a:xfrm>
              <a:off x="3200400" y="1905000"/>
              <a:ext cx="1600200" cy="457200"/>
            </a:xfrm>
            <a:prstGeom prst="line">
              <a:avLst/>
            </a:prstGeom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>
            <a:xfrm>
              <a:off x="36576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41910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46482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51816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56388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61722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3124200" y="1828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4648200" y="2286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4648200" y="1371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3" name="Straight Connector 462"/>
            <p:cNvCxnSpPr/>
            <p:nvPr/>
          </p:nvCxnSpPr>
          <p:spPr>
            <a:xfrm>
              <a:off x="4726169" y="2667000"/>
              <a:ext cx="152223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4" name="TextBox 463"/>
            <p:cNvSpPr txBox="1"/>
            <p:nvPr/>
          </p:nvSpPr>
          <p:spPr>
            <a:xfrm>
              <a:off x="5131301" y="2359223"/>
              <a:ext cx="7360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p/2 + 1</a:t>
              </a:r>
              <a:endParaRPr lang="en-US" sz="1400" b="0" dirty="0"/>
            </a:p>
          </p:txBody>
        </p:sp>
      </p:grpSp>
      <p:sp>
        <p:nvSpPr>
          <p:cNvPr id="465" name="Rectangle 98"/>
          <p:cNvSpPr txBox="1">
            <a:spLocks noChangeArrowheads="1"/>
          </p:cNvSpPr>
          <p:nvPr/>
        </p:nvSpPr>
        <p:spPr>
          <a:xfrm>
            <a:off x="7412175" y="1178835"/>
            <a:ext cx="15725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err="1" smtClean="0">
                <a:solidFill>
                  <a:srgbClr val="1D4F5D"/>
                </a:solidFill>
                <a:latin typeface="Calibri" pitchFamily="34" charset="0"/>
              </a:rPr>
              <a:t>Nekrasov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6" name="Rectangle 98"/>
              <p:cNvSpPr txBox="1">
                <a:spLocks noChangeArrowheads="1"/>
              </p:cNvSpPr>
              <p:nvPr/>
            </p:nvSpPr>
            <p:spPr>
              <a:xfrm>
                <a:off x="457194" y="1404357"/>
                <a:ext cx="5979191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349250" lvl="1" indent="-349250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"/>
                  <a:defRPr/>
                </a:pPr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It corresponds to Y </a:t>
                </a:r>
                <a:r>
                  <a:rPr lang="en-US" b="0" baseline="30000" dirty="0" smtClean="0">
                    <a:latin typeface="Times New Roman" pitchFamily="18" charset="0"/>
                    <a:cs typeface="Times New Roman" pitchFamily="18" charset="0"/>
                  </a:rPr>
                  <a:t>p,0</a:t>
                </a:r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="0" baseline="-25000" dirty="0" err="1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b="0" dirty="0" smtClean="0">
                    <a:latin typeface="Times New Roman" pitchFamily="18" charset="0"/>
                    <a:cs typeface="Times New Roman" pitchFamily="18" charset="0"/>
                  </a:rPr>
                  <a:t> orbifold of the conifold)</a:t>
                </a:r>
                <a:endParaRPr lang="en-US" b="0" noProof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6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4" y="1404357"/>
                <a:ext cx="5979191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9" name="Oval 468"/>
          <p:cNvSpPr/>
          <p:nvPr/>
        </p:nvSpPr>
        <p:spPr>
          <a:xfrm>
            <a:off x="6071271" y="2547257"/>
            <a:ext cx="228600" cy="2286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98"/>
          <p:cNvSpPr txBox="1">
            <a:spLocks noChangeArrowheads="1"/>
          </p:cNvSpPr>
          <p:nvPr/>
        </p:nvSpPr>
        <p:spPr>
          <a:xfrm>
            <a:off x="6631724" y="2214654"/>
            <a:ext cx="16764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0" noProof="0" dirty="0" smtClean="0">
                <a:latin typeface="+mn-lt"/>
              </a:rPr>
              <a:t>reference p.m.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</a:endParaRPr>
          </a:p>
        </p:txBody>
      </p:sp>
      <p:cxnSp>
        <p:nvCxnSpPr>
          <p:cNvPr id="471" name="Straight Arrow Connector 470"/>
          <p:cNvCxnSpPr>
            <a:endCxn id="469" idx="7"/>
          </p:cNvCxnSpPr>
          <p:nvPr/>
        </p:nvCxnSpPr>
        <p:spPr>
          <a:xfrm flipH="1">
            <a:off x="6266393" y="2421459"/>
            <a:ext cx="397646" cy="159276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2" name="Group 471"/>
          <p:cNvGrpSpPr/>
          <p:nvPr/>
        </p:nvGrpSpPr>
        <p:grpSpPr>
          <a:xfrm>
            <a:off x="3639975" y="690847"/>
            <a:ext cx="4463724" cy="457200"/>
            <a:chOff x="3599195" y="914400"/>
            <a:chExt cx="4463724" cy="457200"/>
          </a:xfrm>
        </p:grpSpPr>
        <p:sp>
          <p:nvSpPr>
            <p:cNvPr id="473" name="Rectangle 98"/>
            <p:cNvSpPr txBox="1">
              <a:spLocks noChangeArrowheads="1"/>
            </p:cNvSpPr>
            <p:nvPr/>
          </p:nvSpPr>
          <p:spPr>
            <a:xfrm>
              <a:off x="3716814" y="914400"/>
              <a:ext cx="4346105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Times New Roman" pitchFamily="18" charset="0"/>
                  <a:cs typeface="Times New Roman" pitchFamily="18" charset="0"/>
                </a:rPr>
                <a:t>5d, N=1, pure SU(p) gauge theory on S</a:t>
              </a:r>
              <a:r>
                <a:rPr lang="en-US" b="0" baseline="30000" noProof="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78" name="Rounded Rectangle 477"/>
            <p:cNvSpPr/>
            <p:nvPr/>
          </p:nvSpPr>
          <p:spPr>
            <a:xfrm>
              <a:off x="3599195" y="914401"/>
              <a:ext cx="4463724" cy="43144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79" name="Straight Arrow Connector 478"/>
          <p:cNvCxnSpPr/>
          <p:nvPr/>
        </p:nvCxnSpPr>
        <p:spPr>
          <a:xfrm>
            <a:off x="2743188" y="910513"/>
            <a:ext cx="522465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ounded Rectangle 479"/>
          <p:cNvSpPr/>
          <p:nvPr/>
        </p:nvSpPr>
        <p:spPr>
          <a:xfrm>
            <a:off x="3342651" y="3808962"/>
            <a:ext cx="2559383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807517" y="3810062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Brane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Tiling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6" name="Rectangle 98"/>
          <p:cNvSpPr txBox="1">
            <a:spLocks noChangeArrowheads="1"/>
          </p:cNvSpPr>
          <p:nvPr/>
        </p:nvSpPr>
        <p:spPr>
          <a:xfrm>
            <a:off x="457189" y="4438597"/>
            <a:ext cx="845128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Following our earlier discussion,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orbifolding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corresponds to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enlarging the unit cell</a:t>
            </a:r>
            <a:endParaRPr lang="en-US" b="0" noProof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59" grpId="0"/>
      <p:bldP spid="465" grpId="0"/>
      <p:bldP spid="466" grpId="0"/>
      <p:bldP spid="469" grpId="0" animBg="1"/>
      <p:bldP spid="470" grpId="0"/>
      <p:bldP spid="480" grpId="0" animBg="1"/>
      <p:bldP spid="481" grpId="0"/>
      <p:bldP spid="49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Relativistic Toda Chain: The Integrable System</a:t>
            </a: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9" name="Rectangle 98"/>
          <p:cNvSpPr txBox="1">
            <a:spLocks noChangeArrowheads="1"/>
          </p:cNvSpPr>
          <p:nvPr/>
        </p:nvSpPr>
        <p:spPr>
          <a:xfrm>
            <a:off x="471050" y="554180"/>
            <a:ext cx="663861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noProof="0" dirty="0" smtClean="0">
                <a:latin typeface="Calibri" pitchFamily="34" charset="0"/>
                <a:cs typeface="Times New Roman" pitchFamily="18" charset="0"/>
              </a:rPr>
              <a:t>Basic </a:t>
            </a:r>
            <a:r>
              <a:rPr lang="en-US" b="1" u="sng" noProof="0" dirty="0" err="1" smtClean="0">
                <a:latin typeface="Calibri" pitchFamily="34" charset="0"/>
                <a:cs typeface="Times New Roman" pitchFamily="18" charset="0"/>
              </a:rPr>
              <a:t>cyles</a:t>
            </a:r>
            <a:r>
              <a:rPr lang="en-US" b="1" noProof="0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(i = 1, …, 2p), 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and z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260" name="Group 259"/>
          <p:cNvGrpSpPr/>
          <p:nvPr/>
        </p:nvGrpSpPr>
        <p:grpSpPr>
          <a:xfrm>
            <a:off x="1080650" y="1614545"/>
            <a:ext cx="4859629" cy="1018396"/>
            <a:chOff x="1219200" y="1752600"/>
            <a:chExt cx="4859629" cy="1018396"/>
          </a:xfrm>
        </p:grpSpPr>
        <p:grpSp>
          <p:nvGrpSpPr>
            <p:cNvPr id="261" name="Group 260"/>
            <p:cNvGrpSpPr/>
            <p:nvPr/>
          </p:nvGrpSpPr>
          <p:grpSpPr>
            <a:xfrm>
              <a:off x="1219200" y="1752600"/>
              <a:ext cx="3507809" cy="1018396"/>
              <a:chOff x="1447800" y="4343400"/>
              <a:chExt cx="4724400" cy="1371600"/>
            </a:xfrm>
          </p:grpSpPr>
          <p:cxnSp>
            <p:nvCxnSpPr>
              <p:cNvPr id="305" name="Straight Connector 304"/>
              <p:cNvCxnSpPr/>
              <p:nvPr/>
            </p:nvCxnSpPr>
            <p:spPr>
              <a:xfrm>
                <a:off x="1447800" y="4800600"/>
                <a:ext cx="2133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>
                <a:off x="1447800" y="5257800"/>
                <a:ext cx="2133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>
                <a:off x="1905000" y="4343400"/>
                <a:ext cx="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2362200" y="4343400"/>
                <a:ext cx="0" cy="137160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2819400" y="4343400"/>
                <a:ext cx="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3276600" y="4343400"/>
                <a:ext cx="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flipH="1">
                <a:off x="4495800" y="4800600"/>
                <a:ext cx="1676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4495800" y="5257800"/>
                <a:ext cx="1676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flipH="1">
                <a:off x="5715000" y="4343400"/>
                <a:ext cx="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flipH="1">
                <a:off x="5257800" y="4343400"/>
                <a:ext cx="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flipH="1">
                <a:off x="4800600" y="4343400"/>
                <a:ext cx="0" cy="1371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Oval 331"/>
              <p:cNvSpPr/>
              <p:nvPr/>
            </p:nvSpPr>
            <p:spPr>
              <a:xfrm>
                <a:off x="1828800" y="51816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2286000" y="4724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2743200" y="5195552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200400" y="4724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5638800" y="4724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5181600" y="5195552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4724400" y="4724400"/>
                <a:ext cx="152400" cy="15240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>
              <a:xfrm>
                <a:off x="1828800" y="4725473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228600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2" name="Oval 391"/>
              <p:cNvSpPr/>
              <p:nvPr/>
            </p:nvSpPr>
            <p:spPr>
              <a:xfrm>
                <a:off x="273998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3" name="Oval 392"/>
              <p:cNvSpPr/>
              <p:nvPr/>
            </p:nvSpPr>
            <p:spPr>
              <a:xfrm>
                <a:off x="319718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5" name="Oval 394"/>
              <p:cNvSpPr/>
              <p:nvPr/>
            </p:nvSpPr>
            <p:spPr>
              <a:xfrm>
                <a:off x="4724400" y="5181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7" name="Oval 396"/>
              <p:cNvSpPr/>
              <p:nvPr/>
            </p:nvSpPr>
            <p:spPr>
              <a:xfrm>
                <a:off x="5181600" y="4724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>
              <a:xfrm>
                <a:off x="5638800" y="5191259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01" name="Group 400"/>
              <p:cNvGrpSpPr/>
              <p:nvPr/>
            </p:nvGrpSpPr>
            <p:grpSpPr>
              <a:xfrm>
                <a:off x="3808231" y="4779334"/>
                <a:ext cx="533400" cy="76200"/>
                <a:chOff x="3733800" y="4800600"/>
                <a:chExt cx="533400" cy="76200"/>
              </a:xfrm>
            </p:grpSpPr>
            <p:sp>
              <p:nvSpPr>
                <p:cNvPr id="417" name="Oval 416"/>
                <p:cNvSpPr/>
                <p:nvPr/>
              </p:nvSpPr>
              <p:spPr>
                <a:xfrm>
                  <a:off x="37338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8" name="Oval 417"/>
                <p:cNvSpPr/>
                <p:nvPr/>
              </p:nvSpPr>
              <p:spPr>
                <a:xfrm>
                  <a:off x="39624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9" name="Oval 418"/>
                <p:cNvSpPr/>
                <p:nvPr/>
              </p:nvSpPr>
              <p:spPr>
                <a:xfrm>
                  <a:off x="41910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03" name="Group 402"/>
              <p:cNvGrpSpPr/>
              <p:nvPr/>
            </p:nvGrpSpPr>
            <p:grpSpPr>
              <a:xfrm>
                <a:off x="3811769" y="5229458"/>
                <a:ext cx="533400" cy="76200"/>
                <a:chOff x="3733800" y="4800600"/>
                <a:chExt cx="533400" cy="76200"/>
              </a:xfrm>
            </p:grpSpPr>
            <p:sp>
              <p:nvSpPr>
                <p:cNvPr id="413" name="Oval 412"/>
                <p:cNvSpPr/>
                <p:nvPr/>
              </p:nvSpPr>
              <p:spPr>
                <a:xfrm>
                  <a:off x="37338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5" name="Oval 414"/>
                <p:cNvSpPr/>
                <p:nvPr/>
              </p:nvSpPr>
              <p:spPr>
                <a:xfrm>
                  <a:off x="39624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6" name="Oval 415"/>
                <p:cNvSpPr/>
                <p:nvPr/>
              </p:nvSpPr>
              <p:spPr>
                <a:xfrm>
                  <a:off x="41910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09" name="Rectangle 408"/>
              <p:cNvSpPr/>
              <p:nvPr/>
            </p:nvSpPr>
            <p:spPr>
              <a:xfrm>
                <a:off x="1626782" y="4572000"/>
                <a:ext cx="4348716" cy="915888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2" name="Rectangle 98"/>
            <p:cNvSpPr txBox="1">
              <a:spLocks noChangeArrowheads="1"/>
            </p:cNvSpPr>
            <p:nvPr/>
          </p:nvSpPr>
          <p:spPr>
            <a:xfrm>
              <a:off x="4898872" y="1873434"/>
              <a:ext cx="78241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4" name="Rectangle 98"/>
            <p:cNvSpPr txBox="1">
              <a:spLocks noChangeArrowheads="1"/>
            </p:cNvSpPr>
            <p:nvPr/>
          </p:nvSpPr>
          <p:spPr>
            <a:xfrm>
              <a:off x="4961119" y="2219019"/>
              <a:ext cx="111771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i=1,…,p</a:t>
              </a:r>
              <a:endParaRPr lang="en-US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080650" y="2909945"/>
            <a:ext cx="4831723" cy="1059635"/>
            <a:chOff x="1219200" y="3231507"/>
            <a:chExt cx="4831723" cy="1059635"/>
          </a:xfrm>
        </p:grpSpPr>
        <p:grpSp>
          <p:nvGrpSpPr>
            <p:cNvPr id="421" name="Group 420"/>
            <p:cNvGrpSpPr/>
            <p:nvPr/>
          </p:nvGrpSpPr>
          <p:grpSpPr>
            <a:xfrm>
              <a:off x="1219200" y="3231507"/>
              <a:ext cx="3507809" cy="1059635"/>
              <a:chOff x="1219200" y="3231507"/>
              <a:chExt cx="3507809" cy="1059635"/>
            </a:xfrm>
          </p:grpSpPr>
          <p:cxnSp>
            <p:nvCxnSpPr>
              <p:cNvPr id="424" name="Straight Connector 423"/>
              <p:cNvCxnSpPr/>
              <p:nvPr/>
            </p:nvCxnSpPr>
            <p:spPr>
              <a:xfrm>
                <a:off x="1219200" y="3591676"/>
                <a:ext cx="15841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1219200" y="3931142"/>
                <a:ext cx="15841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>
                <a:off x="1558665" y="3252211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Straight Connector 426"/>
              <p:cNvCxnSpPr/>
              <p:nvPr/>
            </p:nvCxnSpPr>
            <p:spPr>
              <a:xfrm>
                <a:off x="1898131" y="3252211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>
                <a:off x="2237596" y="3252211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>
                <a:off x="2577062" y="3252211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 flipH="1">
                <a:off x="3482303" y="3591676"/>
                <a:ext cx="124470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flipH="1">
                <a:off x="3482303" y="3931142"/>
                <a:ext cx="124470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flipH="1">
                <a:off x="4387544" y="3252211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 flipH="1">
                <a:off x="4048078" y="3252211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flipH="1">
                <a:off x="3708613" y="3252211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8" name="Oval 447"/>
              <p:cNvSpPr/>
              <p:nvPr/>
            </p:nvSpPr>
            <p:spPr>
              <a:xfrm>
                <a:off x="1502088" y="3874564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7" name="Oval 456"/>
              <p:cNvSpPr/>
              <p:nvPr/>
            </p:nvSpPr>
            <p:spPr>
              <a:xfrm>
                <a:off x="2520484" y="3535099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8" name="Oval 457"/>
              <p:cNvSpPr/>
              <p:nvPr/>
            </p:nvSpPr>
            <p:spPr>
              <a:xfrm>
                <a:off x="4330966" y="3535099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9" name="Oval 458"/>
              <p:cNvSpPr/>
              <p:nvPr/>
            </p:nvSpPr>
            <p:spPr>
              <a:xfrm>
                <a:off x="3991501" y="3884923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3652035" y="3535099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1502088" y="3535895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2518093" y="3874564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>
              <a:xfrm>
                <a:off x="3652035" y="3874564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3991501" y="3535099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4330966" y="3881736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66" name="Group 465"/>
              <p:cNvGrpSpPr/>
              <p:nvPr/>
            </p:nvGrpSpPr>
            <p:grpSpPr>
              <a:xfrm>
                <a:off x="2971791" y="3575887"/>
                <a:ext cx="396043" cy="56578"/>
                <a:chOff x="3733800" y="4800600"/>
                <a:chExt cx="533400" cy="76200"/>
              </a:xfrm>
            </p:grpSpPr>
            <p:sp>
              <p:nvSpPr>
                <p:cNvPr id="501" name="Oval 500"/>
                <p:cNvSpPr/>
                <p:nvPr/>
              </p:nvSpPr>
              <p:spPr>
                <a:xfrm>
                  <a:off x="37338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2" name="Oval 501"/>
                <p:cNvSpPr/>
                <p:nvPr/>
              </p:nvSpPr>
              <p:spPr>
                <a:xfrm>
                  <a:off x="39624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7" name="Oval 506"/>
                <p:cNvSpPr/>
                <p:nvPr/>
              </p:nvSpPr>
              <p:spPr>
                <a:xfrm>
                  <a:off x="41910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2974418" y="3910098"/>
                <a:ext cx="396043" cy="56578"/>
                <a:chOff x="3733800" y="4800600"/>
                <a:chExt cx="533400" cy="76200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37338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6" name="Oval 495"/>
                <p:cNvSpPr/>
                <p:nvPr/>
              </p:nvSpPr>
              <p:spPr>
                <a:xfrm>
                  <a:off x="39624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7" name="Oval 496"/>
                <p:cNvSpPr/>
                <p:nvPr/>
              </p:nvSpPr>
              <p:spPr>
                <a:xfrm>
                  <a:off x="41910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68" name="Rectangle 467"/>
              <p:cNvSpPr/>
              <p:nvPr/>
            </p:nvSpPr>
            <p:spPr>
              <a:xfrm>
                <a:off x="1352092" y="3421944"/>
                <a:ext cx="3228868" cy="68003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69" name="Straight Connector 468"/>
              <p:cNvCxnSpPr>
                <a:endCxn id="470" idx="4"/>
              </p:cNvCxnSpPr>
              <p:nvPr/>
            </p:nvCxnSpPr>
            <p:spPr>
              <a:xfrm>
                <a:off x="1898130" y="3231507"/>
                <a:ext cx="1" cy="416747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>
                <a:off x="1904999" y="3874395"/>
                <a:ext cx="1" cy="416747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>
                <a:endCxn id="456" idx="0"/>
              </p:cNvCxnSpPr>
              <p:nvPr/>
            </p:nvCxnSpPr>
            <p:spPr>
              <a:xfrm>
                <a:off x="2235204" y="3589042"/>
                <a:ext cx="2393" cy="295881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>
                <a:stCxn id="470" idx="6"/>
                <a:endCxn id="480" idx="2"/>
              </p:cNvCxnSpPr>
              <p:nvPr/>
            </p:nvCxnSpPr>
            <p:spPr>
              <a:xfrm>
                <a:off x="1954708" y="3591677"/>
                <a:ext cx="2239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>
                <a:off x="1963314" y="3932561"/>
                <a:ext cx="2239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9" name="Oval 478"/>
              <p:cNvSpPr/>
              <p:nvPr/>
            </p:nvSpPr>
            <p:spPr>
              <a:xfrm>
                <a:off x="1841553" y="3874564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0" name="Oval 479"/>
              <p:cNvSpPr/>
              <p:nvPr/>
            </p:nvSpPr>
            <p:spPr>
              <a:xfrm>
                <a:off x="2178628" y="3535099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6" name="Oval 455"/>
              <p:cNvSpPr/>
              <p:nvPr/>
            </p:nvSpPr>
            <p:spPr>
              <a:xfrm>
                <a:off x="2181019" y="3884923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1841553" y="3535099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2" name="Rectangle 98"/>
            <p:cNvSpPr txBox="1">
              <a:spLocks noChangeArrowheads="1"/>
            </p:cNvSpPr>
            <p:nvPr/>
          </p:nvSpPr>
          <p:spPr>
            <a:xfrm>
              <a:off x="4909603" y="3378129"/>
              <a:ext cx="78241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i-1</a:t>
              </a:r>
              <a:endParaRPr lang="en-US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3" name="Rectangle 98"/>
            <p:cNvSpPr txBox="1">
              <a:spLocks noChangeArrowheads="1"/>
            </p:cNvSpPr>
            <p:nvPr/>
          </p:nvSpPr>
          <p:spPr>
            <a:xfrm>
              <a:off x="4933213" y="3723714"/>
              <a:ext cx="111771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even i</a:t>
              </a:r>
              <a:endParaRPr lang="en-US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27" name="Group 526"/>
          <p:cNvGrpSpPr/>
          <p:nvPr/>
        </p:nvGrpSpPr>
        <p:grpSpPr>
          <a:xfrm>
            <a:off x="1080650" y="4205345"/>
            <a:ext cx="4842454" cy="1067586"/>
            <a:chOff x="1219200" y="4718360"/>
            <a:chExt cx="4842454" cy="1067586"/>
          </a:xfrm>
        </p:grpSpPr>
        <p:grpSp>
          <p:nvGrpSpPr>
            <p:cNvPr id="528" name="Group 527"/>
            <p:cNvGrpSpPr/>
            <p:nvPr/>
          </p:nvGrpSpPr>
          <p:grpSpPr>
            <a:xfrm>
              <a:off x="1219200" y="4718360"/>
              <a:ext cx="3507809" cy="1067586"/>
              <a:chOff x="1219200" y="4718360"/>
              <a:chExt cx="3507809" cy="1067586"/>
            </a:xfrm>
          </p:grpSpPr>
          <p:cxnSp>
            <p:nvCxnSpPr>
              <p:cNvPr id="531" name="Straight Connector 530"/>
              <p:cNvCxnSpPr/>
              <p:nvPr/>
            </p:nvCxnSpPr>
            <p:spPr>
              <a:xfrm>
                <a:off x="1219200" y="5091661"/>
                <a:ext cx="15841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>
                <a:off x="1219200" y="5431127"/>
                <a:ext cx="15841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>
                <a:off x="1558665" y="4752196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>
                <a:off x="1898131" y="4752196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2237596" y="4752196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>
                <a:off x="2577062" y="4752196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 flipH="1">
                <a:off x="3482303" y="5091661"/>
                <a:ext cx="124470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>
                <a:off x="3482303" y="5431127"/>
                <a:ext cx="124470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9" name="Straight Connector 538"/>
              <p:cNvCxnSpPr/>
              <p:nvPr/>
            </p:nvCxnSpPr>
            <p:spPr>
              <a:xfrm flipH="1">
                <a:off x="4387544" y="4752196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flipH="1">
                <a:off x="4048078" y="4752196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flipH="1">
                <a:off x="3708613" y="4752196"/>
                <a:ext cx="0" cy="10183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Oval 541"/>
              <p:cNvSpPr/>
              <p:nvPr/>
            </p:nvSpPr>
            <p:spPr>
              <a:xfrm>
                <a:off x="2181019" y="5384908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2520484" y="5035084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4330966" y="5035084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3991501" y="5384908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3652035" y="5035084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2178628" y="5035084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2518093" y="5374549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>
              <a:xfrm>
                <a:off x="3652035" y="5374549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0" name="Oval 549"/>
              <p:cNvSpPr/>
              <p:nvPr/>
            </p:nvSpPr>
            <p:spPr>
              <a:xfrm>
                <a:off x="3991501" y="5035084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>
              <a:xfrm>
                <a:off x="4330966" y="5381721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52" name="Group 551"/>
              <p:cNvGrpSpPr/>
              <p:nvPr/>
            </p:nvGrpSpPr>
            <p:grpSpPr>
              <a:xfrm>
                <a:off x="2971791" y="5075872"/>
                <a:ext cx="396043" cy="56578"/>
                <a:chOff x="3733800" y="4800600"/>
                <a:chExt cx="533400" cy="76200"/>
              </a:xfrm>
            </p:grpSpPr>
            <p:sp>
              <p:nvSpPr>
                <p:cNvPr id="567" name="Oval 566"/>
                <p:cNvSpPr/>
                <p:nvPr/>
              </p:nvSpPr>
              <p:spPr>
                <a:xfrm>
                  <a:off x="37338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8" name="Oval 567"/>
                <p:cNvSpPr/>
                <p:nvPr/>
              </p:nvSpPr>
              <p:spPr>
                <a:xfrm>
                  <a:off x="39624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9" name="Oval 568"/>
                <p:cNvSpPr/>
                <p:nvPr/>
              </p:nvSpPr>
              <p:spPr>
                <a:xfrm>
                  <a:off x="41910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53" name="Group 552"/>
              <p:cNvGrpSpPr/>
              <p:nvPr/>
            </p:nvGrpSpPr>
            <p:grpSpPr>
              <a:xfrm>
                <a:off x="2974418" y="5410083"/>
                <a:ext cx="396043" cy="56578"/>
                <a:chOff x="3733800" y="4800600"/>
                <a:chExt cx="533400" cy="76200"/>
              </a:xfrm>
            </p:grpSpPr>
            <p:sp>
              <p:nvSpPr>
                <p:cNvPr id="564" name="Oval 563"/>
                <p:cNvSpPr/>
                <p:nvPr/>
              </p:nvSpPr>
              <p:spPr>
                <a:xfrm>
                  <a:off x="37338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5" name="Oval 564"/>
                <p:cNvSpPr/>
                <p:nvPr/>
              </p:nvSpPr>
              <p:spPr>
                <a:xfrm>
                  <a:off x="39624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6" name="Oval 565"/>
                <p:cNvSpPr/>
                <p:nvPr/>
              </p:nvSpPr>
              <p:spPr>
                <a:xfrm>
                  <a:off x="4191000" y="4800600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54" name="Rectangle 553"/>
              <p:cNvSpPr/>
              <p:nvPr/>
            </p:nvSpPr>
            <p:spPr>
              <a:xfrm>
                <a:off x="1352092" y="4921929"/>
                <a:ext cx="3228868" cy="68003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55" name="Straight Connector 554"/>
              <p:cNvCxnSpPr/>
              <p:nvPr/>
            </p:nvCxnSpPr>
            <p:spPr>
              <a:xfrm>
                <a:off x="1624929" y="5088233"/>
                <a:ext cx="2239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1617633" y="5429117"/>
                <a:ext cx="2239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1560877" y="5133236"/>
                <a:ext cx="2393" cy="295881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>
                <a:off x="1898131" y="4718360"/>
                <a:ext cx="1" cy="416747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>
                <a:off x="1897049" y="5369199"/>
                <a:ext cx="1" cy="416747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0" name="Oval 559"/>
              <p:cNvSpPr/>
              <p:nvPr/>
            </p:nvSpPr>
            <p:spPr>
              <a:xfrm>
                <a:off x="1841553" y="5035084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1" name="Oval 560"/>
              <p:cNvSpPr/>
              <p:nvPr/>
            </p:nvSpPr>
            <p:spPr>
              <a:xfrm>
                <a:off x="1502088" y="5035880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2" name="Oval 561"/>
              <p:cNvSpPr/>
              <p:nvPr/>
            </p:nvSpPr>
            <p:spPr>
              <a:xfrm>
                <a:off x="1502088" y="5374549"/>
                <a:ext cx="113155" cy="113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3" name="Oval 562"/>
              <p:cNvSpPr/>
              <p:nvPr/>
            </p:nvSpPr>
            <p:spPr>
              <a:xfrm>
                <a:off x="1841553" y="5374549"/>
                <a:ext cx="113155" cy="11315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9" name="Rectangle 98"/>
            <p:cNvSpPr txBox="1">
              <a:spLocks noChangeArrowheads="1"/>
            </p:cNvSpPr>
            <p:nvPr/>
          </p:nvSpPr>
          <p:spPr>
            <a:xfrm>
              <a:off x="4920334" y="4857066"/>
              <a:ext cx="78241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0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0" name="Rectangle 98"/>
            <p:cNvSpPr txBox="1">
              <a:spLocks noChangeArrowheads="1"/>
            </p:cNvSpPr>
            <p:nvPr/>
          </p:nvSpPr>
          <p:spPr>
            <a:xfrm>
              <a:off x="4943944" y="5202651"/>
              <a:ext cx="111771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even i</a:t>
              </a:r>
              <a:endParaRPr lang="en-US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0" name="Rectangle 98"/>
          <p:cNvSpPr txBox="1">
            <a:spLocks noChangeArrowheads="1"/>
          </p:cNvSpPr>
          <p:nvPr/>
        </p:nvSpPr>
        <p:spPr>
          <a:xfrm>
            <a:off x="5903159" y="4269219"/>
            <a:ext cx="3102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Two additional cycles fixed by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Casimirs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571" name="Group 570"/>
          <p:cNvGrpSpPr/>
          <p:nvPr/>
        </p:nvGrpSpPr>
        <p:grpSpPr>
          <a:xfrm>
            <a:off x="6291857" y="2382380"/>
            <a:ext cx="2332593" cy="1409763"/>
            <a:chOff x="6430407" y="2400237"/>
            <a:chExt cx="2332593" cy="1409763"/>
          </a:xfrm>
        </p:grpSpPr>
        <p:sp>
          <p:nvSpPr>
            <p:cNvPr id="572" name="Rectangle 98"/>
            <p:cNvSpPr txBox="1">
              <a:spLocks noChangeArrowheads="1"/>
            </p:cNvSpPr>
            <p:nvPr/>
          </p:nvSpPr>
          <p:spPr>
            <a:xfrm>
              <a:off x="6553200" y="2400237"/>
              <a:ext cx="19515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{</a:t>
              </a:r>
              <a:r>
                <a:rPr lang="en-US" sz="2000" b="0" noProof="0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0" baseline="-25000" noProof="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0" noProof="0" dirty="0" err="1" smtClean="0">
                  <a:latin typeface="Times New Roman" pitchFamily="18" charset="0"/>
                  <a:cs typeface="Times New Roman" pitchFamily="18" charset="0"/>
                </a:rPr>
                <a:t>,d</a:t>
              </a:r>
              <a:r>
                <a:rPr lang="en-US" sz="2000" b="0" baseline="-25000" noProof="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} = </a:t>
              </a:r>
              <a:r>
                <a:rPr lang="en-US" sz="2000" b="0" noProof="0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0" baseline="-25000" noProof="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noProof="0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0" baseline="-25000" noProof="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000" b="0" baseline="-25000" noProof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" name="Rectangle 98"/>
            <p:cNvSpPr txBox="1">
              <a:spLocks noChangeArrowheads="1"/>
            </p:cNvSpPr>
            <p:nvPr/>
          </p:nvSpPr>
          <p:spPr>
            <a:xfrm>
              <a:off x="6430407" y="2895600"/>
              <a:ext cx="22563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{c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,d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k+1</a:t>
              </a: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} = </a:t>
              </a:r>
              <a:r>
                <a:rPr lang="en-US" sz="2000" b="0" noProof="0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0" baseline="-25000" noProof="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k+1</a:t>
              </a:r>
            </a:p>
          </p:txBody>
        </p:sp>
        <p:sp>
          <p:nvSpPr>
            <p:cNvPr id="574" name="Rectangle 98"/>
            <p:cNvSpPr txBox="1">
              <a:spLocks noChangeArrowheads="1"/>
            </p:cNvSpPr>
            <p:nvPr/>
          </p:nvSpPr>
          <p:spPr>
            <a:xfrm>
              <a:off x="6506607" y="3352800"/>
              <a:ext cx="2256393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{c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,c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k+1</a:t>
              </a: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} = - </a:t>
              </a:r>
              <a:r>
                <a:rPr lang="en-US" sz="2000" b="0" noProof="0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0" baseline="-25000" noProof="0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0" noProof="0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000" b="0" baseline="-25000" noProof="0" dirty="0" smtClean="0">
                  <a:latin typeface="Times New Roman" pitchFamily="18" charset="0"/>
                  <a:cs typeface="Times New Roman" pitchFamily="18" charset="0"/>
                </a:rPr>
                <a:t>k+1</a:t>
              </a:r>
            </a:p>
          </p:txBody>
        </p:sp>
      </p:grpSp>
      <p:sp>
        <p:nvSpPr>
          <p:cNvPr id="575" name="Rounded Rectangle 574"/>
          <p:cNvSpPr/>
          <p:nvPr/>
        </p:nvSpPr>
        <p:spPr>
          <a:xfrm>
            <a:off x="6338450" y="2268143"/>
            <a:ext cx="2256393" cy="16502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6" name="Rectangle 98"/>
          <p:cNvSpPr txBox="1">
            <a:spLocks noChangeArrowheads="1"/>
          </p:cNvSpPr>
          <p:nvPr/>
        </p:nvSpPr>
        <p:spPr>
          <a:xfrm>
            <a:off x="4483291" y="5492153"/>
            <a:ext cx="428927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noProof="0" dirty="0" smtClean="0">
                <a:latin typeface="Symbol" pitchFamily="18" charset="2"/>
                <a:cs typeface="Times New Roman" pitchFamily="18" charset="0"/>
              </a:rPr>
              <a:t>S P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7" name="Rectangle 98"/>
          <p:cNvSpPr txBox="1">
            <a:spLocks noChangeArrowheads="1"/>
          </p:cNvSpPr>
          <p:nvPr/>
        </p:nvSpPr>
        <p:spPr>
          <a:xfrm>
            <a:off x="471050" y="5517911"/>
            <a:ext cx="509314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Hamiltonians in terms of non-intersecting paths:</a:t>
            </a:r>
          </a:p>
        </p:txBody>
      </p:sp>
      <p:sp>
        <p:nvSpPr>
          <p:cNvPr id="578" name="Right Brace 577"/>
          <p:cNvSpPr/>
          <p:nvPr/>
        </p:nvSpPr>
        <p:spPr>
          <a:xfrm rot="5400000">
            <a:off x="7054231" y="5726546"/>
            <a:ext cx="110871" cy="458523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" name="Rectangle 98"/>
          <p:cNvSpPr txBox="1">
            <a:spLocks noChangeArrowheads="1"/>
          </p:cNvSpPr>
          <p:nvPr/>
        </p:nvSpPr>
        <p:spPr>
          <a:xfrm>
            <a:off x="6516608" y="6011243"/>
            <a:ext cx="123195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600" b="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b="0" noProof="0" dirty="0" smtClean="0">
                <a:latin typeface="Times New Roman" pitchFamily="18" charset="0"/>
                <a:cs typeface="Times New Roman" pitchFamily="18" charset="0"/>
              </a:rPr>
              <a:t> factors</a:t>
            </a:r>
          </a:p>
        </p:txBody>
      </p:sp>
      <p:sp>
        <p:nvSpPr>
          <p:cNvPr id="580" name="Rectangle 98"/>
          <p:cNvSpPr txBox="1">
            <a:spLocks noChangeArrowheads="1"/>
          </p:cNvSpPr>
          <p:nvPr/>
        </p:nvSpPr>
        <p:spPr>
          <a:xfrm>
            <a:off x="471049" y="1089728"/>
            <a:ext cx="411740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A more convenient basis:</a:t>
            </a:r>
          </a:p>
        </p:txBody>
      </p:sp>
      <p:sp>
        <p:nvSpPr>
          <p:cNvPr id="581" name="Rectangle 98"/>
          <p:cNvSpPr txBox="1">
            <a:spLocks noChangeArrowheads="1"/>
          </p:cNvSpPr>
          <p:nvPr/>
        </p:nvSpPr>
        <p:spPr>
          <a:xfrm>
            <a:off x="4545538" y="6378656"/>
            <a:ext cx="428927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0" baseline="-25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noProof="0" dirty="0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2" name="Rounded Rectangle 581"/>
          <p:cNvSpPr/>
          <p:nvPr/>
        </p:nvSpPr>
        <p:spPr>
          <a:xfrm>
            <a:off x="5615714" y="5366586"/>
            <a:ext cx="2184364" cy="976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" name="Rectangle 98"/>
          <p:cNvSpPr txBox="1">
            <a:spLocks noChangeArrowheads="1"/>
          </p:cNvSpPr>
          <p:nvPr/>
        </p:nvSpPr>
        <p:spPr>
          <a:xfrm>
            <a:off x="7606145" y="5574167"/>
            <a:ext cx="133092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err="1" smtClean="0">
                <a:solidFill>
                  <a:srgbClr val="1D4F5D"/>
                </a:solidFill>
                <a:latin typeface="Calibri" pitchFamily="34" charset="0"/>
              </a:rPr>
              <a:t>Bruschi</a:t>
            </a:r>
            <a:r>
              <a:rPr lang="en-US" sz="1500" b="1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500" b="1" dirty="0" err="1" smtClean="0">
                <a:solidFill>
                  <a:srgbClr val="1D4F5D"/>
                </a:solidFill>
                <a:latin typeface="Calibri" pitchFamily="34" charset="0"/>
              </a:rPr>
              <a:t>Ragnisco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84" name="Rectangle 98"/>
          <p:cNvSpPr txBox="1">
            <a:spLocks noChangeArrowheads="1"/>
          </p:cNvSpPr>
          <p:nvPr/>
        </p:nvSpPr>
        <p:spPr>
          <a:xfrm>
            <a:off x="5324493" y="456968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smtClean="0">
                <a:solidFill>
                  <a:srgbClr val="1D4F5D"/>
                </a:solidFill>
                <a:latin typeface="Calibri" pitchFamily="34" charset="0"/>
              </a:rPr>
              <a:t>Eager, Franco, Schaeffer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59" grpId="0"/>
      <p:bldP spid="570" grpId="0"/>
      <p:bldP spid="575" grpId="0" animBg="1"/>
      <p:bldP spid="576" grpId="0"/>
      <p:bldP spid="577" grpId="0"/>
      <p:bldP spid="578" grpId="0" animBg="1"/>
      <p:bldP spid="579" grpId="0"/>
      <p:bldP spid="580" grpId="0"/>
      <p:bldP spid="581" grpId="0"/>
      <p:bldP spid="582" grpId="0" animBg="1"/>
      <p:bldP spid="583" grpId="0"/>
      <p:bldP spid="58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Quiver Impurities = Spin Chain Impurities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6" name="Rectangle 98"/>
          <p:cNvSpPr txBox="1">
            <a:spLocks noChangeArrowheads="1"/>
          </p:cNvSpPr>
          <p:nvPr/>
        </p:nvSpPr>
        <p:spPr>
          <a:xfrm>
            <a:off x="387919" y="1347222"/>
            <a:ext cx="835429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It is a member of a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, which is constructed by adding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impurities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to the chain. The spectral curves are given by: </a:t>
            </a:r>
          </a:p>
        </p:txBody>
      </p:sp>
      <p:sp>
        <p:nvSpPr>
          <p:cNvPr id="238" name="Rectangle 98"/>
          <p:cNvSpPr txBox="1">
            <a:spLocks noChangeArrowheads="1"/>
          </p:cNvSpPr>
          <p:nvPr/>
        </p:nvSpPr>
        <p:spPr>
          <a:xfrm>
            <a:off x="5805048" y="2667002"/>
            <a:ext cx="23829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oric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diagrams for the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cones over Y</a:t>
            </a:r>
            <a:r>
              <a:rPr lang="en-US" sz="4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baseline="3000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p,q</a:t>
            </a:r>
            <a:r>
              <a:rPr lang="en-US" b="0" noProof="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41" name="Rectangle 98"/>
          <p:cNvSpPr txBox="1">
            <a:spLocks noChangeArrowheads="1"/>
          </p:cNvSpPr>
          <p:nvPr/>
        </p:nvSpPr>
        <p:spPr>
          <a:xfrm>
            <a:off x="387920" y="4218705"/>
            <a:ext cx="830258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We constructed their quivers (equivalently </a:t>
            </a:r>
            <a:r>
              <a:rPr lang="en-US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integrable systems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) iteratively starting for Y</a:t>
            </a:r>
            <a:r>
              <a:rPr lang="en-US" sz="500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baseline="30000" noProof="0" dirty="0" err="1" smtClean="0">
                <a:latin typeface="Times New Roman" pitchFamily="18" charset="0"/>
                <a:cs typeface="Times New Roman" pitchFamily="18" charset="0"/>
              </a:rPr>
              <a:t>p,p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and adding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(p-q) impurities</a:t>
            </a:r>
          </a:p>
        </p:txBody>
      </p:sp>
      <p:grpSp>
        <p:nvGrpSpPr>
          <p:cNvPr id="242" name="Group 241"/>
          <p:cNvGrpSpPr/>
          <p:nvPr/>
        </p:nvGrpSpPr>
        <p:grpSpPr>
          <a:xfrm>
            <a:off x="3037146" y="4971981"/>
            <a:ext cx="990600" cy="990600"/>
            <a:chOff x="1752600" y="5029200"/>
            <a:chExt cx="990600" cy="990600"/>
          </a:xfrm>
          <a:solidFill>
            <a:srgbClr val="00B0F0"/>
          </a:solidFill>
        </p:grpSpPr>
        <p:grpSp>
          <p:nvGrpSpPr>
            <p:cNvPr id="243" name="Group 242"/>
            <p:cNvGrpSpPr/>
            <p:nvPr/>
          </p:nvGrpSpPr>
          <p:grpSpPr>
            <a:xfrm>
              <a:off x="1752600" y="5105400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269" name="Straight Connector 268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0" name="Group 269"/>
              <p:cNvGrpSpPr/>
              <p:nvPr/>
            </p:nvGrpSpPr>
            <p:grpSpPr>
              <a:xfrm flipV="1">
                <a:off x="1752600" y="5334000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271" name="Straight Connector 270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272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4" name="Group 243"/>
            <p:cNvGrpSpPr/>
            <p:nvPr/>
          </p:nvGrpSpPr>
          <p:grpSpPr>
            <a:xfrm rot="16200000">
              <a:off x="2171700" y="5524500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263" name="Straight Connector 262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4" name="Group 263"/>
              <p:cNvGrpSpPr/>
              <p:nvPr/>
            </p:nvGrpSpPr>
            <p:grpSpPr>
              <a:xfrm flipV="1">
                <a:off x="1752600" y="5334000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265" name="Straight Connector 264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266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5" name="Straight Connector 244"/>
            <p:cNvCxnSpPr/>
            <p:nvPr/>
          </p:nvCxnSpPr>
          <p:spPr>
            <a:xfrm rot="10800000">
              <a:off x="2667000" y="5105400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 rot="10800000" flipV="1">
              <a:off x="2590800" y="5372100"/>
              <a:ext cx="152400" cy="342900"/>
              <a:chOff x="1752600" y="5334000"/>
              <a:chExt cx="152400" cy="342900"/>
            </a:xfrm>
            <a:grpFill/>
          </p:grpSpPr>
          <p:cxnSp>
            <p:nvCxnSpPr>
              <p:cNvPr id="259" name="Straight Connector 258"/>
              <p:cNvCxnSpPr/>
              <p:nvPr/>
            </p:nvCxnSpPr>
            <p:spPr>
              <a:xfrm flipH="1">
                <a:off x="17526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>
                <a:off x="18288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17526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18288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7" name="Straight Connector 246"/>
            <p:cNvCxnSpPr/>
            <p:nvPr/>
          </p:nvCxnSpPr>
          <p:spPr>
            <a:xfrm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flipH="1"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oup 248"/>
            <p:cNvGrpSpPr/>
            <p:nvPr/>
          </p:nvGrpSpPr>
          <p:grpSpPr>
            <a:xfrm>
              <a:off x="1981200" y="52578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257" name="Straight Connector 256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/>
            <p:nvPr/>
          </p:nvGrpSpPr>
          <p:grpSpPr>
            <a:xfrm flipV="1">
              <a:off x="2057400" y="54864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1" name="Oval 250"/>
            <p:cNvSpPr/>
            <p:nvPr/>
          </p:nvSpPr>
          <p:spPr>
            <a:xfrm>
              <a:off x="17526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17526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25908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25908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 flipV="1">
            <a:off x="3875346" y="4971981"/>
            <a:ext cx="990600" cy="990600"/>
            <a:chOff x="1752600" y="5029200"/>
            <a:chExt cx="990600" cy="990600"/>
          </a:xfrm>
          <a:solidFill>
            <a:srgbClr val="00B0F0"/>
          </a:solidFill>
        </p:grpSpPr>
        <p:cxnSp>
          <p:nvCxnSpPr>
            <p:cNvPr id="276" name="Straight Connector 275"/>
            <p:cNvCxnSpPr/>
            <p:nvPr/>
          </p:nvCxnSpPr>
          <p:spPr>
            <a:xfrm>
              <a:off x="1828800" y="5105400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Group 276"/>
            <p:cNvGrpSpPr/>
            <p:nvPr/>
          </p:nvGrpSpPr>
          <p:grpSpPr>
            <a:xfrm rot="16200000">
              <a:off x="2171700" y="5524500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296" name="Straight Connector 295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7" name="Group 296"/>
              <p:cNvGrpSpPr/>
              <p:nvPr/>
            </p:nvGrpSpPr>
            <p:grpSpPr>
              <a:xfrm flipV="1">
                <a:off x="1752600" y="5334000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298" name="Straight Connector 297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Connector 299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8" name="Straight Connector 277"/>
            <p:cNvCxnSpPr/>
            <p:nvPr/>
          </p:nvCxnSpPr>
          <p:spPr>
            <a:xfrm rot="10800000">
              <a:off x="2667000" y="5105400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9" name="Group 278"/>
            <p:cNvGrpSpPr/>
            <p:nvPr/>
          </p:nvGrpSpPr>
          <p:grpSpPr>
            <a:xfrm rot="10800000" flipV="1">
              <a:off x="2590800" y="5372100"/>
              <a:ext cx="152400" cy="342900"/>
              <a:chOff x="1752600" y="5334000"/>
              <a:chExt cx="152400" cy="342900"/>
            </a:xfrm>
            <a:grpFill/>
          </p:grpSpPr>
          <p:cxnSp>
            <p:nvCxnSpPr>
              <p:cNvPr id="292" name="Straight Connector 291"/>
              <p:cNvCxnSpPr/>
              <p:nvPr/>
            </p:nvCxnSpPr>
            <p:spPr>
              <a:xfrm flipH="1">
                <a:off x="17526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18288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>
                <a:off x="17526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>
                <a:off x="18288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Straight Connector 279"/>
            <p:cNvCxnSpPr/>
            <p:nvPr/>
          </p:nvCxnSpPr>
          <p:spPr>
            <a:xfrm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2" name="Group 281"/>
            <p:cNvGrpSpPr/>
            <p:nvPr/>
          </p:nvGrpSpPr>
          <p:grpSpPr>
            <a:xfrm>
              <a:off x="1981200" y="52578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290" name="Straight Connector 289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/>
            <p:nvPr/>
          </p:nvGrpSpPr>
          <p:grpSpPr>
            <a:xfrm flipV="1">
              <a:off x="2057400" y="54864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288" name="Straight Connector 287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Oval 283"/>
            <p:cNvSpPr/>
            <p:nvPr/>
          </p:nvSpPr>
          <p:spPr>
            <a:xfrm>
              <a:off x="17526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17526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25908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25908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4713545" y="4971981"/>
            <a:ext cx="990600" cy="990600"/>
            <a:chOff x="1752600" y="5029200"/>
            <a:chExt cx="990600" cy="990600"/>
          </a:xfrm>
          <a:solidFill>
            <a:srgbClr val="00B0F0"/>
          </a:solidFill>
        </p:grpSpPr>
        <p:cxnSp>
          <p:nvCxnSpPr>
            <p:cNvPr id="303" name="Straight Connector 302"/>
            <p:cNvCxnSpPr/>
            <p:nvPr/>
          </p:nvCxnSpPr>
          <p:spPr>
            <a:xfrm>
              <a:off x="1828800" y="5105400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4" name="Group 303"/>
            <p:cNvGrpSpPr/>
            <p:nvPr/>
          </p:nvGrpSpPr>
          <p:grpSpPr>
            <a:xfrm rot="16200000">
              <a:off x="2171700" y="5524500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323" name="Straight Connector 322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4" name="Group 323"/>
              <p:cNvGrpSpPr/>
              <p:nvPr/>
            </p:nvGrpSpPr>
            <p:grpSpPr>
              <a:xfrm flipV="1">
                <a:off x="1752600" y="5334000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325" name="Straight Connector 324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5" name="Straight Connector 304"/>
            <p:cNvCxnSpPr/>
            <p:nvPr/>
          </p:nvCxnSpPr>
          <p:spPr>
            <a:xfrm rot="10800000">
              <a:off x="2667000" y="5105400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6" name="Group 305"/>
            <p:cNvGrpSpPr/>
            <p:nvPr/>
          </p:nvGrpSpPr>
          <p:grpSpPr>
            <a:xfrm rot="10800000" flipV="1">
              <a:off x="2590800" y="5372100"/>
              <a:ext cx="152400" cy="342900"/>
              <a:chOff x="1752600" y="5334000"/>
              <a:chExt cx="152400" cy="342900"/>
            </a:xfrm>
            <a:grpFill/>
          </p:grpSpPr>
          <p:cxnSp>
            <p:nvCxnSpPr>
              <p:cNvPr id="319" name="Straight Connector 318"/>
              <p:cNvCxnSpPr/>
              <p:nvPr/>
            </p:nvCxnSpPr>
            <p:spPr>
              <a:xfrm flipH="1">
                <a:off x="17526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>
                <a:off x="18288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flipH="1">
                <a:off x="17526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/>
              <p:cNvCxnSpPr/>
              <p:nvPr/>
            </p:nvCxnSpPr>
            <p:spPr>
              <a:xfrm>
                <a:off x="18288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7" name="Straight Connector 306"/>
            <p:cNvCxnSpPr/>
            <p:nvPr/>
          </p:nvCxnSpPr>
          <p:spPr>
            <a:xfrm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flipH="1"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1981200" y="52578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317" name="Straight Connector 316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 flipV="1">
              <a:off x="2057400" y="54864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315" name="Straight Connector 314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Oval 310"/>
            <p:cNvSpPr/>
            <p:nvPr/>
          </p:nvSpPr>
          <p:spPr>
            <a:xfrm>
              <a:off x="17526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7526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25908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25908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 flipV="1">
            <a:off x="5551744" y="4971981"/>
            <a:ext cx="990600" cy="990600"/>
            <a:chOff x="1752600" y="5029200"/>
            <a:chExt cx="990600" cy="990600"/>
          </a:xfrm>
          <a:solidFill>
            <a:srgbClr val="00B0F0"/>
          </a:solidFill>
        </p:grpSpPr>
        <p:cxnSp>
          <p:nvCxnSpPr>
            <p:cNvPr id="330" name="Straight Connector 329"/>
            <p:cNvCxnSpPr/>
            <p:nvPr/>
          </p:nvCxnSpPr>
          <p:spPr>
            <a:xfrm>
              <a:off x="1828800" y="5105400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1" name="Group 330"/>
            <p:cNvGrpSpPr/>
            <p:nvPr/>
          </p:nvGrpSpPr>
          <p:grpSpPr>
            <a:xfrm rot="16200000">
              <a:off x="2171700" y="5524500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350" name="Straight Connector 349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1" name="Group 350"/>
              <p:cNvGrpSpPr/>
              <p:nvPr/>
            </p:nvGrpSpPr>
            <p:grpSpPr>
              <a:xfrm flipV="1">
                <a:off x="1752600" y="5334000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352" name="Straight Connector 351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2" name="Straight Connector 331"/>
            <p:cNvCxnSpPr/>
            <p:nvPr/>
          </p:nvCxnSpPr>
          <p:spPr>
            <a:xfrm rot="10800000">
              <a:off x="2667000" y="5105400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3" name="Group 332"/>
            <p:cNvGrpSpPr/>
            <p:nvPr/>
          </p:nvGrpSpPr>
          <p:grpSpPr>
            <a:xfrm rot="10800000" flipV="1">
              <a:off x="2590800" y="5372100"/>
              <a:ext cx="152400" cy="342900"/>
              <a:chOff x="1752600" y="5334000"/>
              <a:chExt cx="152400" cy="342900"/>
            </a:xfrm>
            <a:grpFill/>
          </p:grpSpPr>
          <p:cxnSp>
            <p:nvCxnSpPr>
              <p:cNvPr id="346" name="Straight Connector 345"/>
              <p:cNvCxnSpPr/>
              <p:nvPr/>
            </p:nvCxnSpPr>
            <p:spPr>
              <a:xfrm flipH="1">
                <a:off x="17526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1828800" y="53340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flipH="1">
                <a:off x="17526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1828800" y="5486400"/>
                <a:ext cx="76200" cy="1905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4" name="Straight Connector 333"/>
            <p:cNvCxnSpPr/>
            <p:nvPr/>
          </p:nvCxnSpPr>
          <p:spPr>
            <a:xfrm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flipH="1">
              <a:off x="1828800" y="5105400"/>
              <a:ext cx="83820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Group 335"/>
            <p:cNvGrpSpPr/>
            <p:nvPr/>
          </p:nvGrpSpPr>
          <p:grpSpPr>
            <a:xfrm>
              <a:off x="1981200" y="52578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344" name="Straight Connector 343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7" name="Group 336"/>
            <p:cNvGrpSpPr/>
            <p:nvPr/>
          </p:nvGrpSpPr>
          <p:grpSpPr>
            <a:xfrm flipV="1">
              <a:off x="2057400" y="5486400"/>
              <a:ext cx="228600" cy="228600"/>
              <a:chOff x="2057400" y="5334000"/>
              <a:chExt cx="228600" cy="228600"/>
            </a:xfrm>
            <a:grpFill/>
          </p:grpSpPr>
          <p:cxnSp>
            <p:nvCxnSpPr>
              <p:cNvPr id="342" name="Straight Connector 341"/>
              <p:cNvCxnSpPr/>
              <p:nvPr/>
            </p:nvCxnSpPr>
            <p:spPr>
              <a:xfrm>
                <a:off x="2057400" y="5334000"/>
                <a:ext cx="95250" cy="2286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>
                <a:off x="2057400" y="5334000"/>
                <a:ext cx="228600" cy="9525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8" name="Oval 337"/>
            <p:cNvSpPr/>
            <p:nvPr/>
          </p:nvSpPr>
          <p:spPr>
            <a:xfrm>
              <a:off x="17526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17526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2590800" y="50292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2590800" y="5867400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5551744" y="4971981"/>
            <a:ext cx="990600" cy="1000125"/>
            <a:chOff x="6896100" y="4881562"/>
            <a:chExt cx="990600" cy="1000125"/>
          </a:xfrm>
          <a:solidFill>
            <a:srgbClr val="00B0F0"/>
          </a:solidFill>
        </p:grpSpPr>
        <p:cxnSp>
          <p:nvCxnSpPr>
            <p:cNvPr id="357" name="Straight Connector 356"/>
            <p:cNvCxnSpPr/>
            <p:nvPr/>
          </p:nvCxnSpPr>
          <p:spPr>
            <a:xfrm rot="10800000">
              <a:off x="6972300" y="4967287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8" name="Group 357"/>
            <p:cNvGrpSpPr/>
            <p:nvPr/>
          </p:nvGrpSpPr>
          <p:grpSpPr>
            <a:xfrm rot="16200000" flipH="1" flipV="1">
              <a:off x="7315200" y="5386387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375" name="Straight Connector 374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6" name="Group 375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377" name="Straight Connector 376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9" name="Group 358"/>
            <p:cNvGrpSpPr/>
            <p:nvPr/>
          </p:nvGrpSpPr>
          <p:grpSpPr>
            <a:xfrm rot="5400000" flipV="1">
              <a:off x="7315200" y="4538662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371" name="Straight Connector 370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2" name="Group 371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373" name="Straight Connector 372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0" name="Group 359"/>
            <p:cNvGrpSpPr/>
            <p:nvPr/>
          </p:nvGrpSpPr>
          <p:grpSpPr>
            <a:xfrm>
              <a:off x="7734300" y="4957762"/>
              <a:ext cx="152400" cy="838200"/>
              <a:chOff x="7734300" y="4957762"/>
              <a:chExt cx="152400" cy="838200"/>
            </a:xfrm>
            <a:grpFill/>
          </p:grpSpPr>
          <p:cxnSp>
            <p:nvCxnSpPr>
              <p:cNvPr id="365" name="Straight Connector 364"/>
              <p:cNvCxnSpPr/>
              <p:nvPr/>
            </p:nvCxnSpPr>
            <p:spPr>
              <a:xfrm rot="10800000" flipV="1">
                <a:off x="7810500" y="4957762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6" name="Group 365"/>
              <p:cNvGrpSpPr/>
              <p:nvPr/>
            </p:nvGrpSpPr>
            <p:grpSpPr>
              <a:xfrm rot="10800000">
                <a:off x="7734300" y="5186362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367" name="Straight Connector 366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1" name="Oval 360"/>
            <p:cNvSpPr/>
            <p:nvPr/>
          </p:nvSpPr>
          <p:spPr>
            <a:xfrm flipV="1">
              <a:off x="68961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 flipV="1">
              <a:off x="68961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 flipV="1">
              <a:off x="77343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 flipV="1">
              <a:off x="77343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Group 378"/>
          <p:cNvGrpSpPr/>
          <p:nvPr/>
        </p:nvGrpSpPr>
        <p:grpSpPr>
          <a:xfrm flipV="1">
            <a:off x="4713545" y="4962456"/>
            <a:ext cx="990600" cy="1000125"/>
            <a:chOff x="6896100" y="4881562"/>
            <a:chExt cx="990600" cy="1000125"/>
          </a:xfrm>
          <a:solidFill>
            <a:srgbClr val="00B0F0"/>
          </a:solidFill>
        </p:grpSpPr>
        <p:cxnSp>
          <p:nvCxnSpPr>
            <p:cNvPr id="380" name="Straight Connector 379"/>
            <p:cNvCxnSpPr/>
            <p:nvPr/>
          </p:nvCxnSpPr>
          <p:spPr>
            <a:xfrm rot="10800000">
              <a:off x="6972300" y="4967287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1" name="Group 380"/>
            <p:cNvGrpSpPr/>
            <p:nvPr/>
          </p:nvGrpSpPr>
          <p:grpSpPr>
            <a:xfrm rot="16200000" flipH="1" flipV="1">
              <a:off x="7315200" y="5386387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398" name="Straight Connector 397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" name="Group 398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400" name="Straight Connector 399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2" name="Group 381"/>
            <p:cNvGrpSpPr/>
            <p:nvPr/>
          </p:nvGrpSpPr>
          <p:grpSpPr>
            <a:xfrm rot="5400000" flipV="1">
              <a:off x="7315200" y="4538662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394" name="Straight Connector 393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5" name="Group 394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396" name="Straight Connector 395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3" name="Group 382"/>
            <p:cNvGrpSpPr/>
            <p:nvPr/>
          </p:nvGrpSpPr>
          <p:grpSpPr>
            <a:xfrm>
              <a:off x="7734300" y="4957762"/>
              <a:ext cx="152400" cy="838200"/>
              <a:chOff x="7734300" y="4957762"/>
              <a:chExt cx="152400" cy="838200"/>
            </a:xfrm>
            <a:grpFill/>
          </p:grpSpPr>
          <p:cxnSp>
            <p:nvCxnSpPr>
              <p:cNvPr id="388" name="Straight Connector 387"/>
              <p:cNvCxnSpPr/>
              <p:nvPr/>
            </p:nvCxnSpPr>
            <p:spPr>
              <a:xfrm rot="10800000" flipV="1">
                <a:off x="7810500" y="4957762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9" name="Group 388"/>
              <p:cNvGrpSpPr/>
              <p:nvPr/>
            </p:nvGrpSpPr>
            <p:grpSpPr>
              <a:xfrm rot="10800000">
                <a:off x="7734300" y="5186362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390" name="Straight Connector 389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4" name="Oval 383"/>
            <p:cNvSpPr/>
            <p:nvPr/>
          </p:nvSpPr>
          <p:spPr>
            <a:xfrm flipV="1">
              <a:off x="68961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 flipV="1">
              <a:off x="68961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 flipV="1">
              <a:off x="77343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 flipV="1">
              <a:off x="77343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2" name="Group 401"/>
          <p:cNvGrpSpPr/>
          <p:nvPr/>
        </p:nvGrpSpPr>
        <p:grpSpPr>
          <a:xfrm>
            <a:off x="3875345" y="4971981"/>
            <a:ext cx="990600" cy="1000125"/>
            <a:chOff x="6896100" y="4881562"/>
            <a:chExt cx="990600" cy="1000125"/>
          </a:xfrm>
          <a:solidFill>
            <a:srgbClr val="00B0F0"/>
          </a:solidFill>
        </p:grpSpPr>
        <p:cxnSp>
          <p:nvCxnSpPr>
            <p:cNvPr id="403" name="Straight Connector 402"/>
            <p:cNvCxnSpPr/>
            <p:nvPr/>
          </p:nvCxnSpPr>
          <p:spPr>
            <a:xfrm rot="10800000">
              <a:off x="6972300" y="4967287"/>
              <a:ext cx="0" cy="83820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4" name="Group 403"/>
            <p:cNvGrpSpPr/>
            <p:nvPr/>
          </p:nvGrpSpPr>
          <p:grpSpPr>
            <a:xfrm rot="16200000" flipH="1" flipV="1">
              <a:off x="7315200" y="5386387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421" name="Straight Connector 420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2" name="Group 421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423" name="Straight Connector 422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5" name="Group 404"/>
            <p:cNvGrpSpPr/>
            <p:nvPr/>
          </p:nvGrpSpPr>
          <p:grpSpPr>
            <a:xfrm rot="5400000" flipV="1">
              <a:off x="7315200" y="4538662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417" name="Straight Connector 416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8" name="Group 417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419" name="Straight Connector 418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6" name="Group 405"/>
            <p:cNvGrpSpPr/>
            <p:nvPr/>
          </p:nvGrpSpPr>
          <p:grpSpPr>
            <a:xfrm>
              <a:off x="7734300" y="4957762"/>
              <a:ext cx="152400" cy="838200"/>
              <a:chOff x="7734300" y="4957762"/>
              <a:chExt cx="152400" cy="838200"/>
            </a:xfrm>
            <a:grpFill/>
          </p:grpSpPr>
          <p:cxnSp>
            <p:nvCxnSpPr>
              <p:cNvPr id="411" name="Straight Connector 410"/>
              <p:cNvCxnSpPr/>
              <p:nvPr/>
            </p:nvCxnSpPr>
            <p:spPr>
              <a:xfrm rot="10800000" flipV="1">
                <a:off x="7810500" y="4957762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2" name="Group 411"/>
              <p:cNvGrpSpPr/>
              <p:nvPr/>
            </p:nvGrpSpPr>
            <p:grpSpPr>
              <a:xfrm rot="10800000">
                <a:off x="7734300" y="5186362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413" name="Straight Connector 412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7" name="Oval 406"/>
            <p:cNvSpPr/>
            <p:nvPr/>
          </p:nvSpPr>
          <p:spPr>
            <a:xfrm flipV="1">
              <a:off x="68961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 flipV="1">
              <a:off x="68961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 flipV="1">
              <a:off x="77343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 flipV="1">
              <a:off x="77343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Group 424"/>
          <p:cNvGrpSpPr/>
          <p:nvPr/>
        </p:nvGrpSpPr>
        <p:grpSpPr>
          <a:xfrm flipV="1">
            <a:off x="3037142" y="4967218"/>
            <a:ext cx="990600" cy="1000125"/>
            <a:chOff x="6896100" y="4881562"/>
            <a:chExt cx="990600" cy="1000125"/>
          </a:xfrm>
          <a:solidFill>
            <a:srgbClr val="00B0F0"/>
          </a:solidFill>
        </p:grpSpPr>
        <p:grpSp>
          <p:nvGrpSpPr>
            <p:cNvPr id="426" name="Group 425"/>
            <p:cNvGrpSpPr/>
            <p:nvPr/>
          </p:nvGrpSpPr>
          <p:grpSpPr>
            <a:xfrm flipV="1">
              <a:off x="6896100" y="4967287"/>
              <a:ext cx="152400" cy="838200"/>
              <a:chOff x="7734300" y="4957762"/>
              <a:chExt cx="152400" cy="838200"/>
            </a:xfrm>
            <a:grpFill/>
          </p:grpSpPr>
          <p:cxnSp>
            <p:nvCxnSpPr>
              <p:cNvPr id="448" name="Straight Connector 447"/>
              <p:cNvCxnSpPr/>
              <p:nvPr/>
            </p:nvCxnSpPr>
            <p:spPr>
              <a:xfrm rot="10800000" flipV="1">
                <a:off x="7810500" y="4957762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9" name="Group 448"/>
              <p:cNvGrpSpPr/>
              <p:nvPr/>
            </p:nvGrpSpPr>
            <p:grpSpPr>
              <a:xfrm rot="10800000">
                <a:off x="7734300" y="5186362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450" name="Straight Connector 449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7" name="Group 426"/>
            <p:cNvGrpSpPr/>
            <p:nvPr/>
          </p:nvGrpSpPr>
          <p:grpSpPr>
            <a:xfrm rot="16200000" flipH="1" flipV="1">
              <a:off x="7315200" y="5386387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444" name="Straight Connector 443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5" name="Group 444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446" name="Straight Connector 445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8" name="Group 427"/>
            <p:cNvGrpSpPr/>
            <p:nvPr/>
          </p:nvGrpSpPr>
          <p:grpSpPr>
            <a:xfrm rot="5400000" flipV="1">
              <a:off x="7315200" y="4538662"/>
              <a:ext cx="152400" cy="838200"/>
              <a:chOff x="1752600" y="5105400"/>
              <a:chExt cx="152400" cy="838200"/>
            </a:xfrm>
            <a:grpFill/>
          </p:grpSpPr>
          <p:cxnSp>
            <p:nvCxnSpPr>
              <p:cNvPr id="440" name="Straight Connector 439"/>
              <p:cNvCxnSpPr/>
              <p:nvPr/>
            </p:nvCxnSpPr>
            <p:spPr>
              <a:xfrm>
                <a:off x="1828800" y="5105400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1" name="Group 440"/>
              <p:cNvGrpSpPr/>
              <p:nvPr/>
            </p:nvGrpSpPr>
            <p:grpSpPr>
              <a:xfrm flipV="1">
                <a:off x="1752600" y="5410200"/>
                <a:ext cx="152400" cy="190500"/>
                <a:chOff x="1752600" y="5410200"/>
                <a:chExt cx="152400" cy="190500"/>
              </a:xfrm>
              <a:grpFill/>
            </p:grpSpPr>
            <p:cxnSp>
              <p:nvCxnSpPr>
                <p:cNvPr id="442" name="Straight Connector 441"/>
                <p:cNvCxnSpPr/>
                <p:nvPr/>
              </p:nvCxnSpPr>
              <p:spPr>
                <a:xfrm flipH="1">
                  <a:off x="17526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/>
                <p:cNvCxnSpPr/>
                <p:nvPr/>
              </p:nvCxnSpPr>
              <p:spPr>
                <a:xfrm>
                  <a:off x="1828800" y="54102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9" name="Group 428"/>
            <p:cNvGrpSpPr/>
            <p:nvPr/>
          </p:nvGrpSpPr>
          <p:grpSpPr>
            <a:xfrm>
              <a:off x="7734300" y="4957762"/>
              <a:ext cx="152400" cy="838200"/>
              <a:chOff x="7734300" y="4957762"/>
              <a:chExt cx="152400" cy="838200"/>
            </a:xfrm>
            <a:grpFill/>
          </p:grpSpPr>
          <p:cxnSp>
            <p:nvCxnSpPr>
              <p:cNvPr id="434" name="Straight Connector 433"/>
              <p:cNvCxnSpPr/>
              <p:nvPr/>
            </p:nvCxnSpPr>
            <p:spPr>
              <a:xfrm rot="10800000" flipV="1">
                <a:off x="7810500" y="4957762"/>
                <a:ext cx="0" cy="83820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35" name="Group 434"/>
              <p:cNvGrpSpPr/>
              <p:nvPr/>
            </p:nvGrpSpPr>
            <p:grpSpPr>
              <a:xfrm rot="10800000">
                <a:off x="7734300" y="5186362"/>
                <a:ext cx="152400" cy="342900"/>
                <a:chOff x="1752600" y="5334000"/>
                <a:chExt cx="152400" cy="342900"/>
              </a:xfrm>
              <a:grpFill/>
            </p:grpSpPr>
            <p:cxnSp>
              <p:nvCxnSpPr>
                <p:cNvPr id="436" name="Straight Connector 435"/>
                <p:cNvCxnSpPr/>
                <p:nvPr/>
              </p:nvCxnSpPr>
              <p:spPr>
                <a:xfrm flipH="1">
                  <a:off x="17526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>
                  <a:off x="1828800" y="53340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 flipH="1">
                  <a:off x="17526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>
                  <a:off x="1828800" y="5486400"/>
                  <a:ext cx="76200" cy="190500"/>
                </a:xfrm>
                <a:prstGeom prst="lin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30" name="Oval 429"/>
            <p:cNvSpPr/>
            <p:nvPr/>
          </p:nvSpPr>
          <p:spPr>
            <a:xfrm flipV="1">
              <a:off x="68961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 flipV="1">
              <a:off x="68961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 flipV="1">
              <a:off x="7734300" y="57197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 flipV="1">
              <a:off x="7734300" y="4881562"/>
              <a:ext cx="152400" cy="1524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4" name="Rectangle 98"/>
          <p:cNvSpPr txBox="1">
            <a:spLocks noChangeArrowheads="1"/>
          </p:cNvSpPr>
          <p:nvPr/>
        </p:nvSpPr>
        <p:spPr>
          <a:xfrm>
            <a:off x="4055109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>
                <a:latin typeface="Symbol" pitchFamily="18" charset="2"/>
              </a:rPr>
              <a:t>s</a:t>
            </a:r>
            <a:endParaRPr lang="en-US" sz="2000" b="0" noProof="0" dirty="0" smtClean="0">
              <a:latin typeface="Symbol" pitchFamily="18" charset="2"/>
            </a:endParaRPr>
          </a:p>
        </p:txBody>
      </p:sp>
      <p:sp>
        <p:nvSpPr>
          <p:cNvPr id="455" name="Rectangle 98"/>
          <p:cNvSpPr txBox="1">
            <a:spLocks noChangeArrowheads="1"/>
          </p:cNvSpPr>
          <p:nvPr/>
        </p:nvSpPr>
        <p:spPr>
          <a:xfrm>
            <a:off x="4893309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>
                <a:latin typeface="Symbol" pitchFamily="18" charset="2"/>
              </a:rPr>
              <a:t>s</a:t>
            </a:r>
            <a:endParaRPr lang="en-US" sz="2000" b="0" noProof="0" dirty="0" smtClean="0">
              <a:latin typeface="Symbol" pitchFamily="18" charset="2"/>
            </a:endParaRPr>
          </a:p>
        </p:txBody>
      </p:sp>
      <p:sp>
        <p:nvSpPr>
          <p:cNvPr id="456" name="Rectangle 98"/>
          <p:cNvSpPr txBox="1">
            <a:spLocks noChangeArrowheads="1"/>
          </p:cNvSpPr>
          <p:nvPr/>
        </p:nvSpPr>
        <p:spPr>
          <a:xfrm>
            <a:off x="5731509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>
                <a:latin typeface="Symbol" pitchFamily="18" charset="2"/>
              </a:rPr>
              <a:t>s</a:t>
            </a:r>
            <a:endParaRPr lang="en-US" sz="2000" b="0" noProof="0" dirty="0" smtClean="0">
              <a:latin typeface="Symbol" pitchFamily="18" charset="2"/>
            </a:endParaRPr>
          </a:p>
        </p:txBody>
      </p:sp>
      <p:sp>
        <p:nvSpPr>
          <p:cNvPr id="457" name="Rectangle 98"/>
          <p:cNvSpPr txBox="1">
            <a:spLocks noChangeArrowheads="1"/>
          </p:cNvSpPr>
          <p:nvPr/>
        </p:nvSpPr>
        <p:spPr>
          <a:xfrm>
            <a:off x="3200400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>
                <a:latin typeface="Symbol" pitchFamily="18" charset="2"/>
              </a:rPr>
              <a:t>s</a:t>
            </a:r>
            <a:endParaRPr lang="en-US" sz="2000" b="0" noProof="0" dirty="0" smtClean="0">
              <a:latin typeface="Symbol" pitchFamily="18" charset="2"/>
            </a:endParaRPr>
          </a:p>
        </p:txBody>
      </p:sp>
      <p:sp>
        <p:nvSpPr>
          <p:cNvPr id="458" name="Rectangle 98"/>
          <p:cNvSpPr txBox="1">
            <a:spLocks noChangeArrowheads="1"/>
          </p:cNvSpPr>
          <p:nvPr/>
        </p:nvSpPr>
        <p:spPr>
          <a:xfrm>
            <a:off x="5731509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Symbol" pitchFamily="18" charset="2"/>
              </a:rPr>
              <a:t>t</a:t>
            </a:r>
          </a:p>
        </p:txBody>
      </p:sp>
      <p:sp>
        <p:nvSpPr>
          <p:cNvPr id="459" name="Rectangle 98"/>
          <p:cNvSpPr txBox="1">
            <a:spLocks noChangeArrowheads="1"/>
          </p:cNvSpPr>
          <p:nvPr/>
        </p:nvSpPr>
        <p:spPr>
          <a:xfrm>
            <a:off x="4876800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Symbol" pitchFamily="18" charset="2"/>
              </a:rPr>
              <a:t>t</a:t>
            </a:r>
          </a:p>
        </p:txBody>
      </p:sp>
      <p:sp>
        <p:nvSpPr>
          <p:cNvPr id="460" name="Rectangle 98"/>
          <p:cNvSpPr txBox="1">
            <a:spLocks noChangeArrowheads="1"/>
          </p:cNvSpPr>
          <p:nvPr/>
        </p:nvSpPr>
        <p:spPr>
          <a:xfrm>
            <a:off x="4038600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Symbol" pitchFamily="18" charset="2"/>
              </a:rPr>
              <a:t>t</a:t>
            </a:r>
          </a:p>
        </p:txBody>
      </p:sp>
      <p:sp>
        <p:nvSpPr>
          <p:cNvPr id="461" name="Rectangle 98"/>
          <p:cNvSpPr txBox="1">
            <a:spLocks noChangeArrowheads="1"/>
          </p:cNvSpPr>
          <p:nvPr/>
        </p:nvSpPr>
        <p:spPr>
          <a:xfrm>
            <a:off x="3200400" y="5976534"/>
            <a:ext cx="66929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Symbol" pitchFamily="18" charset="2"/>
              </a:rPr>
              <a:t>t</a:t>
            </a:r>
          </a:p>
        </p:txBody>
      </p:sp>
      <p:sp>
        <p:nvSpPr>
          <p:cNvPr id="462" name="Rectangle 98"/>
          <p:cNvSpPr txBox="1">
            <a:spLocks noChangeArrowheads="1"/>
          </p:cNvSpPr>
          <p:nvPr/>
        </p:nvSpPr>
        <p:spPr>
          <a:xfrm>
            <a:off x="387920" y="6273660"/>
            <a:ext cx="830258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0" noProof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quiver impurities</a:t>
            </a:r>
            <a:r>
              <a:rPr lang="en-US" b="0" noProof="0" dirty="0" smtClean="0">
                <a:solidFill>
                  <a:srgbClr val="3FA8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are indeed in one-to-one correspondence with impurities in the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spin chains</a:t>
            </a:r>
          </a:p>
        </p:txBody>
      </p:sp>
      <p:sp>
        <p:nvSpPr>
          <p:cNvPr id="465" name="Rectangle 98"/>
          <p:cNvSpPr txBox="1">
            <a:spLocks noChangeArrowheads="1"/>
          </p:cNvSpPr>
          <p:nvPr/>
        </p:nvSpPr>
        <p:spPr>
          <a:xfrm>
            <a:off x="5037395" y="4544810"/>
            <a:ext cx="395166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Benvenuti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,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 Franco,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Hanany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Martelli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, Sparks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70" name="Rectangle 98"/>
          <p:cNvSpPr txBox="1">
            <a:spLocks noChangeArrowheads="1"/>
          </p:cNvSpPr>
          <p:nvPr/>
        </p:nvSpPr>
        <p:spPr>
          <a:xfrm>
            <a:off x="7345016" y="4953562"/>
            <a:ext cx="68580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+mn-lt"/>
              </a:rPr>
              <a:t>Y</a:t>
            </a:r>
            <a:r>
              <a:rPr lang="en-US" sz="2000" b="0" baseline="30000" dirty="0" smtClean="0">
                <a:latin typeface="+mn-lt"/>
              </a:rPr>
              <a:t>4</a:t>
            </a:r>
            <a:r>
              <a:rPr lang="en-US" sz="2000" b="0" baseline="30000" noProof="0" dirty="0" smtClean="0">
                <a:latin typeface="+mn-lt"/>
              </a:rPr>
              <a:t>,0</a:t>
            </a:r>
            <a:endParaRPr lang="en-US" sz="2000" b="0" noProof="0" dirty="0" smtClean="0">
              <a:solidFill>
                <a:srgbClr val="3FA8FF"/>
              </a:solidFill>
              <a:latin typeface="+mn-lt"/>
            </a:endParaRPr>
          </a:p>
        </p:txBody>
      </p:sp>
      <p:sp>
        <p:nvSpPr>
          <p:cNvPr id="471" name="Rectangle 98"/>
          <p:cNvSpPr txBox="1">
            <a:spLocks noChangeArrowheads="1"/>
          </p:cNvSpPr>
          <p:nvPr/>
        </p:nvSpPr>
        <p:spPr>
          <a:xfrm>
            <a:off x="7345016" y="4953562"/>
            <a:ext cx="68580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+mn-lt"/>
              </a:rPr>
              <a:t>Y</a:t>
            </a:r>
            <a:r>
              <a:rPr lang="en-US" sz="2000" b="0" baseline="30000" dirty="0" smtClean="0">
                <a:latin typeface="+mn-lt"/>
              </a:rPr>
              <a:t>4</a:t>
            </a:r>
            <a:r>
              <a:rPr lang="en-US" sz="2000" b="0" baseline="30000" noProof="0" dirty="0" smtClean="0">
                <a:latin typeface="+mn-lt"/>
              </a:rPr>
              <a:t>,1</a:t>
            </a:r>
            <a:endParaRPr lang="en-US" sz="2000" b="0" noProof="0" dirty="0" smtClean="0">
              <a:solidFill>
                <a:srgbClr val="3FA8FF"/>
              </a:solidFill>
              <a:latin typeface="+mn-lt"/>
            </a:endParaRPr>
          </a:p>
        </p:txBody>
      </p:sp>
      <p:sp>
        <p:nvSpPr>
          <p:cNvPr id="472" name="Rectangle 98"/>
          <p:cNvSpPr txBox="1">
            <a:spLocks noChangeArrowheads="1"/>
          </p:cNvSpPr>
          <p:nvPr/>
        </p:nvSpPr>
        <p:spPr>
          <a:xfrm>
            <a:off x="7345016" y="4953562"/>
            <a:ext cx="68580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+mn-lt"/>
              </a:rPr>
              <a:t>Y</a:t>
            </a:r>
            <a:r>
              <a:rPr lang="en-US" sz="2000" b="0" baseline="30000" dirty="0" smtClean="0">
                <a:latin typeface="+mn-lt"/>
              </a:rPr>
              <a:t>4</a:t>
            </a:r>
            <a:r>
              <a:rPr lang="en-US" sz="2000" b="0" baseline="30000" noProof="0" dirty="0" smtClean="0">
                <a:latin typeface="+mn-lt"/>
              </a:rPr>
              <a:t>,2</a:t>
            </a:r>
            <a:endParaRPr lang="en-US" sz="2000" b="0" noProof="0" dirty="0" smtClean="0">
              <a:solidFill>
                <a:srgbClr val="3FA8FF"/>
              </a:solidFill>
              <a:latin typeface="+mn-lt"/>
            </a:endParaRPr>
          </a:p>
        </p:txBody>
      </p:sp>
      <p:sp>
        <p:nvSpPr>
          <p:cNvPr id="473" name="Rectangle 98"/>
          <p:cNvSpPr txBox="1">
            <a:spLocks noChangeArrowheads="1"/>
          </p:cNvSpPr>
          <p:nvPr/>
        </p:nvSpPr>
        <p:spPr>
          <a:xfrm>
            <a:off x="7345016" y="4953562"/>
            <a:ext cx="68580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+mn-lt"/>
              </a:rPr>
              <a:t>Y</a:t>
            </a:r>
            <a:r>
              <a:rPr lang="en-US" sz="2000" b="0" baseline="30000" dirty="0" smtClean="0">
                <a:latin typeface="+mn-lt"/>
              </a:rPr>
              <a:t>4</a:t>
            </a:r>
            <a:r>
              <a:rPr lang="en-US" sz="2000" b="0" baseline="30000" noProof="0" dirty="0" smtClean="0">
                <a:latin typeface="+mn-lt"/>
              </a:rPr>
              <a:t>,3</a:t>
            </a:r>
            <a:endParaRPr lang="en-US" sz="2000" b="0" noProof="0" dirty="0" smtClean="0">
              <a:solidFill>
                <a:srgbClr val="3FA8FF"/>
              </a:solidFill>
              <a:latin typeface="+mn-lt"/>
            </a:endParaRPr>
          </a:p>
        </p:txBody>
      </p:sp>
      <p:sp>
        <p:nvSpPr>
          <p:cNvPr id="474" name="Rectangle 98"/>
          <p:cNvSpPr txBox="1">
            <a:spLocks noChangeArrowheads="1"/>
          </p:cNvSpPr>
          <p:nvPr/>
        </p:nvSpPr>
        <p:spPr>
          <a:xfrm>
            <a:off x="7345016" y="4953562"/>
            <a:ext cx="68580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+mn-lt"/>
              </a:rPr>
              <a:t>Y</a:t>
            </a:r>
            <a:r>
              <a:rPr lang="en-US" sz="2000" b="0" baseline="30000" dirty="0" smtClean="0">
                <a:latin typeface="+mn-lt"/>
              </a:rPr>
              <a:t>4</a:t>
            </a:r>
            <a:r>
              <a:rPr lang="en-US" sz="2000" b="0" baseline="30000" noProof="0" dirty="0" smtClean="0">
                <a:latin typeface="+mn-lt"/>
              </a:rPr>
              <a:t>,4</a:t>
            </a:r>
            <a:endParaRPr lang="en-US" sz="2000" b="0" noProof="0" dirty="0" smtClean="0">
              <a:solidFill>
                <a:srgbClr val="3FA8FF"/>
              </a:solidFill>
              <a:latin typeface="+mn-lt"/>
            </a:endParaRPr>
          </a:p>
        </p:txBody>
      </p:sp>
      <p:sp>
        <p:nvSpPr>
          <p:cNvPr id="475" name="Rectangle 98"/>
          <p:cNvSpPr txBox="1">
            <a:spLocks noChangeArrowheads="1"/>
          </p:cNvSpPr>
          <p:nvPr/>
        </p:nvSpPr>
        <p:spPr>
          <a:xfrm>
            <a:off x="387915" y="488207"/>
            <a:ext cx="829888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Some of this integrable systems can also be realized as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spin chains</a:t>
            </a:r>
          </a:p>
        </p:txBody>
      </p:sp>
      <p:sp>
        <p:nvSpPr>
          <p:cNvPr id="476" name="Rectangle 98"/>
          <p:cNvSpPr txBox="1">
            <a:spLocks noChangeArrowheads="1"/>
          </p:cNvSpPr>
          <p:nvPr/>
        </p:nvSpPr>
        <p:spPr>
          <a:xfrm>
            <a:off x="387910" y="917707"/>
            <a:ext cx="829888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The relativistic, periodic Toda chain is one such example</a:t>
            </a:r>
          </a:p>
        </p:txBody>
      </p:sp>
      <p:grpSp>
        <p:nvGrpSpPr>
          <p:cNvPr id="477" name="Group 476"/>
          <p:cNvGrpSpPr/>
          <p:nvPr/>
        </p:nvGrpSpPr>
        <p:grpSpPr>
          <a:xfrm>
            <a:off x="4336635" y="2213788"/>
            <a:ext cx="920721" cy="1666392"/>
            <a:chOff x="6857006" y="2898967"/>
            <a:chExt cx="920721" cy="1666392"/>
          </a:xfrm>
        </p:grpSpPr>
        <p:sp>
          <p:nvSpPr>
            <p:cNvPr id="478" name="Oval 477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9" name="Oval 478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0" name="Oval 479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1" name="Oval 480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2" name="Oval 481"/>
            <p:cNvSpPr/>
            <p:nvPr/>
          </p:nvSpPr>
          <p:spPr bwMode="auto">
            <a:xfrm>
              <a:off x="7240137" y="4412959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3" name="Oval 482"/>
            <p:cNvSpPr/>
            <p:nvPr/>
          </p:nvSpPr>
          <p:spPr bwMode="auto">
            <a:xfrm>
              <a:off x="7625327" y="4412959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4" name="Oval 483"/>
            <p:cNvSpPr/>
            <p:nvPr/>
          </p:nvSpPr>
          <p:spPr bwMode="auto">
            <a:xfrm>
              <a:off x="6857006" y="4412959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5" name="Straight Connector 484"/>
            <p:cNvCxnSpPr>
              <a:stCxn id="484" idx="0"/>
              <a:endCxn id="478" idx="3"/>
            </p:cNvCxnSpPr>
            <p:nvPr/>
          </p:nvCxnSpPr>
          <p:spPr bwMode="auto">
            <a:xfrm flipV="1">
              <a:off x="6933206" y="3029049"/>
              <a:ext cx="329249" cy="13839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6" name="Straight Connector 485"/>
            <p:cNvCxnSpPr>
              <a:stCxn id="484" idx="6"/>
              <a:endCxn id="482" idx="2"/>
            </p:cNvCxnSpPr>
            <p:nvPr/>
          </p:nvCxnSpPr>
          <p:spPr bwMode="auto">
            <a:xfrm>
              <a:off x="7009406" y="4489159"/>
              <a:ext cx="2307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7" name="Straight Connector 486"/>
            <p:cNvCxnSpPr>
              <a:stCxn id="478" idx="5"/>
              <a:endCxn id="483" idx="0"/>
            </p:cNvCxnSpPr>
            <p:nvPr/>
          </p:nvCxnSpPr>
          <p:spPr bwMode="auto">
            <a:xfrm>
              <a:off x="7370219" y="3029049"/>
              <a:ext cx="331308" cy="138391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8" name="Straight Connector 487"/>
            <p:cNvCxnSpPr>
              <a:stCxn id="482" idx="6"/>
              <a:endCxn id="483" idx="2"/>
            </p:cNvCxnSpPr>
            <p:nvPr/>
          </p:nvCxnSpPr>
          <p:spPr bwMode="auto">
            <a:xfrm>
              <a:off x="7392537" y="4489159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89" name="Group 488"/>
          <p:cNvGrpSpPr/>
          <p:nvPr/>
        </p:nvGrpSpPr>
        <p:grpSpPr>
          <a:xfrm>
            <a:off x="4336635" y="2213894"/>
            <a:ext cx="920721" cy="1666180"/>
            <a:chOff x="6857006" y="2898967"/>
            <a:chExt cx="920721" cy="1666180"/>
          </a:xfrm>
        </p:grpSpPr>
        <p:sp>
          <p:nvSpPr>
            <p:cNvPr id="490" name="Oval 489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1" name="Oval 490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2" name="Oval 491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3" name="Oval 492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4" name="Oval 493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5" name="Oval 494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6" name="Oval 495"/>
            <p:cNvSpPr/>
            <p:nvPr/>
          </p:nvSpPr>
          <p:spPr bwMode="auto">
            <a:xfrm>
              <a:off x="6857006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97" name="Straight Connector 496"/>
            <p:cNvCxnSpPr>
              <a:stCxn id="496" idx="6"/>
              <a:endCxn id="490" idx="2"/>
            </p:cNvCxnSpPr>
            <p:nvPr/>
          </p:nvCxnSpPr>
          <p:spPr bwMode="auto">
            <a:xfrm>
              <a:off x="7009406" y="2975167"/>
              <a:ext cx="2307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8" name="Straight Connector 497"/>
            <p:cNvCxnSpPr>
              <a:stCxn id="496" idx="4"/>
              <a:endCxn id="494" idx="1"/>
            </p:cNvCxnSpPr>
            <p:nvPr/>
          </p:nvCxnSpPr>
          <p:spPr bwMode="auto">
            <a:xfrm>
              <a:off x="6933206" y="3051367"/>
              <a:ext cx="329249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9" name="Straight Connector 498"/>
            <p:cNvCxnSpPr>
              <a:stCxn id="490" idx="5"/>
              <a:endCxn id="495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0" name="Straight Connector 499"/>
            <p:cNvCxnSpPr>
              <a:stCxn id="494" idx="6"/>
              <a:endCxn id="495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4336635" y="2213894"/>
            <a:ext cx="920721" cy="1666180"/>
            <a:chOff x="6857006" y="2898967"/>
            <a:chExt cx="920721" cy="1666180"/>
          </a:xfrm>
        </p:grpSpPr>
        <p:sp>
          <p:nvSpPr>
            <p:cNvPr id="502" name="Oval 501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3" name="Oval 502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4" name="Oval 503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5" name="Oval 504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6" name="Oval 505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7" name="Oval 506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8" name="Oval 507"/>
            <p:cNvSpPr/>
            <p:nvPr/>
          </p:nvSpPr>
          <p:spPr bwMode="auto">
            <a:xfrm>
              <a:off x="6857006" y="326471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09" name="Straight Connector 508"/>
            <p:cNvCxnSpPr>
              <a:stCxn id="508" idx="7"/>
              <a:endCxn id="502" idx="3"/>
            </p:cNvCxnSpPr>
            <p:nvPr/>
          </p:nvCxnSpPr>
          <p:spPr bwMode="auto">
            <a:xfrm flipV="1">
              <a:off x="6987088" y="3029049"/>
              <a:ext cx="275367" cy="25798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0" name="Straight Connector 509"/>
            <p:cNvCxnSpPr>
              <a:stCxn id="508" idx="4"/>
              <a:endCxn id="506" idx="1"/>
            </p:cNvCxnSpPr>
            <p:nvPr/>
          </p:nvCxnSpPr>
          <p:spPr bwMode="auto">
            <a:xfrm>
              <a:off x="6933206" y="3417117"/>
              <a:ext cx="329249" cy="10179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1" name="Straight Connector 510"/>
            <p:cNvCxnSpPr>
              <a:stCxn id="502" idx="5"/>
              <a:endCxn id="507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2" name="Straight Connector 511"/>
            <p:cNvCxnSpPr>
              <a:stCxn id="506" idx="6"/>
              <a:endCxn id="507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3" name="Group 512"/>
          <p:cNvGrpSpPr/>
          <p:nvPr/>
        </p:nvGrpSpPr>
        <p:grpSpPr>
          <a:xfrm>
            <a:off x="4336635" y="2213894"/>
            <a:ext cx="920721" cy="1666180"/>
            <a:chOff x="6857006" y="2898967"/>
            <a:chExt cx="920721" cy="1666180"/>
          </a:xfrm>
        </p:grpSpPr>
        <p:sp>
          <p:nvSpPr>
            <p:cNvPr id="514" name="Oval 513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5" name="Oval 514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6" name="Oval 515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7" name="Oval 516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8" name="Oval 517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9" name="Oval 518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0" name="Oval 519"/>
            <p:cNvSpPr/>
            <p:nvPr/>
          </p:nvSpPr>
          <p:spPr bwMode="auto">
            <a:xfrm>
              <a:off x="6857006" y="365241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1" name="Straight Connector 520"/>
            <p:cNvCxnSpPr>
              <a:stCxn id="520" idx="7"/>
              <a:endCxn id="514" idx="3"/>
            </p:cNvCxnSpPr>
            <p:nvPr/>
          </p:nvCxnSpPr>
          <p:spPr bwMode="auto">
            <a:xfrm flipV="1">
              <a:off x="6987088" y="3029049"/>
              <a:ext cx="275367" cy="645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2" name="Straight Connector 521"/>
            <p:cNvCxnSpPr>
              <a:stCxn id="520" idx="5"/>
              <a:endCxn id="518" idx="1"/>
            </p:cNvCxnSpPr>
            <p:nvPr/>
          </p:nvCxnSpPr>
          <p:spPr bwMode="auto">
            <a:xfrm>
              <a:off x="6987088" y="3782494"/>
              <a:ext cx="275367" cy="6525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3" name="Straight Connector 522"/>
            <p:cNvCxnSpPr>
              <a:stCxn id="514" idx="5"/>
              <a:endCxn id="519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4" name="Straight Connector 523"/>
            <p:cNvCxnSpPr>
              <a:stCxn id="518" idx="6"/>
              <a:endCxn id="519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25" name="Group 524"/>
          <p:cNvGrpSpPr/>
          <p:nvPr/>
        </p:nvGrpSpPr>
        <p:grpSpPr>
          <a:xfrm>
            <a:off x="4336635" y="2213894"/>
            <a:ext cx="920721" cy="1666180"/>
            <a:chOff x="6857006" y="2898967"/>
            <a:chExt cx="920721" cy="1666180"/>
          </a:xfrm>
        </p:grpSpPr>
        <p:sp>
          <p:nvSpPr>
            <p:cNvPr id="526" name="Oval 525"/>
            <p:cNvSpPr/>
            <p:nvPr/>
          </p:nvSpPr>
          <p:spPr bwMode="auto">
            <a:xfrm>
              <a:off x="7240137" y="289896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7" name="Oval 526"/>
            <p:cNvSpPr/>
            <p:nvPr/>
          </p:nvSpPr>
          <p:spPr bwMode="auto">
            <a:xfrm>
              <a:off x="7240137" y="327114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8" name="Oval 527"/>
            <p:cNvSpPr/>
            <p:nvPr/>
          </p:nvSpPr>
          <p:spPr bwMode="auto">
            <a:xfrm>
              <a:off x="7240137" y="36576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9" name="Oval 528"/>
            <p:cNvSpPr/>
            <p:nvPr/>
          </p:nvSpPr>
          <p:spPr bwMode="auto">
            <a:xfrm>
              <a:off x="7239000" y="404127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0" name="Oval 529"/>
            <p:cNvSpPr/>
            <p:nvPr/>
          </p:nvSpPr>
          <p:spPr bwMode="auto">
            <a:xfrm>
              <a:off x="724013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1" name="Oval 530"/>
            <p:cNvSpPr/>
            <p:nvPr/>
          </p:nvSpPr>
          <p:spPr bwMode="auto">
            <a:xfrm>
              <a:off x="7625327" y="4412747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2" name="Oval 531"/>
            <p:cNvSpPr/>
            <p:nvPr/>
          </p:nvSpPr>
          <p:spPr bwMode="auto">
            <a:xfrm>
              <a:off x="6857006" y="4032792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33" name="Straight Connector 532"/>
            <p:cNvCxnSpPr>
              <a:stCxn id="532" idx="7"/>
              <a:endCxn id="526" idx="3"/>
            </p:cNvCxnSpPr>
            <p:nvPr/>
          </p:nvCxnSpPr>
          <p:spPr bwMode="auto">
            <a:xfrm flipV="1">
              <a:off x="6987088" y="3029049"/>
              <a:ext cx="275367" cy="10260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4" name="Straight Connector 533"/>
            <p:cNvCxnSpPr>
              <a:stCxn id="532" idx="5"/>
              <a:endCxn id="530" idx="1"/>
            </p:cNvCxnSpPr>
            <p:nvPr/>
          </p:nvCxnSpPr>
          <p:spPr bwMode="auto">
            <a:xfrm>
              <a:off x="6987088" y="4162874"/>
              <a:ext cx="275367" cy="27219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5" name="Straight Connector 534"/>
            <p:cNvCxnSpPr>
              <a:stCxn id="526" idx="5"/>
              <a:endCxn id="531" idx="0"/>
            </p:cNvCxnSpPr>
            <p:nvPr/>
          </p:nvCxnSpPr>
          <p:spPr bwMode="auto">
            <a:xfrm>
              <a:off x="7370219" y="3029049"/>
              <a:ext cx="331308" cy="138369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6" name="Straight Connector 535"/>
            <p:cNvCxnSpPr>
              <a:stCxn id="530" idx="6"/>
              <a:endCxn id="531" idx="2"/>
            </p:cNvCxnSpPr>
            <p:nvPr/>
          </p:nvCxnSpPr>
          <p:spPr bwMode="auto">
            <a:xfrm>
              <a:off x="7392537" y="4488947"/>
              <a:ext cx="23279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7" name="Rectangle 98"/>
          <p:cNvSpPr txBox="1">
            <a:spLocks noChangeArrowheads="1"/>
          </p:cNvSpPr>
          <p:nvPr/>
        </p:nvSpPr>
        <p:spPr>
          <a:xfrm>
            <a:off x="3257331" y="2432380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  <a:cs typeface="Times New Roman" pitchFamily="18" charset="0"/>
              </a:rPr>
              <a:t>(-1,p-q)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38" name="Rectangle 98"/>
          <p:cNvSpPr txBox="1">
            <a:spLocks noChangeArrowheads="1"/>
          </p:cNvSpPr>
          <p:nvPr/>
        </p:nvSpPr>
        <p:spPr>
          <a:xfrm>
            <a:off x="4186366" y="1819140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  <a:cs typeface="Times New Roman" pitchFamily="18" charset="0"/>
              </a:rPr>
              <a:t>(0,p)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39" name="Rectangle 98"/>
          <p:cNvSpPr txBox="1">
            <a:spLocks noChangeArrowheads="1"/>
          </p:cNvSpPr>
          <p:nvPr/>
        </p:nvSpPr>
        <p:spPr>
          <a:xfrm>
            <a:off x="4186366" y="3866532"/>
            <a:ext cx="1219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  <a:cs typeface="Times New Roman" pitchFamily="18" charset="0"/>
              </a:rPr>
              <a:t>(0,0)</a:t>
            </a:r>
            <a:endParaRPr kumimoji="0" lang="en-US" b="0" i="0" u="none" strike="noStrike" kern="1200" cap="none" spc="0" normalizeH="0" baseline="3000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0" name="Rectangle 98"/>
              <p:cNvSpPr txBox="1">
                <a:spLocks noChangeArrowheads="1"/>
              </p:cNvSpPr>
              <p:nvPr/>
            </p:nvSpPr>
            <p:spPr>
              <a:xfrm>
                <a:off x="2281366" y="2444660"/>
                <a:ext cx="1828800" cy="3810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85750" lvl="1" indent="-285750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ß"/>
                  <a:defRPr/>
                </a:pP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smtClean="0">
                    <a:latin typeface="Times New Roman" pitchFamily="18" charset="0"/>
                    <a:cs typeface="Times New Roman" pitchFamily="18" charset="0"/>
                  </a:rPr>
                  <a:t>p,0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 = T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smtClean="0">
                    <a:latin typeface="Times New Roman" pitchFamily="18" charset="0"/>
                    <a:cs typeface="Times New Roman" pitchFamily="18" charset="0"/>
                  </a:rPr>
                  <a:t>1,1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="0" baseline="-25000" noProof="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kumimoji="0" lang="en-US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0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66" y="2444660"/>
                <a:ext cx="1828800" cy="381000"/>
              </a:xfrm>
              <a:prstGeom prst="rect">
                <a:avLst/>
              </a:prstGeom>
              <a:blipFill rotWithShape="1">
                <a:blip r:embed="rId3"/>
                <a:stretch>
                  <a:fillRect l="-1000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1" name="Rectangle 98"/>
              <p:cNvSpPr txBox="1">
                <a:spLocks noChangeArrowheads="1"/>
              </p:cNvSpPr>
              <p:nvPr/>
            </p:nvSpPr>
            <p:spPr>
              <a:xfrm>
                <a:off x="2281366" y="2825660"/>
                <a:ext cx="1828800" cy="3810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85750" lvl="1" indent="-285750">
                  <a:spcBef>
                    <a:spcPct val="20000"/>
                  </a:spcBef>
                  <a:buClr>
                    <a:srgbClr val="0070C0"/>
                  </a:buClr>
                  <a:buSzPct val="90000"/>
                  <a:buFont typeface="Wingdings 2" pitchFamily="18" charset="2"/>
                  <a:buChar char="ß"/>
                  <a:defRPr/>
                </a:pP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err="1" smtClean="0">
                    <a:latin typeface="Times New Roman" pitchFamily="18" charset="0"/>
                    <a:cs typeface="Times New Roman" pitchFamily="18" charset="0"/>
                  </a:rPr>
                  <a:t>p,p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 = S</a:t>
                </a:r>
                <a:r>
                  <a:rPr lang="en-US" sz="200" b="0" noProof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0" baseline="30000" noProof="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0" noProof="0" dirty="0" smtClean="0">
                    <a:latin typeface="Times New Roman" pitchFamily="18" charset="0"/>
                    <a:cs typeface="Times New Roman" pitchFamily="18" charset="0"/>
                  </a:rPr>
                  <a:t>/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b="0" baseline="-25000" noProof="0" dirty="0" smtClean="0">
                    <a:latin typeface="Times New Roman" pitchFamily="18" charset="0"/>
                    <a:cs typeface="Times New Roman" pitchFamily="18" charset="0"/>
                  </a:rPr>
                  <a:t>2p</a:t>
                </a:r>
                <a:endParaRPr kumimoji="0" lang="en-US" b="0" i="0" u="none" strike="noStrike" kern="1200" cap="none" spc="0" normalizeH="0" baseline="-25000" noProof="0" dirty="0">
                  <a:ln>
                    <a:noFill/>
                  </a:ln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1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366" y="2825660"/>
                <a:ext cx="1828800" cy="381000"/>
              </a:xfrm>
              <a:prstGeom prst="rect">
                <a:avLst/>
              </a:prstGeom>
              <a:blipFill rotWithShape="1">
                <a:blip r:embed="rId4"/>
                <a:stretch>
                  <a:fillRect l="-1000" t="-806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" name="Rounded Rectangle 541"/>
          <p:cNvSpPr/>
          <p:nvPr/>
        </p:nvSpPr>
        <p:spPr>
          <a:xfrm>
            <a:off x="5792717" y="2680863"/>
            <a:ext cx="2339899" cy="61652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76" grpId="0"/>
      <p:bldP spid="238" grpId="0"/>
      <p:bldP spid="241" grpId="0"/>
      <p:bldP spid="454" grpId="0"/>
      <p:bldP spid="454" grpId="1"/>
      <p:bldP spid="455" grpId="0"/>
      <p:bldP spid="455" grpId="1"/>
      <p:bldP spid="456" grpId="0"/>
      <p:bldP spid="456" grpId="1"/>
      <p:bldP spid="457" grpId="0"/>
      <p:bldP spid="457" grpId="1"/>
      <p:bldP spid="458" grpId="0"/>
      <p:bldP spid="459" grpId="0"/>
      <p:bldP spid="460" grpId="0"/>
      <p:bldP spid="461" grpId="0"/>
      <p:bldP spid="462" grpId="0"/>
      <p:bldP spid="465" grpId="0"/>
      <p:bldP spid="470" grpId="0"/>
      <p:bldP spid="471" grpId="0"/>
      <p:bldP spid="471" grpId="1"/>
      <p:bldP spid="472" grpId="0"/>
      <p:bldP spid="472" grpId="1"/>
      <p:bldP spid="473" grpId="0"/>
      <p:bldP spid="473" grpId="1"/>
      <p:bldP spid="474" grpId="0"/>
      <p:bldP spid="474" grpId="1"/>
      <p:bldP spid="475" grpId="0"/>
      <p:bldP spid="476" grpId="0"/>
      <p:bldP spid="537" grpId="0"/>
      <p:bldP spid="537" grpId="1"/>
      <p:bldP spid="538" grpId="0"/>
      <p:bldP spid="538" grpId="1"/>
      <p:bldP spid="539" grpId="0"/>
      <p:bldP spid="539" grpId="1"/>
      <p:bldP spid="540" grpId="0"/>
      <p:bldP spid="541" grpId="0"/>
      <p:bldP spid="54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Higgsing as a Generator of Integrable Systems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63" name="Rectangle 98"/>
          <p:cNvSpPr txBox="1">
            <a:spLocks noChangeArrowheads="1"/>
          </p:cNvSpPr>
          <p:nvPr/>
        </p:nvSpPr>
        <p:spPr>
          <a:xfrm>
            <a:off x="457195" y="820549"/>
            <a:ext cx="8562114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saw how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, and hence integrable systems, can be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systematically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constructed from any toric diagram</a:t>
            </a:r>
          </a:p>
        </p:txBody>
      </p:sp>
      <p:sp>
        <p:nvSpPr>
          <p:cNvPr id="464" name="Rectangle 98"/>
          <p:cNvSpPr txBox="1">
            <a:spLocks noChangeArrowheads="1"/>
          </p:cNvSpPr>
          <p:nvPr/>
        </p:nvSpPr>
        <p:spPr>
          <a:xfrm>
            <a:off x="457195" y="1818079"/>
            <a:ext cx="8229600" cy="609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An alternative simple way to generate </a:t>
            </a:r>
            <a:r>
              <a:rPr lang="en-US" b="0" u="sng" noProof="0" dirty="0" smtClean="0">
                <a:latin typeface="Times New Roman" pitchFamily="18" charset="0"/>
                <a:cs typeface="Times New Roman" pitchFamily="18" charset="0"/>
              </a:rPr>
              <a:t>new integrable systems from existing ones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is via the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Higgs mechanism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(geometrically,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partial resolution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66" name="Rectangle 98"/>
          <p:cNvSpPr txBox="1">
            <a:spLocks noChangeArrowheads="1"/>
          </p:cNvSpPr>
          <p:nvPr/>
        </p:nvSpPr>
        <p:spPr>
          <a:xfrm>
            <a:off x="1295395" y="5177794"/>
            <a:ext cx="57912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1" noProof="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Remove loops containing an edge with a non-zero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vev</a:t>
            </a:r>
            <a:endParaRPr lang="en-US" b="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7" name="Rectangle 98"/>
          <p:cNvSpPr txBox="1">
            <a:spLocks noChangeArrowheads="1"/>
          </p:cNvSpPr>
          <p:nvPr/>
        </p:nvSpPr>
        <p:spPr>
          <a:xfrm>
            <a:off x="1295395" y="5619187"/>
            <a:ext cx="67818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1" noProof="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Re-express surviving loops with the replacement (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/j</a:t>
            </a:r>
          </a:p>
        </p:txBody>
      </p:sp>
      <p:grpSp>
        <p:nvGrpSpPr>
          <p:cNvPr id="468" name="Group 467"/>
          <p:cNvGrpSpPr/>
          <p:nvPr/>
        </p:nvGrpSpPr>
        <p:grpSpPr>
          <a:xfrm>
            <a:off x="2269033" y="2987464"/>
            <a:ext cx="2099024" cy="1442195"/>
            <a:chOff x="2174522" y="2567434"/>
            <a:chExt cx="2099024" cy="1442195"/>
          </a:xfrm>
        </p:grpSpPr>
        <p:grpSp>
          <p:nvGrpSpPr>
            <p:cNvPr id="469" name="Group 468"/>
            <p:cNvGrpSpPr/>
            <p:nvPr/>
          </p:nvGrpSpPr>
          <p:grpSpPr>
            <a:xfrm>
              <a:off x="2247378" y="2640791"/>
              <a:ext cx="1967131" cy="1296202"/>
              <a:chOff x="2622982" y="2427601"/>
              <a:chExt cx="1119884" cy="737925"/>
            </a:xfrm>
          </p:grpSpPr>
          <p:cxnSp>
            <p:nvCxnSpPr>
              <p:cNvPr id="555" name="Straight Connector 554"/>
              <p:cNvCxnSpPr/>
              <p:nvPr/>
            </p:nvCxnSpPr>
            <p:spPr>
              <a:xfrm rot="5400000">
                <a:off x="2434975" y="2796564"/>
                <a:ext cx="3865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 rot="5400000">
                <a:off x="2984447" y="2423680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 rot="16200000" flipV="1">
                <a:off x="3573288" y="2423680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 rot="16200000" flipV="1">
                <a:off x="2984448" y="2985910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 rot="5400000">
                <a:off x="3573289" y="2985909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3154023" y="2427601"/>
                <a:ext cx="4048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5400000">
                <a:off x="2787260" y="2796564"/>
                <a:ext cx="38653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>
                <a:off x="3549600" y="2796564"/>
                <a:ext cx="3865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>
                <a:off x="3154023" y="3165526"/>
                <a:ext cx="4048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>
                <a:off x="2622983" y="2603298"/>
                <a:ext cx="35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>
                <a:off x="2622982" y="2994849"/>
                <a:ext cx="35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6" name="Rectangle 98"/>
              <p:cNvSpPr txBox="1">
                <a:spLocks noChangeArrowheads="1"/>
              </p:cNvSpPr>
              <p:nvPr/>
            </p:nvSpPr>
            <p:spPr>
              <a:xfrm>
                <a:off x="3200416" y="2666289"/>
                <a:ext cx="322126" cy="174267"/>
              </a:xfrm>
              <a:prstGeom prst="rect">
                <a:avLst/>
              </a:prstGeom>
              <a:ln>
                <a:noFill/>
              </a:ln>
            </p:spPr>
            <p:txBody>
              <a:bodyPr vert="horz">
                <a:noAutofit/>
              </a:bodyPr>
              <a:lstStyle/>
              <a:p>
                <a:pPr marL="349250" lvl="1" indent="-349250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7" name="Rectangle 98"/>
              <p:cNvSpPr txBox="1">
                <a:spLocks noChangeArrowheads="1"/>
              </p:cNvSpPr>
              <p:nvPr/>
            </p:nvSpPr>
            <p:spPr>
              <a:xfrm>
                <a:off x="2648536" y="2666289"/>
                <a:ext cx="322126" cy="174267"/>
              </a:xfrm>
              <a:prstGeom prst="rect">
                <a:avLst/>
              </a:prstGeom>
              <a:ln>
                <a:noFill/>
              </a:ln>
            </p:spPr>
            <p:txBody>
              <a:bodyPr vert="horz">
                <a:noAutofit/>
              </a:bodyPr>
              <a:lstStyle/>
              <a:p>
                <a:pPr marL="349250" lvl="1" indent="-349250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2000" b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000" b="0" baseline="-25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3" name="Oval 542"/>
            <p:cNvSpPr/>
            <p:nvPr/>
          </p:nvSpPr>
          <p:spPr>
            <a:xfrm>
              <a:off x="2176670" y="2867947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4" name="Oval 543"/>
            <p:cNvSpPr/>
            <p:nvPr/>
          </p:nvSpPr>
          <p:spPr>
            <a:xfrm>
              <a:off x="2792714" y="3548386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5" name="Oval 544"/>
            <p:cNvSpPr/>
            <p:nvPr/>
          </p:nvSpPr>
          <p:spPr>
            <a:xfrm>
              <a:off x="3114689" y="2569582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6" name="Oval 545"/>
            <p:cNvSpPr/>
            <p:nvPr/>
          </p:nvSpPr>
          <p:spPr>
            <a:xfrm>
              <a:off x="4132130" y="2878678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7" name="Oval 546"/>
            <p:cNvSpPr/>
            <p:nvPr/>
          </p:nvSpPr>
          <p:spPr>
            <a:xfrm>
              <a:off x="3835913" y="3857482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8" name="Oval 547"/>
            <p:cNvSpPr/>
            <p:nvPr/>
          </p:nvSpPr>
          <p:spPr>
            <a:xfrm>
              <a:off x="2174522" y="3548386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9" name="Oval 548"/>
            <p:cNvSpPr/>
            <p:nvPr/>
          </p:nvSpPr>
          <p:spPr>
            <a:xfrm>
              <a:off x="2790566" y="2876530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0" name="Oval 549"/>
            <p:cNvSpPr/>
            <p:nvPr/>
          </p:nvSpPr>
          <p:spPr>
            <a:xfrm>
              <a:off x="3112541" y="3868213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" name="Oval 550"/>
            <p:cNvSpPr/>
            <p:nvPr/>
          </p:nvSpPr>
          <p:spPr>
            <a:xfrm>
              <a:off x="4129982" y="3571996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2" name="Oval 551"/>
            <p:cNvSpPr/>
            <p:nvPr/>
          </p:nvSpPr>
          <p:spPr>
            <a:xfrm>
              <a:off x="3833765" y="2567434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3047403" y="2833136"/>
              <a:ext cx="997085" cy="966131"/>
            </a:xfrm>
            <a:custGeom>
              <a:avLst/>
              <a:gdLst>
                <a:gd name="connsiteX0" fmla="*/ 470573 w 999129"/>
                <a:gd name="connsiteY0" fmla="*/ 965915 h 965915"/>
                <a:gd name="connsiteX1" fmla="*/ 225875 w 999129"/>
                <a:gd name="connsiteY1" fmla="*/ 875763 h 965915"/>
                <a:gd name="connsiteX2" fmla="*/ 6934 w 999129"/>
                <a:gd name="connsiteY2" fmla="*/ 553791 h 965915"/>
                <a:gd name="connsiteX3" fmla="*/ 97086 w 999129"/>
                <a:gd name="connsiteY3" fmla="*/ 141667 h 965915"/>
                <a:gd name="connsiteX4" fmla="*/ 509210 w 999129"/>
                <a:gd name="connsiteY4" fmla="*/ 0 h 965915"/>
                <a:gd name="connsiteX5" fmla="*/ 869818 w 999129"/>
                <a:gd name="connsiteY5" fmla="*/ 141667 h 965915"/>
                <a:gd name="connsiteX6" fmla="*/ 998607 w 999129"/>
                <a:gd name="connsiteY6" fmla="*/ 515155 h 965915"/>
                <a:gd name="connsiteX7" fmla="*/ 831182 w 999129"/>
                <a:gd name="connsiteY7" fmla="*/ 824248 h 965915"/>
                <a:gd name="connsiteX0" fmla="*/ 465948 w 994504"/>
                <a:gd name="connsiteY0" fmla="*/ 965972 h 965972"/>
                <a:gd name="connsiteX1" fmla="*/ 221250 w 994504"/>
                <a:gd name="connsiteY1" fmla="*/ 875820 h 965972"/>
                <a:gd name="connsiteX2" fmla="*/ 2309 w 994504"/>
                <a:gd name="connsiteY2" fmla="*/ 553848 h 965972"/>
                <a:gd name="connsiteX3" fmla="*/ 131098 w 994504"/>
                <a:gd name="connsiteY3" fmla="*/ 154602 h 965972"/>
                <a:gd name="connsiteX4" fmla="*/ 504585 w 994504"/>
                <a:gd name="connsiteY4" fmla="*/ 57 h 965972"/>
                <a:gd name="connsiteX5" fmla="*/ 865193 w 994504"/>
                <a:gd name="connsiteY5" fmla="*/ 141724 h 965972"/>
                <a:gd name="connsiteX6" fmla="*/ 993982 w 994504"/>
                <a:gd name="connsiteY6" fmla="*/ 515212 h 965972"/>
                <a:gd name="connsiteX7" fmla="*/ 826557 w 994504"/>
                <a:gd name="connsiteY7" fmla="*/ 824305 h 965972"/>
                <a:gd name="connsiteX0" fmla="*/ 468529 w 997085"/>
                <a:gd name="connsiteY0" fmla="*/ 966131 h 966131"/>
                <a:gd name="connsiteX1" fmla="*/ 223831 w 997085"/>
                <a:gd name="connsiteY1" fmla="*/ 875979 h 966131"/>
                <a:gd name="connsiteX2" fmla="*/ 4890 w 997085"/>
                <a:gd name="connsiteY2" fmla="*/ 554007 h 966131"/>
                <a:gd name="connsiteX3" fmla="*/ 107921 w 997085"/>
                <a:gd name="connsiteY3" fmla="*/ 167640 h 966131"/>
                <a:gd name="connsiteX4" fmla="*/ 507166 w 997085"/>
                <a:gd name="connsiteY4" fmla="*/ 216 h 966131"/>
                <a:gd name="connsiteX5" fmla="*/ 867774 w 997085"/>
                <a:gd name="connsiteY5" fmla="*/ 141883 h 966131"/>
                <a:gd name="connsiteX6" fmla="*/ 996563 w 997085"/>
                <a:gd name="connsiteY6" fmla="*/ 515371 h 966131"/>
                <a:gd name="connsiteX7" fmla="*/ 829138 w 997085"/>
                <a:gd name="connsiteY7" fmla="*/ 824464 h 966131"/>
                <a:gd name="connsiteX0" fmla="*/ 434218 w 962774"/>
                <a:gd name="connsiteY0" fmla="*/ 966131 h 966131"/>
                <a:gd name="connsiteX1" fmla="*/ 189520 w 962774"/>
                <a:gd name="connsiteY1" fmla="*/ 875979 h 966131"/>
                <a:gd name="connsiteX2" fmla="*/ 9216 w 962774"/>
                <a:gd name="connsiteY2" fmla="*/ 502491 h 966131"/>
                <a:gd name="connsiteX3" fmla="*/ 73610 w 962774"/>
                <a:gd name="connsiteY3" fmla="*/ 167640 h 966131"/>
                <a:gd name="connsiteX4" fmla="*/ 472855 w 962774"/>
                <a:gd name="connsiteY4" fmla="*/ 216 h 966131"/>
                <a:gd name="connsiteX5" fmla="*/ 833463 w 962774"/>
                <a:gd name="connsiteY5" fmla="*/ 141883 h 966131"/>
                <a:gd name="connsiteX6" fmla="*/ 962252 w 962774"/>
                <a:gd name="connsiteY6" fmla="*/ 515371 h 966131"/>
                <a:gd name="connsiteX7" fmla="*/ 794827 w 962774"/>
                <a:gd name="connsiteY7" fmla="*/ 824464 h 966131"/>
                <a:gd name="connsiteX0" fmla="*/ 468529 w 997085"/>
                <a:gd name="connsiteY0" fmla="*/ 966131 h 966131"/>
                <a:gd name="connsiteX1" fmla="*/ 223831 w 997085"/>
                <a:gd name="connsiteY1" fmla="*/ 875979 h 966131"/>
                <a:gd name="connsiteX2" fmla="*/ 4890 w 997085"/>
                <a:gd name="connsiteY2" fmla="*/ 541128 h 966131"/>
                <a:gd name="connsiteX3" fmla="*/ 107921 w 997085"/>
                <a:gd name="connsiteY3" fmla="*/ 167640 h 966131"/>
                <a:gd name="connsiteX4" fmla="*/ 507166 w 997085"/>
                <a:gd name="connsiteY4" fmla="*/ 216 h 966131"/>
                <a:gd name="connsiteX5" fmla="*/ 867774 w 997085"/>
                <a:gd name="connsiteY5" fmla="*/ 141883 h 966131"/>
                <a:gd name="connsiteX6" fmla="*/ 996563 w 997085"/>
                <a:gd name="connsiteY6" fmla="*/ 515371 h 966131"/>
                <a:gd name="connsiteX7" fmla="*/ 829138 w 997085"/>
                <a:gd name="connsiteY7" fmla="*/ 824464 h 96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085" h="966131">
                  <a:moveTo>
                    <a:pt x="468529" y="966131"/>
                  </a:moveTo>
                  <a:cubicBezTo>
                    <a:pt x="384816" y="955398"/>
                    <a:pt x="301104" y="946813"/>
                    <a:pt x="223831" y="875979"/>
                  </a:cubicBezTo>
                  <a:cubicBezTo>
                    <a:pt x="146558" y="805145"/>
                    <a:pt x="24208" y="659184"/>
                    <a:pt x="4890" y="541128"/>
                  </a:cubicBezTo>
                  <a:cubicBezTo>
                    <a:pt x="-14428" y="423072"/>
                    <a:pt x="24208" y="257792"/>
                    <a:pt x="107921" y="167640"/>
                  </a:cubicBezTo>
                  <a:cubicBezTo>
                    <a:pt x="191634" y="77488"/>
                    <a:pt x="380524" y="4509"/>
                    <a:pt x="507166" y="216"/>
                  </a:cubicBezTo>
                  <a:cubicBezTo>
                    <a:pt x="633808" y="-4077"/>
                    <a:pt x="786208" y="56024"/>
                    <a:pt x="867774" y="141883"/>
                  </a:cubicBezTo>
                  <a:cubicBezTo>
                    <a:pt x="949340" y="227742"/>
                    <a:pt x="1003002" y="401608"/>
                    <a:pt x="996563" y="515371"/>
                  </a:cubicBezTo>
                  <a:cubicBezTo>
                    <a:pt x="990124" y="629134"/>
                    <a:pt x="909631" y="726799"/>
                    <a:pt x="829138" y="824464"/>
                  </a:cubicBezTo>
                </a:path>
              </a:pathLst>
            </a:custGeom>
            <a:noFill/>
            <a:ln w="28575">
              <a:solidFill>
                <a:srgbClr val="007627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2310605" y="3046821"/>
              <a:ext cx="521732" cy="505535"/>
            </a:xfrm>
            <a:custGeom>
              <a:avLst/>
              <a:gdLst>
                <a:gd name="connsiteX0" fmla="*/ 470573 w 999129"/>
                <a:gd name="connsiteY0" fmla="*/ 965915 h 965915"/>
                <a:gd name="connsiteX1" fmla="*/ 225875 w 999129"/>
                <a:gd name="connsiteY1" fmla="*/ 875763 h 965915"/>
                <a:gd name="connsiteX2" fmla="*/ 6934 w 999129"/>
                <a:gd name="connsiteY2" fmla="*/ 553791 h 965915"/>
                <a:gd name="connsiteX3" fmla="*/ 97086 w 999129"/>
                <a:gd name="connsiteY3" fmla="*/ 141667 h 965915"/>
                <a:gd name="connsiteX4" fmla="*/ 509210 w 999129"/>
                <a:gd name="connsiteY4" fmla="*/ 0 h 965915"/>
                <a:gd name="connsiteX5" fmla="*/ 869818 w 999129"/>
                <a:gd name="connsiteY5" fmla="*/ 141667 h 965915"/>
                <a:gd name="connsiteX6" fmla="*/ 998607 w 999129"/>
                <a:gd name="connsiteY6" fmla="*/ 515155 h 965915"/>
                <a:gd name="connsiteX7" fmla="*/ 831182 w 999129"/>
                <a:gd name="connsiteY7" fmla="*/ 824248 h 965915"/>
                <a:gd name="connsiteX0" fmla="*/ 465948 w 994504"/>
                <a:gd name="connsiteY0" fmla="*/ 965972 h 965972"/>
                <a:gd name="connsiteX1" fmla="*/ 221250 w 994504"/>
                <a:gd name="connsiteY1" fmla="*/ 875820 h 965972"/>
                <a:gd name="connsiteX2" fmla="*/ 2309 w 994504"/>
                <a:gd name="connsiteY2" fmla="*/ 553848 h 965972"/>
                <a:gd name="connsiteX3" fmla="*/ 131098 w 994504"/>
                <a:gd name="connsiteY3" fmla="*/ 154602 h 965972"/>
                <a:gd name="connsiteX4" fmla="*/ 504585 w 994504"/>
                <a:gd name="connsiteY4" fmla="*/ 57 h 965972"/>
                <a:gd name="connsiteX5" fmla="*/ 865193 w 994504"/>
                <a:gd name="connsiteY5" fmla="*/ 141724 h 965972"/>
                <a:gd name="connsiteX6" fmla="*/ 993982 w 994504"/>
                <a:gd name="connsiteY6" fmla="*/ 515212 h 965972"/>
                <a:gd name="connsiteX7" fmla="*/ 826557 w 994504"/>
                <a:gd name="connsiteY7" fmla="*/ 824305 h 965972"/>
                <a:gd name="connsiteX0" fmla="*/ 468529 w 997085"/>
                <a:gd name="connsiteY0" fmla="*/ 966131 h 966131"/>
                <a:gd name="connsiteX1" fmla="*/ 223831 w 997085"/>
                <a:gd name="connsiteY1" fmla="*/ 875979 h 966131"/>
                <a:gd name="connsiteX2" fmla="*/ 4890 w 997085"/>
                <a:gd name="connsiteY2" fmla="*/ 554007 h 966131"/>
                <a:gd name="connsiteX3" fmla="*/ 107921 w 997085"/>
                <a:gd name="connsiteY3" fmla="*/ 167640 h 966131"/>
                <a:gd name="connsiteX4" fmla="*/ 507166 w 997085"/>
                <a:gd name="connsiteY4" fmla="*/ 216 h 966131"/>
                <a:gd name="connsiteX5" fmla="*/ 867774 w 997085"/>
                <a:gd name="connsiteY5" fmla="*/ 141883 h 966131"/>
                <a:gd name="connsiteX6" fmla="*/ 996563 w 997085"/>
                <a:gd name="connsiteY6" fmla="*/ 515371 h 966131"/>
                <a:gd name="connsiteX7" fmla="*/ 829138 w 997085"/>
                <a:gd name="connsiteY7" fmla="*/ 824464 h 966131"/>
                <a:gd name="connsiteX0" fmla="*/ 434218 w 962774"/>
                <a:gd name="connsiteY0" fmla="*/ 966131 h 966131"/>
                <a:gd name="connsiteX1" fmla="*/ 189520 w 962774"/>
                <a:gd name="connsiteY1" fmla="*/ 875979 h 966131"/>
                <a:gd name="connsiteX2" fmla="*/ 9216 w 962774"/>
                <a:gd name="connsiteY2" fmla="*/ 502491 h 966131"/>
                <a:gd name="connsiteX3" fmla="*/ 73610 w 962774"/>
                <a:gd name="connsiteY3" fmla="*/ 167640 h 966131"/>
                <a:gd name="connsiteX4" fmla="*/ 472855 w 962774"/>
                <a:gd name="connsiteY4" fmla="*/ 216 h 966131"/>
                <a:gd name="connsiteX5" fmla="*/ 833463 w 962774"/>
                <a:gd name="connsiteY5" fmla="*/ 141883 h 966131"/>
                <a:gd name="connsiteX6" fmla="*/ 962252 w 962774"/>
                <a:gd name="connsiteY6" fmla="*/ 515371 h 966131"/>
                <a:gd name="connsiteX7" fmla="*/ 794827 w 962774"/>
                <a:gd name="connsiteY7" fmla="*/ 824464 h 966131"/>
                <a:gd name="connsiteX0" fmla="*/ 468529 w 997085"/>
                <a:gd name="connsiteY0" fmla="*/ 966131 h 966131"/>
                <a:gd name="connsiteX1" fmla="*/ 223831 w 997085"/>
                <a:gd name="connsiteY1" fmla="*/ 875979 h 966131"/>
                <a:gd name="connsiteX2" fmla="*/ 4890 w 997085"/>
                <a:gd name="connsiteY2" fmla="*/ 541128 h 966131"/>
                <a:gd name="connsiteX3" fmla="*/ 107921 w 997085"/>
                <a:gd name="connsiteY3" fmla="*/ 167640 h 966131"/>
                <a:gd name="connsiteX4" fmla="*/ 507166 w 997085"/>
                <a:gd name="connsiteY4" fmla="*/ 216 h 966131"/>
                <a:gd name="connsiteX5" fmla="*/ 867774 w 997085"/>
                <a:gd name="connsiteY5" fmla="*/ 141883 h 966131"/>
                <a:gd name="connsiteX6" fmla="*/ 996563 w 997085"/>
                <a:gd name="connsiteY6" fmla="*/ 515371 h 966131"/>
                <a:gd name="connsiteX7" fmla="*/ 829138 w 997085"/>
                <a:gd name="connsiteY7" fmla="*/ 824464 h 96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085" h="966131">
                  <a:moveTo>
                    <a:pt x="468529" y="966131"/>
                  </a:moveTo>
                  <a:cubicBezTo>
                    <a:pt x="384816" y="955398"/>
                    <a:pt x="301104" y="946813"/>
                    <a:pt x="223831" y="875979"/>
                  </a:cubicBezTo>
                  <a:cubicBezTo>
                    <a:pt x="146558" y="805145"/>
                    <a:pt x="24208" y="659184"/>
                    <a:pt x="4890" y="541128"/>
                  </a:cubicBezTo>
                  <a:cubicBezTo>
                    <a:pt x="-14428" y="423072"/>
                    <a:pt x="24208" y="257792"/>
                    <a:pt x="107921" y="167640"/>
                  </a:cubicBezTo>
                  <a:cubicBezTo>
                    <a:pt x="191634" y="77488"/>
                    <a:pt x="380524" y="4509"/>
                    <a:pt x="507166" y="216"/>
                  </a:cubicBezTo>
                  <a:cubicBezTo>
                    <a:pt x="633808" y="-4077"/>
                    <a:pt x="786208" y="56024"/>
                    <a:pt x="867774" y="141883"/>
                  </a:cubicBezTo>
                  <a:cubicBezTo>
                    <a:pt x="949340" y="227742"/>
                    <a:pt x="1003002" y="401608"/>
                    <a:pt x="996563" y="515371"/>
                  </a:cubicBezTo>
                  <a:cubicBezTo>
                    <a:pt x="990124" y="629134"/>
                    <a:pt x="909631" y="726799"/>
                    <a:pt x="829138" y="824464"/>
                  </a:cubicBezTo>
                </a:path>
              </a:pathLst>
            </a:custGeom>
            <a:noFill/>
            <a:ln w="28575">
              <a:solidFill>
                <a:srgbClr val="007627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5216176" y="2985316"/>
            <a:ext cx="2099024" cy="1442195"/>
            <a:chOff x="2174522" y="2567434"/>
            <a:chExt cx="2099024" cy="1442195"/>
          </a:xfrm>
        </p:grpSpPr>
        <p:grpSp>
          <p:nvGrpSpPr>
            <p:cNvPr id="569" name="Group 568"/>
            <p:cNvGrpSpPr/>
            <p:nvPr/>
          </p:nvGrpSpPr>
          <p:grpSpPr>
            <a:xfrm>
              <a:off x="2247378" y="2640791"/>
              <a:ext cx="1967131" cy="1296202"/>
              <a:chOff x="2622982" y="2427601"/>
              <a:chExt cx="1119884" cy="737925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>
                <a:off x="2434975" y="2796564"/>
                <a:ext cx="3865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>
                <a:off x="2984447" y="2423680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V="1">
                <a:off x="3573288" y="2423680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16200000" flipV="1">
                <a:off x="2984448" y="2985910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5400000">
                <a:off x="3573289" y="2985909"/>
                <a:ext cx="165656" cy="1734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>
                <a:off x="3154023" y="2427601"/>
                <a:ext cx="4048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>
                <a:off x="3549600" y="2796564"/>
                <a:ext cx="3865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3154023" y="3165526"/>
                <a:ext cx="4048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>
                <a:off x="2622983" y="2603298"/>
                <a:ext cx="35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>
                <a:off x="2622982" y="2994849"/>
                <a:ext cx="35751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0" name="Rectangle 98"/>
              <p:cNvSpPr txBox="1">
                <a:spLocks noChangeArrowheads="1"/>
              </p:cNvSpPr>
              <p:nvPr/>
            </p:nvSpPr>
            <p:spPr>
              <a:xfrm>
                <a:off x="3200416" y="2666289"/>
                <a:ext cx="322126" cy="174267"/>
              </a:xfrm>
              <a:prstGeom prst="rect">
                <a:avLst/>
              </a:prstGeom>
              <a:ln>
                <a:noFill/>
              </a:ln>
            </p:spPr>
            <p:txBody>
              <a:bodyPr vert="horz">
                <a:noAutofit/>
              </a:bodyPr>
              <a:lstStyle/>
              <a:p>
                <a:pPr marL="349250" lvl="1" indent="-349250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j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1" name="Rectangle 98"/>
              <p:cNvSpPr txBox="1">
                <a:spLocks noChangeArrowheads="1"/>
              </p:cNvSpPr>
              <p:nvPr/>
            </p:nvSpPr>
            <p:spPr>
              <a:xfrm>
                <a:off x="2648536" y="2666289"/>
                <a:ext cx="322126" cy="174267"/>
              </a:xfrm>
              <a:prstGeom prst="rect">
                <a:avLst/>
              </a:prstGeom>
              <a:ln>
                <a:noFill/>
              </a:ln>
            </p:spPr>
            <p:txBody>
              <a:bodyPr vert="horz">
                <a:noAutofit/>
              </a:bodyPr>
              <a:lstStyle/>
              <a:p>
                <a:pPr marL="349250" lvl="1" indent="-349250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2000" b="0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2000" b="0" baseline="-250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0" name="Oval 569"/>
            <p:cNvSpPr/>
            <p:nvPr/>
          </p:nvSpPr>
          <p:spPr>
            <a:xfrm>
              <a:off x="2176670" y="2867947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1" name="Oval 570"/>
            <p:cNvSpPr/>
            <p:nvPr/>
          </p:nvSpPr>
          <p:spPr>
            <a:xfrm>
              <a:off x="2792714" y="3548386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2" name="Oval 571"/>
            <p:cNvSpPr/>
            <p:nvPr/>
          </p:nvSpPr>
          <p:spPr>
            <a:xfrm>
              <a:off x="3114689" y="2569582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3" name="Oval 572"/>
            <p:cNvSpPr/>
            <p:nvPr/>
          </p:nvSpPr>
          <p:spPr>
            <a:xfrm>
              <a:off x="4132130" y="2878678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4" name="Oval 573"/>
            <p:cNvSpPr/>
            <p:nvPr/>
          </p:nvSpPr>
          <p:spPr>
            <a:xfrm>
              <a:off x="3835913" y="3857482"/>
              <a:ext cx="141416" cy="14141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" name="Oval 574"/>
            <p:cNvSpPr/>
            <p:nvPr/>
          </p:nvSpPr>
          <p:spPr>
            <a:xfrm>
              <a:off x="2174522" y="3548386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6" name="Oval 575"/>
            <p:cNvSpPr/>
            <p:nvPr/>
          </p:nvSpPr>
          <p:spPr>
            <a:xfrm>
              <a:off x="2790566" y="2876530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7" name="Oval 576"/>
            <p:cNvSpPr/>
            <p:nvPr/>
          </p:nvSpPr>
          <p:spPr>
            <a:xfrm>
              <a:off x="3112541" y="3868213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8" name="Oval 577"/>
            <p:cNvSpPr/>
            <p:nvPr/>
          </p:nvSpPr>
          <p:spPr>
            <a:xfrm>
              <a:off x="4129982" y="3571996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9" name="Oval 578"/>
            <p:cNvSpPr/>
            <p:nvPr/>
          </p:nvSpPr>
          <p:spPr>
            <a:xfrm>
              <a:off x="3833765" y="2567434"/>
              <a:ext cx="141416" cy="141416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2" name="Freeform 591"/>
          <p:cNvSpPr/>
          <p:nvPr/>
        </p:nvSpPr>
        <p:spPr>
          <a:xfrm>
            <a:off x="5370843" y="3188709"/>
            <a:ext cx="1794228" cy="1004830"/>
          </a:xfrm>
          <a:custGeom>
            <a:avLst/>
            <a:gdLst>
              <a:gd name="connsiteX0" fmla="*/ 1197735 w 1777542"/>
              <a:gd name="connsiteY0" fmla="*/ 1005432 h 1005432"/>
              <a:gd name="connsiteX1" fmla="*/ 837127 w 1777542"/>
              <a:gd name="connsiteY1" fmla="*/ 915280 h 1005432"/>
              <a:gd name="connsiteX2" fmla="*/ 553792 w 1777542"/>
              <a:gd name="connsiteY2" fmla="*/ 670581 h 1005432"/>
              <a:gd name="connsiteX3" fmla="*/ 206062 w 1777542"/>
              <a:gd name="connsiteY3" fmla="*/ 696339 h 1005432"/>
              <a:gd name="connsiteX4" fmla="*/ 0 w 1777542"/>
              <a:gd name="connsiteY4" fmla="*/ 516035 h 1005432"/>
              <a:gd name="connsiteX5" fmla="*/ 206062 w 1777542"/>
              <a:gd name="connsiteY5" fmla="*/ 284215 h 1005432"/>
              <a:gd name="connsiteX6" fmla="*/ 540913 w 1777542"/>
              <a:gd name="connsiteY6" fmla="*/ 374367 h 1005432"/>
              <a:gd name="connsiteX7" fmla="*/ 798490 w 1777542"/>
              <a:gd name="connsiteY7" fmla="*/ 116790 h 1005432"/>
              <a:gd name="connsiteX8" fmla="*/ 1197735 w 1777542"/>
              <a:gd name="connsiteY8" fmla="*/ 880 h 1005432"/>
              <a:gd name="connsiteX9" fmla="*/ 1635617 w 1777542"/>
              <a:gd name="connsiteY9" fmla="*/ 91032 h 1005432"/>
              <a:gd name="connsiteX10" fmla="*/ 1777285 w 1777542"/>
              <a:gd name="connsiteY10" fmla="*/ 516035 h 1005432"/>
              <a:gd name="connsiteX11" fmla="*/ 1609859 w 1777542"/>
              <a:gd name="connsiteY11" fmla="*/ 876643 h 1005432"/>
              <a:gd name="connsiteX0" fmla="*/ 1197767 w 1777574"/>
              <a:gd name="connsiteY0" fmla="*/ 1005432 h 1005432"/>
              <a:gd name="connsiteX1" fmla="*/ 837159 w 1777574"/>
              <a:gd name="connsiteY1" fmla="*/ 915280 h 1005432"/>
              <a:gd name="connsiteX2" fmla="*/ 553824 w 1777574"/>
              <a:gd name="connsiteY2" fmla="*/ 670581 h 1005432"/>
              <a:gd name="connsiteX3" fmla="*/ 206094 w 1777574"/>
              <a:gd name="connsiteY3" fmla="*/ 696339 h 1005432"/>
              <a:gd name="connsiteX4" fmla="*/ 32 w 1777574"/>
              <a:gd name="connsiteY4" fmla="*/ 516035 h 1005432"/>
              <a:gd name="connsiteX5" fmla="*/ 193215 w 1777574"/>
              <a:gd name="connsiteY5" fmla="*/ 322852 h 1005432"/>
              <a:gd name="connsiteX6" fmla="*/ 540945 w 1777574"/>
              <a:gd name="connsiteY6" fmla="*/ 374367 h 1005432"/>
              <a:gd name="connsiteX7" fmla="*/ 798522 w 1777574"/>
              <a:gd name="connsiteY7" fmla="*/ 116790 h 1005432"/>
              <a:gd name="connsiteX8" fmla="*/ 1197767 w 1777574"/>
              <a:gd name="connsiteY8" fmla="*/ 880 h 1005432"/>
              <a:gd name="connsiteX9" fmla="*/ 1635649 w 1777574"/>
              <a:gd name="connsiteY9" fmla="*/ 91032 h 1005432"/>
              <a:gd name="connsiteX10" fmla="*/ 1777317 w 1777574"/>
              <a:gd name="connsiteY10" fmla="*/ 516035 h 1005432"/>
              <a:gd name="connsiteX11" fmla="*/ 1609891 w 1777574"/>
              <a:gd name="connsiteY11" fmla="*/ 876643 h 1005432"/>
              <a:gd name="connsiteX0" fmla="*/ 1198083 w 1777890"/>
              <a:gd name="connsiteY0" fmla="*/ 1005432 h 1005432"/>
              <a:gd name="connsiteX1" fmla="*/ 837475 w 1777890"/>
              <a:gd name="connsiteY1" fmla="*/ 915280 h 1005432"/>
              <a:gd name="connsiteX2" fmla="*/ 554140 w 1777890"/>
              <a:gd name="connsiteY2" fmla="*/ 670581 h 1005432"/>
              <a:gd name="connsiteX3" fmla="*/ 206410 w 1777890"/>
              <a:gd name="connsiteY3" fmla="*/ 696339 h 1005432"/>
              <a:gd name="connsiteX4" fmla="*/ 348 w 1777890"/>
              <a:gd name="connsiteY4" fmla="*/ 516035 h 1005432"/>
              <a:gd name="connsiteX5" fmla="*/ 167773 w 1777890"/>
              <a:gd name="connsiteY5" fmla="*/ 374367 h 1005432"/>
              <a:gd name="connsiteX6" fmla="*/ 541261 w 1777890"/>
              <a:gd name="connsiteY6" fmla="*/ 374367 h 1005432"/>
              <a:gd name="connsiteX7" fmla="*/ 798838 w 1777890"/>
              <a:gd name="connsiteY7" fmla="*/ 116790 h 1005432"/>
              <a:gd name="connsiteX8" fmla="*/ 1198083 w 1777890"/>
              <a:gd name="connsiteY8" fmla="*/ 880 h 1005432"/>
              <a:gd name="connsiteX9" fmla="*/ 1635965 w 1777890"/>
              <a:gd name="connsiteY9" fmla="*/ 91032 h 1005432"/>
              <a:gd name="connsiteX10" fmla="*/ 1777633 w 1777890"/>
              <a:gd name="connsiteY10" fmla="*/ 516035 h 1005432"/>
              <a:gd name="connsiteX11" fmla="*/ 1610207 w 1777890"/>
              <a:gd name="connsiteY11" fmla="*/ 876643 h 1005432"/>
              <a:gd name="connsiteX0" fmla="*/ 1197898 w 1777705"/>
              <a:gd name="connsiteY0" fmla="*/ 1005432 h 1005432"/>
              <a:gd name="connsiteX1" fmla="*/ 837290 w 1777705"/>
              <a:gd name="connsiteY1" fmla="*/ 915280 h 1005432"/>
              <a:gd name="connsiteX2" fmla="*/ 553955 w 1777705"/>
              <a:gd name="connsiteY2" fmla="*/ 670581 h 1005432"/>
              <a:gd name="connsiteX3" fmla="*/ 193346 w 1777705"/>
              <a:gd name="connsiteY3" fmla="*/ 722097 h 1005432"/>
              <a:gd name="connsiteX4" fmla="*/ 163 w 1777705"/>
              <a:gd name="connsiteY4" fmla="*/ 516035 h 1005432"/>
              <a:gd name="connsiteX5" fmla="*/ 167588 w 1777705"/>
              <a:gd name="connsiteY5" fmla="*/ 374367 h 1005432"/>
              <a:gd name="connsiteX6" fmla="*/ 541076 w 1777705"/>
              <a:gd name="connsiteY6" fmla="*/ 374367 h 1005432"/>
              <a:gd name="connsiteX7" fmla="*/ 798653 w 1777705"/>
              <a:gd name="connsiteY7" fmla="*/ 116790 h 1005432"/>
              <a:gd name="connsiteX8" fmla="*/ 1197898 w 1777705"/>
              <a:gd name="connsiteY8" fmla="*/ 880 h 1005432"/>
              <a:gd name="connsiteX9" fmla="*/ 1635780 w 1777705"/>
              <a:gd name="connsiteY9" fmla="*/ 91032 h 1005432"/>
              <a:gd name="connsiteX10" fmla="*/ 1777448 w 1777705"/>
              <a:gd name="connsiteY10" fmla="*/ 516035 h 1005432"/>
              <a:gd name="connsiteX11" fmla="*/ 1610022 w 1777705"/>
              <a:gd name="connsiteY11" fmla="*/ 876643 h 1005432"/>
              <a:gd name="connsiteX0" fmla="*/ 1197898 w 1777705"/>
              <a:gd name="connsiteY0" fmla="*/ 1005432 h 1005432"/>
              <a:gd name="connsiteX1" fmla="*/ 837290 w 1777705"/>
              <a:gd name="connsiteY1" fmla="*/ 915280 h 1005432"/>
              <a:gd name="connsiteX2" fmla="*/ 553955 w 1777705"/>
              <a:gd name="connsiteY2" fmla="*/ 722096 h 1005432"/>
              <a:gd name="connsiteX3" fmla="*/ 193346 w 1777705"/>
              <a:gd name="connsiteY3" fmla="*/ 722097 h 1005432"/>
              <a:gd name="connsiteX4" fmla="*/ 163 w 1777705"/>
              <a:gd name="connsiteY4" fmla="*/ 516035 h 1005432"/>
              <a:gd name="connsiteX5" fmla="*/ 167588 w 1777705"/>
              <a:gd name="connsiteY5" fmla="*/ 374367 h 1005432"/>
              <a:gd name="connsiteX6" fmla="*/ 541076 w 1777705"/>
              <a:gd name="connsiteY6" fmla="*/ 374367 h 1005432"/>
              <a:gd name="connsiteX7" fmla="*/ 798653 w 1777705"/>
              <a:gd name="connsiteY7" fmla="*/ 116790 h 1005432"/>
              <a:gd name="connsiteX8" fmla="*/ 1197898 w 1777705"/>
              <a:gd name="connsiteY8" fmla="*/ 880 h 1005432"/>
              <a:gd name="connsiteX9" fmla="*/ 1635780 w 1777705"/>
              <a:gd name="connsiteY9" fmla="*/ 91032 h 1005432"/>
              <a:gd name="connsiteX10" fmla="*/ 1777448 w 1777705"/>
              <a:gd name="connsiteY10" fmla="*/ 516035 h 1005432"/>
              <a:gd name="connsiteX11" fmla="*/ 1610022 w 1777705"/>
              <a:gd name="connsiteY11" fmla="*/ 876643 h 1005432"/>
              <a:gd name="connsiteX0" fmla="*/ 1197890 w 1777697"/>
              <a:gd name="connsiteY0" fmla="*/ 1005432 h 1005432"/>
              <a:gd name="connsiteX1" fmla="*/ 837282 w 1777697"/>
              <a:gd name="connsiteY1" fmla="*/ 915280 h 1005432"/>
              <a:gd name="connsiteX2" fmla="*/ 553947 w 1777697"/>
              <a:gd name="connsiteY2" fmla="*/ 722096 h 1005432"/>
              <a:gd name="connsiteX3" fmla="*/ 193338 w 1777697"/>
              <a:gd name="connsiteY3" fmla="*/ 722097 h 1005432"/>
              <a:gd name="connsiteX4" fmla="*/ 155 w 1777697"/>
              <a:gd name="connsiteY4" fmla="*/ 516035 h 1005432"/>
              <a:gd name="connsiteX5" fmla="*/ 167580 w 1777697"/>
              <a:gd name="connsiteY5" fmla="*/ 374367 h 1005432"/>
              <a:gd name="connsiteX6" fmla="*/ 515310 w 1777697"/>
              <a:gd name="connsiteY6" fmla="*/ 348610 h 1005432"/>
              <a:gd name="connsiteX7" fmla="*/ 798645 w 1777697"/>
              <a:gd name="connsiteY7" fmla="*/ 116790 h 1005432"/>
              <a:gd name="connsiteX8" fmla="*/ 1197890 w 1777697"/>
              <a:gd name="connsiteY8" fmla="*/ 880 h 1005432"/>
              <a:gd name="connsiteX9" fmla="*/ 1635772 w 1777697"/>
              <a:gd name="connsiteY9" fmla="*/ 91032 h 1005432"/>
              <a:gd name="connsiteX10" fmla="*/ 1777440 w 1777697"/>
              <a:gd name="connsiteY10" fmla="*/ 516035 h 1005432"/>
              <a:gd name="connsiteX11" fmla="*/ 1610014 w 1777697"/>
              <a:gd name="connsiteY11" fmla="*/ 876643 h 1005432"/>
              <a:gd name="connsiteX0" fmla="*/ 1199698 w 1779505"/>
              <a:gd name="connsiteY0" fmla="*/ 1005432 h 1005432"/>
              <a:gd name="connsiteX1" fmla="*/ 839090 w 1779505"/>
              <a:gd name="connsiteY1" fmla="*/ 915280 h 1005432"/>
              <a:gd name="connsiteX2" fmla="*/ 555755 w 1779505"/>
              <a:gd name="connsiteY2" fmla="*/ 722096 h 1005432"/>
              <a:gd name="connsiteX3" fmla="*/ 195146 w 1779505"/>
              <a:gd name="connsiteY3" fmla="*/ 722097 h 1005432"/>
              <a:gd name="connsiteX4" fmla="*/ 1963 w 1779505"/>
              <a:gd name="connsiteY4" fmla="*/ 516035 h 1005432"/>
              <a:gd name="connsiteX5" fmla="*/ 169388 w 1779505"/>
              <a:gd name="connsiteY5" fmla="*/ 374367 h 1005432"/>
              <a:gd name="connsiteX6" fmla="*/ 517118 w 1779505"/>
              <a:gd name="connsiteY6" fmla="*/ 348610 h 1005432"/>
              <a:gd name="connsiteX7" fmla="*/ 800453 w 1779505"/>
              <a:gd name="connsiteY7" fmla="*/ 116790 h 1005432"/>
              <a:gd name="connsiteX8" fmla="*/ 1199698 w 1779505"/>
              <a:gd name="connsiteY8" fmla="*/ 880 h 1005432"/>
              <a:gd name="connsiteX9" fmla="*/ 1637580 w 1779505"/>
              <a:gd name="connsiteY9" fmla="*/ 91032 h 1005432"/>
              <a:gd name="connsiteX10" fmla="*/ 1779248 w 1779505"/>
              <a:gd name="connsiteY10" fmla="*/ 516035 h 1005432"/>
              <a:gd name="connsiteX11" fmla="*/ 1611822 w 1779505"/>
              <a:gd name="connsiteY11" fmla="*/ 876643 h 1005432"/>
              <a:gd name="connsiteX0" fmla="*/ 1197890 w 1777697"/>
              <a:gd name="connsiteY0" fmla="*/ 1005432 h 1005432"/>
              <a:gd name="connsiteX1" fmla="*/ 837282 w 1777697"/>
              <a:gd name="connsiteY1" fmla="*/ 915280 h 1005432"/>
              <a:gd name="connsiteX2" fmla="*/ 553947 w 1777697"/>
              <a:gd name="connsiteY2" fmla="*/ 722096 h 1005432"/>
              <a:gd name="connsiteX3" fmla="*/ 193338 w 1777697"/>
              <a:gd name="connsiteY3" fmla="*/ 722097 h 1005432"/>
              <a:gd name="connsiteX4" fmla="*/ 155 w 1777697"/>
              <a:gd name="connsiteY4" fmla="*/ 516035 h 1005432"/>
              <a:gd name="connsiteX5" fmla="*/ 167580 w 1777697"/>
              <a:gd name="connsiteY5" fmla="*/ 374367 h 1005432"/>
              <a:gd name="connsiteX6" fmla="*/ 515310 w 1777697"/>
              <a:gd name="connsiteY6" fmla="*/ 348610 h 1005432"/>
              <a:gd name="connsiteX7" fmla="*/ 798645 w 1777697"/>
              <a:gd name="connsiteY7" fmla="*/ 116790 h 1005432"/>
              <a:gd name="connsiteX8" fmla="*/ 1197890 w 1777697"/>
              <a:gd name="connsiteY8" fmla="*/ 880 h 1005432"/>
              <a:gd name="connsiteX9" fmla="*/ 1635772 w 1777697"/>
              <a:gd name="connsiteY9" fmla="*/ 91032 h 1005432"/>
              <a:gd name="connsiteX10" fmla="*/ 1777440 w 1777697"/>
              <a:gd name="connsiteY10" fmla="*/ 516035 h 1005432"/>
              <a:gd name="connsiteX11" fmla="*/ 1610014 w 1777697"/>
              <a:gd name="connsiteY11" fmla="*/ 876643 h 1005432"/>
              <a:gd name="connsiteX0" fmla="*/ 1197788 w 1777595"/>
              <a:gd name="connsiteY0" fmla="*/ 1005432 h 1005432"/>
              <a:gd name="connsiteX1" fmla="*/ 837180 w 1777595"/>
              <a:gd name="connsiteY1" fmla="*/ 915280 h 1005432"/>
              <a:gd name="connsiteX2" fmla="*/ 553845 w 1777595"/>
              <a:gd name="connsiteY2" fmla="*/ 722096 h 1005432"/>
              <a:gd name="connsiteX3" fmla="*/ 154599 w 1777595"/>
              <a:gd name="connsiteY3" fmla="*/ 683460 h 1005432"/>
              <a:gd name="connsiteX4" fmla="*/ 53 w 1777595"/>
              <a:gd name="connsiteY4" fmla="*/ 516035 h 1005432"/>
              <a:gd name="connsiteX5" fmla="*/ 167478 w 1777595"/>
              <a:gd name="connsiteY5" fmla="*/ 374367 h 1005432"/>
              <a:gd name="connsiteX6" fmla="*/ 515208 w 1777595"/>
              <a:gd name="connsiteY6" fmla="*/ 348610 h 1005432"/>
              <a:gd name="connsiteX7" fmla="*/ 798543 w 1777595"/>
              <a:gd name="connsiteY7" fmla="*/ 116790 h 1005432"/>
              <a:gd name="connsiteX8" fmla="*/ 1197788 w 1777595"/>
              <a:gd name="connsiteY8" fmla="*/ 880 h 1005432"/>
              <a:gd name="connsiteX9" fmla="*/ 1635670 w 1777595"/>
              <a:gd name="connsiteY9" fmla="*/ 91032 h 1005432"/>
              <a:gd name="connsiteX10" fmla="*/ 1777338 w 1777595"/>
              <a:gd name="connsiteY10" fmla="*/ 516035 h 1005432"/>
              <a:gd name="connsiteX11" fmla="*/ 1609912 w 1777595"/>
              <a:gd name="connsiteY11" fmla="*/ 876643 h 1005432"/>
              <a:gd name="connsiteX0" fmla="*/ 1202415 w 1782222"/>
              <a:gd name="connsiteY0" fmla="*/ 1005432 h 1005432"/>
              <a:gd name="connsiteX1" fmla="*/ 841807 w 1782222"/>
              <a:gd name="connsiteY1" fmla="*/ 915280 h 1005432"/>
              <a:gd name="connsiteX2" fmla="*/ 558472 w 1782222"/>
              <a:gd name="connsiteY2" fmla="*/ 722096 h 1005432"/>
              <a:gd name="connsiteX3" fmla="*/ 159226 w 1782222"/>
              <a:gd name="connsiteY3" fmla="*/ 683460 h 1005432"/>
              <a:gd name="connsiteX4" fmla="*/ 56196 w 1782222"/>
              <a:gd name="connsiteY4" fmla="*/ 631945 h 1005432"/>
              <a:gd name="connsiteX5" fmla="*/ 4680 w 1782222"/>
              <a:gd name="connsiteY5" fmla="*/ 516035 h 1005432"/>
              <a:gd name="connsiteX6" fmla="*/ 172105 w 1782222"/>
              <a:gd name="connsiteY6" fmla="*/ 374367 h 1005432"/>
              <a:gd name="connsiteX7" fmla="*/ 519835 w 1782222"/>
              <a:gd name="connsiteY7" fmla="*/ 348610 h 1005432"/>
              <a:gd name="connsiteX8" fmla="*/ 803170 w 1782222"/>
              <a:gd name="connsiteY8" fmla="*/ 116790 h 1005432"/>
              <a:gd name="connsiteX9" fmla="*/ 1202415 w 1782222"/>
              <a:gd name="connsiteY9" fmla="*/ 880 h 1005432"/>
              <a:gd name="connsiteX10" fmla="*/ 1640297 w 1782222"/>
              <a:gd name="connsiteY10" fmla="*/ 91032 h 1005432"/>
              <a:gd name="connsiteX11" fmla="*/ 1781965 w 1782222"/>
              <a:gd name="connsiteY11" fmla="*/ 516035 h 1005432"/>
              <a:gd name="connsiteX12" fmla="*/ 1614539 w 1782222"/>
              <a:gd name="connsiteY12" fmla="*/ 876643 h 1005432"/>
              <a:gd name="connsiteX0" fmla="*/ 1217866 w 1797673"/>
              <a:gd name="connsiteY0" fmla="*/ 1005432 h 1005432"/>
              <a:gd name="connsiteX1" fmla="*/ 857258 w 1797673"/>
              <a:gd name="connsiteY1" fmla="*/ 915280 h 1005432"/>
              <a:gd name="connsiteX2" fmla="*/ 573923 w 1797673"/>
              <a:gd name="connsiteY2" fmla="*/ 722096 h 1005432"/>
              <a:gd name="connsiteX3" fmla="*/ 174677 w 1797673"/>
              <a:gd name="connsiteY3" fmla="*/ 683460 h 1005432"/>
              <a:gd name="connsiteX4" fmla="*/ 20131 w 1797673"/>
              <a:gd name="connsiteY4" fmla="*/ 631945 h 1005432"/>
              <a:gd name="connsiteX5" fmla="*/ 20131 w 1797673"/>
              <a:gd name="connsiteY5" fmla="*/ 516035 h 1005432"/>
              <a:gd name="connsiteX6" fmla="*/ 187556 w 1797673"/>
              <a:gd name="connsiteY6" fmla="*/ 374367 h 1005432"/>
              <a:gd name="connsiteX7" fmla="*/ 535286 w 1797673"/>
              <a:gd name="connsiteY7" fmla="*/ 348610 h 1005432"/>
              <a:gd name="connsiteX8" fmla="*/ 818621 w 1797673"/>
              <a:gd name="connsiteY8" fmla="*/ 116790 h 1005432"/>
              <a:gd name="connsiteX9" fmla="*/ 1217866 w 1797673"/>
              <a:gd name="connsiteY9" fmla="*/ 880 h 1005432"/>
              <a:gd name="connsiteX10" fmla="*/ 1655748 w 1797673"/>
              <a:gd name="connsiteY10" fmla="*/ 91032 h 1005432"/>
              <a:gd name="connsiteX11" fmla="*/ 1797416 w 1797673"/>
              <a:gd name="connsiteY11" fmla="*/ 516035 h 1005432"/>
              <a:gd name="connsiteX12" fmla="*/ 1629990 w 1797673"/>
              <a:gd name="connsiteY12" fmla="*/ 876643 h 1005432"/>
              <a:gd name="connsiteX0" fmla="*/ 1234823 w 1814630"/>
              <a:gd name="connsiteY0" fmla="*/ 1005432 h 1005432"/>
              <a:gd name="connsiteX1" fmla="*/ 874215 w 1814630"/>
              <a:gd name="connsiteY1" fmla="*/ 915280 h 1005432"/>
              <a:gd name="connsiteX2" fmla="*/ 590880 w 1814630"/>
              <a:gd name="connsiteY2" fmla="*/ 722096 h 1005432"/>
              <a:gd name="connsiteX3" fmla="*/ 191634 w 1814630"/>
              <a:gd name="connsiteY3" fmla="*/ 683460 h 1005432"/>
              <a:gd name="connsiteX4" fmla="*/ 37088 w 1814630"/>
              <a:gd name="connsiteY4" fmla="*/ 631945 h 1005432"/>
              <a:gd name="connsiteX5" fmla="*/ 11688 w 1814630"/>
              <a:gd name="connsiteY5" fmla="*/ 490635 h 1005432"/>
              <a:gd name="connsiteX6" fmla="*/ 204513 w 1814630"/>
              <a:gd name="connsiteY6" fmla="*/ 374367 h 1005432"/>
              <a:gd name="connsiteX7" fmla="*/ 552243 w 1814630"/>
              <a:gd name="connsiteY7" fmla="*/ 348610 h 1005432"/>
              <a:gd name="connsiteX8" fmla="*/ 835578 w 1814630"/>
              <a:gd name="connsiteY8" fmla="*/ 116790 h 1005432"/>
              <a:gd name="connsiteX9" fmla="*/ 1234823 w 1814630"/>
              <a:gd name="connsiteY9" fmla="*/ 880 h 1005432"/>
              <a:gd name="connsiteX10" fmla="*/ 1672705 w 1814630"/>
              <a:gd name="connsiteY10" fmla="*/ 91032 h 1005432"/>
              <a:gd name="connsiteX11" fmla="*/ 1814373 w 1814630"/>
              <a:gd name="connsiteY11" fmla="*/ 516035 h 1005432"/>
              <a:gd name="connsiteX12" fmla="*/ 1646947 w 1814630"/>
              <a:gd name="connsiteY12" fmla="*/ 876643 h 1005432"/>
              <a:gd name="connsiteX0" fmla="*/ 1225474 w 1805281"/>
              <a:gd name="connsiteY0" fmla="*/ 1005432 h 1005432"/>
              <a:gd name="connsiteX1" fmla="*/ 864866 w 1805281"/>
              <a:gd name="connsiteY1" fmla="*/ 915280 h 1005432"/>
              <a:gd name="connsiteX2" fmla="*/ 581531 w 1805281"/>
              <a:gd name="connsiteY2" fmla="*/ 722096 h 1005432"/>
              <a:gd name="connsiteX3" fmla="*/ 182285 w 1805281"/>
              <a:gd name="connsiteY3" fmla="*/ 683460 h 1005432"/>
              <a:gd name="connsiteX4" fmla="*/ 27739 w 1805281"/>
              <a:gd name="connsiteY4" fmla="*/ 631945 h 1005432"/>
              <a:gd name="connsiteX5" fmla="*/ 15039 w 1805281"/>
              <a:gd name="connsiteY5" fmla="*/ 452535 h 1005432"/>
              <a:gd name="connsiteX6" fmla="*/ 195164 w 1805281"/>
              <a:gd name="connsiteY6" fmla="*/ 374367 h 1005432"/>
              <a:gd name="connsiteX7" fmla="*/ 542894 w 1805281"/>
              <a:gd name="connsiteY7" fmla="*/ 348610 h 1005432"/>
              <a:gd name="connsiteX8" fmla="*/ 826229 w 1805281"/>
              <a:gd name="connsiteY8" fmla="*/ 116790 h 1005432"/>
              <a:gd name="connsiteX9" fmla="*/ 1225474 w 1805281"/>
              <a:gd name="connsiteY9" fmla="*/ 880 h 1005432"/>
              <a:gd name="connsiteX10" fmla="*/ 1663356 w 1805281"/>
              <a:gd name="connsiteY10" fmla="*/ 91032 h 1005432"/>
              <a:gd name="connsiteX11" fmla="*/ 1805024 w 1805281"/>
              <a:gd name="connsiteY11" fmla="*/ 516035 h 1005432"/>
              <a:gd name="connsiteX12" fmla="*/ 1637598 w 1805281"/>
              <a:gd name="connsiteY12" fmla="*/ 876643 h 1005432"/>
              <a:gd name="connsiteX0" fmla="*/ 1223152 w 1802959"/>
              <a:gd name="connsiteY0" fmla="*/ 1005432 h 1005432"/>
              <a:gd name="connsiteX1" fmla="*/ 862544 w 1802959"/>
              <a:gd name="connsiteY1" fmla="*/ 915280 h 1005432"/>
              <a:gd name="connsiteX2" fmla="*/ 579209 w 1802959"/>
              <a:gd name="connsiteY2" fmla="*/ 722096 h 1005432"/>
              <a:gd name="connsiteX3" fmla="*/ 179963 w 1802959"/>
              <a:gd name="connsiteY3" fmla="*/ 683460 h 1005432"/>
              <a:gd name="connsiteX4" fmla="*/ 31767 w 1802959"/>
              <a:gd name="connsiteY4" fmla="*/ 625595 h 1005432"/>
              <a:gd name="connsiteX5" fmla="*/ 12717 w 1802959"/>
              <a:gd name="connsiteY5" fmla="*/ 452535 h 1005432"/>
              <a:gd name="connsiteX6" fmla="*/ 192842 w 1802959"/>
              <a:gd name="connsiteY6" fmla="*/ 374367 h 1005432"/>
              <a:gd name="connsiteX7" fmla="*/ 540572 w 1802959"/>
              <a:gd name="connsiteY7" fmla="*/ 348610 h 1005432"/>
              <a:gd name="connsiteX8" fmla="*/ 823907 w 1802959"/>
              <a:gd name="connsiteY8" fmla="*/ 116790 h 1005432"/>
              <a:gd name="connsiteX9" fmla="*/ 1223152 w 1802959"/>
              <a:gd name="connsiteY9" fmla="*/ 880 h 1005432"/>
              <a:gd name="connsiteX10" fmla="*/ 1661034 w 1802959"/>
              <a:gd name="connsiteY10" fmla="*/ 91032 h 1005432"/>
              <a:gd name="connsiteX11" fmla="*/ 1802702 w 1802959"/>
              <a:gd name="connsiteY11" fmla="*/ 516035 h 1005432"/>
              <a:gd name="connsiteX12" fmla="*/ 1635276 w 1802959"/>
              <a:gd name="connsiteY12" fmla="*/ 876643 h 1005432"/>
              <a:gd name="connsiteX0" fmla="*/ 1214621 w 1794428"/>
              <a:gd name="connsiteY0" fmla="*/ 1005432 h 1005432"/>
              <a:gd name="connsiteX1" fmla="*/ 854013 w 1794428"/>
              <a:gd name="connsiteY1" fmla="*/ 915280 h 1005432"/>
              <a:gd name="connsiteX2" fmla="*/ 570678 w 1794428"/>
              <a:gd name="connsiteY2" fmla="*/ 722096 h 1005432"/>
              <a:gd name="connsiteX3" fmla="*/ 171432 w 1794428"/>
              <a:gd name="connsiteY3" fmla="*/ 683460 h 1005432"/>
              <a:gd name="connsiteX4" fmla="*/ 23236 w 1794428"/>
              <a:gd name="connsiteY4" fmla="*/ 625595 h 1005432"/>
              <a:gd name="connsiteX5" fmla="*/ 16886 w 1794428"/>
              <a:gd name="connsiteY5" fmla="*/ 465235 h 1005432"/>
              <a:gd name="connsiteX6" fmla="*/ 184311 w 1794428"/>
              <a:gd name="connsiteY6" fmla="*/ 374367 h 1005432"/>
              <a:gd name="connsiteX7" fmla="*/ 532041 w 1794428"/>
              <a:gd name="connsiteY7" fmla="*/ 348610 h 1005432"/>
              <a:gd name="connsiteX8" fmla="*/ 815376 w 1794428"/>
              <a:gd name="connsiteY8" fmla="*/ 116790 h 1005432"/>
              <a:gd name="connsiteX9" fmla="*/ 1214621 w 1794428"/>
              <a:gd name="connsiteY9" fmla="*/ 880 h 1005432"/>
              <a:gd name="connsiteX10" fmla="*/ 1652503 w 1794428"/>
              <a:gd name="connsiteY10" fmla="*/ 91032 h 1005432"/>
              <a:gd name="connsiteX11" fmla="*/ 1794171 w 1794428"/>
              <a:gd name="connsiteY11" fmla="*/ 516035 h 1005432"/>
              <a:gd name="connsiteX12" fmla="*/ 1626745 w 1794428"/>
              <a:gd name="connsiteY12" fmla="*/ 876643 h 1005432"/>
              <a:gd name="connsiteX0" fmla="*/ 1214621 w 1794428"/>
              <a:gd name="connsiteY0" fmla="*/ 1005432 h 1005432"/>
              <a:gd name="connsiteX1" fmla="*/ 854013 w 1794428"/>
              <a:gd name="connsiteY1" fmla="*/ 915280 h 1005432"/>
              <a:gd name="connsiteX2" fmla="*/ 570678 w 1794428"/>
              <a:gd name="connsiteY2" fmla="*/ 722096 h 1005432"/>
              <a:gd name="connsiteX3" fmla="*/ 190482 w 1794428"/>
              <a:gd name="connsiteY3" fmla="*/ 696160 h 1005432"/>
              <a:gd name="connsiteX4" fmla="*/ 23236 w 1794428"/>
              <a:gd name="connsiteY4" fmla="*/ 625595 h 1005432"/>
              <a:gd name="connsiteX5" fmla="*/ 16886 w 1794428"/>
              <a:gd name="connsiteY5" fmla="*/ 465235 h 1005432"/>
              <a:gd name="connsiteX6" fmla="*/ 184311 w 1794428"/>
              <a:gd name="connsiteY6" fmla="*/ 374367 h 1005432"/>
              <a:gd name="connsiteX7" fmla="*/ 532041 w 1794428"/>
              <a:gd name="connsiteY7" fmla="*/ 348610 h 1005432"/>
              <a:gd name="connsiteX8" fmla="*/ 815376 w 1794428"/>
              <a:gd name="connsiteY8" fmla="*/ 116790 h 1005432"/>
              <a:gd name="connsiteX9" fmla="*/ 1214621 w 1794428"/>
              <a:gd name="connsiteY9" fmla="*/ 880 h 1005432"/>
              <a:gd name="connsiteX10" fmla="*/ 1652503 w 1794428"/>
              <a:gd name="connsiteY10" fmla="*/ 91032 h 1005432"/>
              <a:gd name="connsiteX11" fmla="*/ 1794171 w 1794428"/>
              <a:gd name="connsiteY11" fmla="*/ 516035 h 1005432"/>
              <a:gd name="connsiteX12" fmla="*/ 1626745 w 1794428"/>
              <a:gd name="connsiteY12" fmla="*/ 876643 h 1005432"/>
              <a:gd name="connsiteX0" fmla="*/ 1214621 w 1794428"/>
              <a:gd name="connsiteY0" fmla="*/ 1004684 h 1004684"/>
              <a:gd name="connsiteX1" fmla="*/ 854013 w 1794428"/>
              <a:gd name="connsiteY1" fmla="*/ 914532 h 1004684"/>
              <a:gd name="connsiteX2" fmla="*/ 570678 w 1794428"/>
              <a:gd name="connsiteY2" fmla="*/ 721348 h 1004684"/>
              <a:gd name="connsiteX3" fmla="*/ 190482 w 1794428"/>
              <a:gd name="connsiteY3" fmla="*/ 695412 h 1004684"/>
              <a:gd name="connsiteX4" fmla="*/ 23236 w 1794428"/>
              <a:gd name="connsiteY4" fmla="*/ 624847 h 1004684"/>
              <a:gd name="connsiteX5" fmla="*/ 16886 w 1794428"/>
              <a:gd name="connsiteY5" fmla="*/ 464487 h 1004684"/>
              <a:gd name="connsiteX6" fmla="*/ 184311 w 1794428"/>
              <a:gd name="connsiteY6" fmla="*/ 373619 h 1004684"/>
              <a:gd name="connsiteX7" fmla="*/ 532041 w 1794428"/>
              <a:gd name="connsiteY7" fmla="*/ 347862 h 1004684"/>
              <a:gd name="connsiteX8" fmla="*/ 828076 w 1794428"/>
              <a:gd name="connsiteY8" fmla="*/ 77942 h 1004684"/>
              <a:gd name="connsiteX9" fmla="*/ 1214621 w 1794428"/>
              <a:gd name="connsiteY9" fmla="*/ 132 h 1004684"/>
              <a:gd name="connsiteX10" fmla="*/ 1652503 w 1794428"/>
              <a:gd name="connsiteY10" fmla="*/ 90284 h 1004684"/>
              <a:gd name="connsiteX11" fmla="*/ 1794171 w 1794428"/>
              <a:gd name="connsiteY11" fmla="*/ 515287 h 1004684"/>
              <a:gd name="connsiteX12" fmla="*/ 1626745 w 1794428"/>
              <a:gd name="connsiteY12" fmla="*/ 875895 h 1004684"/>
              <a:gd name="connsiteX0" fmla="*/ 1214621 w 1794171"/>
              <a:gd name="connsiteY0" fmla="*/ 1004684 h 1004684"/>
              <a:gd name="connsiteX1" fmla="*/ 854013 w 1794171"/>
              <a:gd name="connsiteY1" fmla="*/ 914532 h 1004684"/>
              <a:gd name="connsiteX2" fmla="*/ 570678 w 1794171"/>
              <a:gd name="connsiteY2" fmla="*/ 721348 h 1004684"/>
              <a:gd name="connsiteX3" fmla="*/ 190482 w 1794171"/>
              <a:gd name="connsiteY3" fmla="*/ 695412 h 1004684"/>
              <a:gd name="connsiteX4" fmla="*/ 23236 w 1794171"/>
              <a:gd name="connsiteY4" fmla="*/ 624847 h 1004684"/>
              <a:gd name="connsiteX5" fmla="*/ 16886 w 1794171"/>
              <a:gd name="connsiteY5" fmla="*/ 464487 h 1004684"/>
              <a:gd name="connsiteX6" fmla="*/ 184311 w 1794171"/>
              <a:gd name="connsiteY6" fmla="*/ 373619 h 1004684"/>
              <a:gd name="connsiteX7" fmla="*/ 532041 w 1794171"/>
              <a:gd name="connsiteY7" fmla="*/ 347862 h 1004684"/>
              <a:gd name="connsiteX8" fmla="*/ 828076 w 1794171"/>
              <a:gd name="connsiteY8" fmla="*/ 77942 h 1004684"/>
              <a:gd name="connsiteX9" fmla="*/ 1214621 w 1794171"/>
              <a:gd name="connsiteY9" fmla="*/ 132 h 1004684"/>
              <a:gd name="connsiteX10" fmla="*/ 1627103 w 1794171"/>
              <a:gd name="connsiteY10" fmla="*/ 90284 h 1004684"/>
              <a:gd name="connsiteX11" fmla="*/ 1794171 w 1794171"/>
              <a:gd name="connsiteY11" fmla="*/ 515287 h 1004684"/>
              <a:gd name="connsiteX12" fmla="*/ 1626745 w 1794171"/>
              <a:gd name="connsiteY12" fmla="*/ 875895 h 1004684"/>
              <a:gd name="connsiteX0" fmla="*/ 1214621 w 1794604"/>
              <a:gd name="connsiteY0" fmla="*/ 1005013 h 1005013"/>
              <a:gd name="connsiteX1" fmla="*/ 854013 w 1794604"/>
              <a:gd name="connsiteY1" fmla="*/ 914861 h 1005013"/>
              <a:gd name="connsiteX2" fmla="*/ 570678 w 1794604"/>
              <a:gd name="connsiteY2" fmla="*/ 721677 h 1005013"/>
              <a:gd name="connsiteX3" fmla="*/ 190482 w 1794604"/>
              <a:gd name="connsiteY3" fmla="*/ 695741 h 1005013"/>
              <a:gd name="connsiteX4" fmla="*/ 23236 w 1794604"/>
              <a:gd name="connsiteY4" fmla="*/ 625176 h 1005013"/>
              <a:gd name="connsiteX5" fmla="*/ 16886 w 1794604"/>
              <a:gd name="connsiteY5" fmla="*/ 464816 h 1005013"/>
              <a:gd name="connsiteX6" fmla="*/ 184311 w 1794604"/>
              <a:gd name="connsiteY6" fmla="*/ 373948 h 1005013"/>
              <a:gd name="connsiteX7" fmla="*/ 532041 w 1794604"/>
              <a:gd name="connsiteY7" fmla="*/ 348191 h 1005013"/>
              <a:gd name="connsiteX8" fmla="*/ 828076 w 1794604"/>
              <a:gd name="connsiteY8" fmla="*/ 78271 h 1005013"/>
              <a:gd name="connsiteX9" fmla="*/ 1214621 w 1794604"/>
              <a:gd name="connsiteY9" fmla="*/ 461 h 1005013"/>
              <a:gd name="connsiteX10" fmla="*/ 1658853 w 1794604"/>
              <a:gd name="connsiteY10" fmla="*/ 103313 h 1005013"/>
              <a:gd name="connsiteX11" fmla="*/ 1794171 w 1794604"/>
              <a:gd name="connsiteY11" fmla="*/ 515616 h 1005013"/>
              <a:gd name="connsiteX12" fmla="*/ 1626745 w 1794604"/>
              <a:gd name="connsiteY12" fmla="*/ 876224 h 1005013"/>
              <a:gd name="connsiteX0" fmla="*/ 1214621 w 1794228"/>
              <a:gd name="connsiteY0" fmla="*/ 1004830 h 1004830"/>
              <a:gd name="connsiteX1" fmla="*/ 854013 w 1794228"/>
              <a:gd name="connsiteY1" fmla="*/ 914678 h 1004830"/>
              <a:gd name="connsiteX2" fmla="*/ 570678 w 1794228"/>
              <a:gd name="connsiteY2" fmla="*/ 721494 h 1004830"/>
              <a:gd name="connsiteX3" fmla="*/ 190482 w 1794228"/>
              <a:gd name="connsiteY3" fmla="*/ 695558 h 1004830"/>
              <a:gd name="connsiteX4" fmla="*/ 23236 w 1794228"/>
              <a:gd name="connsiteY4" fmla="*/ 624993 h 1004830"/>
              <a:gd name="connsiteX5" fmla="*/ 16886 w 1794228"/>
              <a:gd name="connsiteY5" fmla="*/ 464633 h 1004830"/>
              <a:gd name="connsiteX6" fmla="*/ 184311 w 1794228"/>
              <a:gd name="connsiteY6" fmla="*/ 373765 h 1004830"/>
              <a:gd name="connsiteX7" fmla="*/ 532041 w 1794228"/>
              <a:gd name="connsiteY7" fmla="*/ 348008 h 1004830"/>
              <a:gd name="connsiteX8" fmla="*/ 828076 w 1794228"/>
              <a:gd name="connsiteY8" fmla="*/ 78088 h 1004830"/>
              <a:gd name="connsiteX9" fmla="*/ 1214621 w 1794228"/>
              <a:gd name="connsiteY9" fmla="*/ 278 h 1004830"/>
              <a:gd name="connsiteX10" fmla="*/ 1639803 w 1794228"/>
              <a:gd name="connsiteY10" fmla="*/ 96780 h 1004830"/>
              <a:gd name="connsiteX11" fmla="*/ 1794171 w 1794228"/>
              <a:gd name="connsiteY11" fmla="*/ 515433 h 1004830"/>
              <a:gd name="connsiteX12" fmla="*/ 1626745 w 1794228"/>
              <a:gd name="connsiteY12" fmla="*/ 876041 h 1004830"/>
              <a:gd name="connsiteX0" fmla="*/ 1214621 w 1794228"/>
              <a:gd name="connsiteY0" fmla="*/ 1004830 h 1004830"/>
              <a:gd name="connsiteX1" fmla="*/ 873063 w 1794228"/>
              <a:gd name="connsiteY1" fmla="*/ 940078 h 1004830"/>
              <a:gd name="connsiteX2" fmla="*/ 570678 w 1794228"/>
              <a:gd name="connsiteY2" fmla="*/ 721494 h 1004830"/>
              <a:gd name="connsiteX3" fmla="*/ 190482 w 1794228"/>
              <a:gd name="connsiteY3" fmla="*/ 695558 h 1004830"/>
              <a:gd name="connsiteX4" fmla="*/ 23236 w 1794228"/>
              <a:gd name="connsiteY4" fmla="*/ 624993 h 1004830"/>
              <a:gd name="connsiteX5" fmla="*/ 16886 w 1794228"/>
              <a:gd name="connsiteY5" fmla="*/ 464633 h 1004830"/>
              <a:gd name="connsiteX6" fmla="*/ 184311 w 1794228"/>
              <a:gd name="connsiteY6" fmla="*/ 373765 h 1004830"/>
              <a:gd name="connsiteX7" fmla="*/ 532041 w 1794228"/>
              <a:gd name="connsiteY7" fmla="*/ 348008 h 1004830"/>
              <a:gd name="connsiteX8" fmla="*/ 828076 w 1794228"/>
              <a:gd name="connsiteY8" fmla="*/ 78088 h 1004830"/>
              <a:gd name="connsiteX9" fmla="*/ 1214621 w 1794228"/>
              <a:gd name="connsiteY9" fmla="*/ 278 h 1004830"/>
              <a:gd name="connsiteX10" fmla="*/ 1639803 w 1794228"/>
              <a:gd name="connsiteY10" fmla="*/ 96780 h 1004830"/>
              <a:gd name="connsiteX11" fmla="*/ 1794171 w 1794228"/>
              <a:gd name="connsiteY11" fmla="*/ 515433 h 1004830"/>
              <a:gd name="connsiteX12" fmla="*/ 1626745 w 1794228"/>
              <a:gd name="connsiteY12" fmla="*/ 876041 h 1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4228" h="1004830">
                <a:moveTo>
                  <a:pt x="1214621" y="1004830"/>
                </a:moveTo>
                <a:cubicBezTo>
                  <a:pt x="1087979" y="987658"/>
                  <a:pt x="980387" y="987301"/>
                  <a:pt x="873063" y="940078"/>
                </a:cubicBezTo>
                <a:cubicBezTo>
                  <a:pt x="765739" y="892855"/>
                  <a:pt x="684442" y="762247"/>
                  <a:pt x="570678" y="721494"/>
                </a:cubicBezTo>
                <a:cubicBezTo>
                  <a:pt x="456915" y="680741"/>
                  <a:pt x="281722" y="711641"/>
                  <a:pt x="190482" y="695558"/>
                </a:cubicBezTo>
                <a:cubicBezTo>
                  <a:pt x="99242" y="679475"/>
                  <a:pt x="48994" y="652897"/>
                  <a:pt x="23236" y="624993"/>
                </a:cubicBezTo>
                <a:cubicBezTo>
                  <a:pt x="-2522" y="597089"/>
                  <a:pt x="-9960" y="506504"/>
                  <a:pt x="16886" y="464633"/>
                </a:cubicBezTo>
                <a:cubicBezTo>
                  <a:pt x="43732" y="422762"/>
                  <a:pt x="98452" y="393202"/>
                  <a:pt x="184311" y="373765"/>
                </a:cubicBezTo>
                <a:cubicBezTo>
                  <a:pt x="270170" y="354328"/>
                  <a:pt x="424747" y="397287"/>
                  <a:pt x="532041" y="348008"/>
                </a:cubicBezTo>
                <a:cubicBezTo>
                  <a:pt x="639335" y="298729"/>
                  <a:pt x="714313" y="136043"/>
                  <a:pt x="828076" y="78088"/>
                </a:cubicBezTo>
                <a:cubicBezTo>
                  <a:pt x="941839" y="20133"/>
                  <a:pt x="1079333" y="-2837"/>
                  <a:pt x="1214621" y="278"/>
                </a:cubicBezTo>
                <a:cubicBezTo>
                  <a:pt x="1349909" y="3393"/>
                  <a:pt x="1543211" y="10921"/>
                  <a:pt x="1639803" y="96780"/>
                </a:cubicBezTo>
                <a:cubicBezTo>
                  <a:pt x="1736395" y="182639"/>
                  <a:pt x="1796347" y="385556"/>
                  <a:pt x="1794171" y="515433"/>
                </a:cubicBezTo>
                <a:cubicBezTo>
                  <a:pt x="1791995" y="645310"/>
                  <a:pt x="1708311" y="761204"/>
                  <a:pt x="1626745" y="876041"/>
                </a:cubicBezTo>
              </a:path>
            </a:pathLst>
          </a:custGeom>
          <a:noFill/>
          <a:ln w="28575">
            <a:solidFill>
              <a:srgbClr val="007627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" name="Rectangle 98"/>
          <p:cNvSpPr txBox="1">
            <a:spLocks noChangeArrowheads="1"/>
          </p:cNvSpPr>
          <p:nvPr/>
        </p:nvSpPr>
        <p:spPr>
          <a:xfrm>
            <a:off x="457195" y="4734454"/>
            <a:ext cx="822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Start from the integrable system for the parent theory and turn on a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vev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0" baseline="-25000" noProof="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595" name="Straight Arrow Connector 594"/>
          <p:cNvCxnSpPr/>
          <p:nvPr/>
        </p:nvCxnSpPr>
        <p:spPr>
          <a:xfrm>
            <a:off x="2339741" y="2918948"/>
            <a:ext cx="612865" cy="647827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6" name="Rectangle 98"/>
          <p:cNvSpPr txBox="1">
            <a:spLocks noChangeArrowheads="1"/>
          </p:cNvSpPr>
          <p:nvPr/>
        </p:nvSpPr>
        <p:spPr>
          <a:xfrm>
            <a:off x="1124822" y="2690348"/>
            <a:ext cx="129661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600" b="0" noProof="0" dirty="0" err="1" smtClean="0">
                <a:latin typeface="Times New Roman" pitchFamily="18" charset="0"/>
                <a:cs typeface="Times New Roman" pitchFamily="18" charset="0"/>
              </a:rPr>
              <a:t>vev</a:t>
            </a:r>
            <a:r>
              <a:rPr lang="en-US" sz="1600" b="0" noProof="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1600" b="0" noProof="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0" baseline="-25000" noProof="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sz="1600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97" name="Rectangle 98"/>
          <p:cNvSpPr txBox="1">
            <a:spLocks noChangeArrowheads="1"/>
          </p:cNvSpPr>
          <p:nvPr/>
        </p:nvSpPr>
        <p:spPr>
          <a:xfrm>
            <a:off x="5224389" y="1153059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Feng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He,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Kennaway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Vafa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8" name="Rectangle 98"/>
          <p:cNvSpPr txBox="1">
            <a:spLocks noChangeArrowheads="1"/>
          </p:cNvSpPr>
          <p:nvPr/>
        </p:nvSpPr>
        <p:spPr>
          <a:xfrm>
            <a:off x="5224389" y="1381659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Hanany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Vegh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99" name="Rectangle 98"/>
          <p:cNvSpPr txBox="1">
            <a:spLocks noChangeArrowheads="1"/>
          </p:cNvSpPr>
          <p:nvPr/>
        </p:nvSpPr>
        <p:spPr>
          <a:xfrm>
            <a:off x="5376794" y="504781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Eager, Franco, Schaeffer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00" name="Down Arrow 599"/>
          <p:cNvSpPr/>
          <p:nvPr/>
        </p:nvSpPr>
        <p:spPr>
          <a:xfrm rot="16200000">
            <a:off x="4668248" y="3500397"/>
            <a:ext cx="327161" cy="36288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98"/>
          <p:cNvSpPr txBox="1">
            <a:spLocks noChangeArrowheads="1"/>
          </p:cNvSpPr>
          <p:nvPr/>
        </p:nvSpPr>
        <p:spPr>
          <a:xfrm>
            <a:off x="457195" y="6093354"/>
            <a:ext cx="822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For example, in parallel to what can be done for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integrable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systems might be deduced using the one for a                        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orbifold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 as starting point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3463125" y="6353175"/>
            <a:ext cx="2589654" cy="457200"/>
            <a:chOff x="5939625" y="949849"/>
            <a:chExt cx="2589654" cy="457200"/>
          </a:xfrm>
        </p:grpSpPr>
        <p:grpSp>
          <p:nvGrpSpPr>
            <p:cNvPr id="79" name="Group 78"/>
            <p:cNvGrpSpPr/>
            <p:nvPr/>
          </p:nvGrpSpPr>
          <p:grpSpPr>
            <a:xfrm>
              <a:off x="5939625" y="949849"/>
              <a:ext cx="2589654" cy="457200"/>
              <a:chOff x="6371694" y="949849"/>
              <a:chExt cx="2589654" cy="457200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6371694" y="949849"/>
                <a:ext cx="2589654" cy="457200"/>
                <a:chOff x="2081827" y="1281928"/>
                <a:chExt cx="1683485" cy="4572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98"/>
                    <p:cNvSpPr txBox="1">
                      <a:spLocks noChangeArrowheads="1"/>
                    </p:cNvSpPr>
                    <p:nvPr/>
                  </p:nvSpPr>
                  <p:spPr>
                    <a:xfrm>
                      <a:off x="2081827" y="1285241"/>
                      <a:ext cx="1207715" cy="444773"/>
                    </a:xfrm>
                    <a:prstGeom prst="rect">
                      <a:avLst/>
                    </a:prstGeom>
                  </p:spPr>
                  <p:txBody>
                    <a:bodyPr vert="horz">
                      <a:noAutofit/>
                    </a:bodyPr>
                    <a:lstStyle/>
                    <a:p>
                      <a:pPr marL="0" lvl="1" algn="ctr">
                        <a:spcBef>
                          <a:spcPct val="20000"/>
                        </a:spcBef>
                        <a:buClr>
                          <a:srgbClr val="0070C0"/>
                        </a:buClr>
                        <a:buSzPct val="90000"/>
                        <a:defRPr/>
                      </a:pPr>
                      <a:endParaRPr kumimoji="0" lang="en-US" sz="220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89" name="Rectangle 9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81827" y="1285241"/>
                      <a:ext cx="1207715" cy="444773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5" name="Rectangle 98"/>
                <p:cNvSpPr txBox="1">
                  <a:spLocks noChangeArrowheads="1"/>
                </p:cNvSpPr>
                <p:nvPr/>
              </p:nvSpPr>
              <p:spPr>
                <a:xfrm>
                  <a:off x="2729152" y="1281928"/>
                  <a:ext cx="1036160" cy="457200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just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:r>
                    <a:rPr kumimoji="0" lang="en-US" baseline="30000" dirty="0" smtClean="0">
                      <a:latin typeface="Times New Roman"/>
                      <a:cs typeface="Times New Roman"/>
                    </a:rPr>
                    <a:t>3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/(   </a:t>
                  </a:r>
                  <a:r>
                    <a:rPr kumimoji="0" lang="en-US" baseline="-25000" dirty="0" smtClean="0">
                      <a:latin typeface="Times New Roman"/>
                      <a:cs typeface="Times New Roman"/>
                    </a:rPr>
                    <a:t>M</a:t>
                  </a:r>
                  <a:r>
                    <a:rPr kumimoji="0" lang="en-US" sz="1200" baseline="-25000" dirty="0" smtClean="0">
                      <a:latin typeface="Times New Roman"/>
                      <a:cs typeface="Times New Roman"/>
                    </a:rPr>
                    <a:t> 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×</a:t>
                  </a:r>
                  <a:r>
                    <a:rPr kumimoji="0" lang="en-US" sz="1200" dirty="0" smtClean="0">
                      <a:latin typeface="Times New Roman"/>
                      <a:cs typeface="Times New Roman"/>
                    </a:rPr>
                    <a:t>  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  </a:t>
                  </a:r>
                  <a:r>
                    <a:rPr kumimoji="0" lang="en-US" baseline="-25000" dirty="0" smtClean="0">
                      <a:latin typeface="Times New Roman"/>
                      <a:cs typeface="Times New Roman"/>
                    </a:rPr>
                    <a:t>N</a:t>
                  </a:r>
                  <a:r>
                    <a:rPr kumimoji="0" lang="en-US" dirty="0" smtClean="0">
                      <a:latin typeface="Times New Roman"/>
                      <a:cs typeface="Times New Roman"/>
                    </a:rPr>
                    <a:t>) </a:t>
                  </a:r>
                </a:p>
              </p:txBody>
            </p:sp>
          </p:grpSp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79904" y="1088719"/>
                <a:ext cx="166619" cy="18140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6536" y="1083991"/>
                <a:ext cx="166619" cy="18140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98"/>
                <p:cNvSpPr txBox="1">
                  <a:spLocks noChangeArrowheads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14:m>
                    <m:oMathPara xmlns:m="http://schemas.openxmlformats.org/officeDocument/2006/math" xmlns="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ℂ</m:t>
                        </m:r>
                      </m:oMath>
                    </m:oMathPara>
                  </a14:m>
                  <a:endParaRPr kumimoji="0" lang="en-US" sz="2000" dirty="0" smtClean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85" name="Rectangle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8231" y="978836"/>
                  <a:ext cx="814608" cy="30000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Sebastian Franco</a:t>
            </a:r>
          </a:p>
        </p:txBody>
      </p:sp>
    </p:spTree>
    <p:extLst>
      <p:ext uri="{BB962C8B-B14F-4D97-AF65-F5344CB8AC3E}">
        <p14:creationId xmlns:p14="http://schemas.microsoft.com/office/powerpoint/2010/main" val="15209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463" grpId="0"/>
      <p:bldP spid="464" grpId="0"/>
      <p:bldP spid="466" grpId="0"/>
      <p:bldP spid="467" grpId="0"/>
      <p:bldP spid="592" grpId="0" animBg="1"/>
      <p:bldP spid="593" grpId="0"/>
      <p:bldP spid="596" grpId="0"/>
      <p:bldP spid="597" grpId="0"/>
      <p:bldP spid="598" grpId="0"/>
      <p:bldP spid="599" grpId="0"/>
      <p:bldP spid="600" grpId="0" animBg="1"/>
      <p:bldP spid="7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841433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Cluster </a:t>
            </a:r>
            <a:r>
              <a:rPr lang="en-US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Integrable</a:t>
            </a: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System - Summary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39345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0" name="Rectangle 98"/>
          <p:cNvSpPr txBox="1">
            <a:spLocks noChangeArrowheads="1"/>
          </p:cNvSpPr>
          <p:nvPr/>
        </p:nvSpPr>
        <p:spPr>
          <a:xfrm>
            <a:off x="526470" y="692690"/>
            <a:ext cx="780030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noProof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0" noProof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0" noProof="0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 define an infinite class of </a:t>
            </a:r>
            <a:r>
              <a:rPr lang="en-US" sz="19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integrable systems</a:t>
            </a:r>
          </a:p>
        </p:txBody>
      </p:sp>
      <p:sp>
        <p:nvSpPr>
          <p:cNvPr id="71" name="Rectangle 98"/>
          <p:cNvSpPr txBox="1">
            <a:spLocks noChangeArrowheads="1"/>
          </p:cNvSpPr>
          <p:nvPr/>
        </p:nvSpPr>
        <p:spPr>
          <a:xfrm>
            <a:off x="526470" y="1408973"/>
            <a:ext cx="780030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The computation of </a:t>
            </a:r>
            <a:r>
              <a:rPr lang="en-US" sz="19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integrals of motion 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becomes straightforward</a:t>
            </a:r>
          </a:p>
        </p:txBody>
      </p:sp>
      <p:sp>
        <p:nvSpPr>
          <p:cNvPr id="72" name="Rectangle 98"/>
          <p:cNvSpPr txBox="1">
            <a:spLocks noChangeArrowheads="1"/>
          </p:cNvSpPr>
          <p:nvPr/>
        </p:nvSpPr>
        <p:spPr>
          <a:xfrm>
            <a:off x="526469" y="2078743"/>
            <a:ext cx="8437421" cy="76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Many of these integrable systems are also associated to </a:t>
            </a:r>
            <a:r>
              <a:rPr lang="en-US" sz="19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5d N=1 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9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4d N=2 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gauge theories</a:t>
            </a:r>
          </a:p>
        </p:txBody>
      </p:sp>
      <p:sp>
        <p:nvSpPr>
          <p:cNvPr id="73" name="Rectangle 98"/>
          <p:cNvSpPr txBox="1">
            <a:spLocks noChangeArrowheads="1"/>
          </p:cNvSpPr>
          <p:nvPr/>
        </p:nvSpPr>
        <p:spPr>
          <a:xfrm>
            <a:off x="1440870" y="3112109"/>
            <a:ext cx="7543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err="1" smtClean="0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provide a systematic procedure for constructing the integrable system for an arbitrary gauge theory of this type</a:t>
            </a:r>
          </a:p>
        </p:txBody>
      </p:sp>
      <p:sp>
        <p:nvSpPr>
          <p:cNvPr id="74" name="Rectangle 98"/>
          <p:cNvSpPr txBox="1">
            <a:spLocks noChangeArrowheads="1"/>
          </p:cNvSpPr>
          <p:nvPr/>
        </p:nvSpPr>
        <p:spPr>
          <a:xfrm>
            <a:off x="526469" y="5209300"/>
            <a:ext cx="8269357" cy="124570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900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ntegrability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 appears in multiple places in </a:t>
            </a:r>
            <a:r>
              <a:rPr lang="en-US" sz="19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QFT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9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String Theory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Seiberg-Witten, </a:t>
            </a:r>
            <a:r>
              <a:rPr lang="en-US" sz="1900" b="0" dirty="0" err="1" smtClean="0">
                <a:latin typeface="Times New Roman" pitchFamily="18" charset="0"/>
                <a:cs typeface="Times New Roman" pitchFamily="18" charset="0"/>
              </a:rPr>
              <a:t>vacua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0" dirty="0">
                <a:latin typeface="Times New Roman" pitchFamily="18" charset="0"/>
                <a:cs typeface="Times New Roman" pitchFamily="18" charset="0"/>
              </a:rPr>
              <a:t>of supersymmetric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theories, calculation </a:t>
            </a:r>
            <a:r>
              <a:rPr lang="en-US" sz="1900" b="0" dirty="0">
                <a:latin typeface="Times New Roman" pitchFamily="18" charset="0"/>
                <a:cs typeface="Times New Roman" pitchFamily="18" charset="0"/>
              </a:rPr>
              <a:t>of the spectrum of anomalous dimensions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900" b="0" dirty="0">
                <a:latin typeface="Times New Roman" pitchFamily="18" charset="0"/>
                <a:cs typeface="Times New Roman" pitchFamily="18" charset="0"/>
              </a:rPr>
              <a:t>scattering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amplitudes in super-Yang-Mills. Interesting to explore the implications/applications of the new correspondence.</a:t>
            </a:r>
            <a:endParaRPr lang="en-US" sz="1900" b="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98"/>
          <p:cNvSpPr txBox="1">
            <a:spLocks noChangeArrowheads="1"/>
          </p:cNvSpPr>
          <p:nvPr/>
        </p:nvSpPr>
        <p:spPr>
          <a:xfrm>
            <a:off x="526470" y="4170290"/>
            <a:ext cx="8153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It is possible to extend these ideas to the continuous (1+1)-dimensional </a:t>
            </a:r>
            <a:r>
              <a:rPr lang="en-US" sz="1900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integrable field theory </a:t>
            </a:r>
            <a:r>
              <a:rPr lang="en-US" sz="1900" b="0" noProof="0" dirty="0" smtClean="0">
                <a:latin typeface="Times New Roman" pitchFamily="18" charset="0"/>
                <a:cs typeface="Times New Roman" pitchFamily="18" charset="0"/>
              </a:rPr>
              <a:t>limit</a:t>
            </a:r>
          </a:p>
        </p:txBody>
      </p:sp>
      <p:sp>
        <p:nvSpPr>
          <p:cNvPr id="76" name="Rectangle 98"/>
          <p:cNvSpPr txBox="1">
            <a:spLocks noChangeArrowheads="1"/>
          </p:cNvSpPr>
          <p:nvPr/>
        </p:nvSpPr>
        <p:spPr>
          <a:xfrm>
            <a:off x="5729804" y="4543336"/>
            <a:ext cx="329183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He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7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</p:spTree>
    <p:extLst>
      <p:ext uri="{BB962C8B-B14F-4D97-AF65-F5344CB8AC3E}">
        <p14:creationId xmlns:p14="http://schemas.microsoft.com/office/powerpoint/2010/main" val="224480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79237"/>
            <a:ext cx="9146272" cy="1759709"/>
            <a:chOff x="0" y="1784956"/>
            <a:chExt cx="9146272" cy="1759709"/>
          </a:xfrm>
        </p:grpSpPr>
        <p:sp>
          <p:nvSpPr>
            <p:cNvPr id="16" name="Rectangle 15"/>
            <p:cNvSpPr/>
            <p:nvPr/>
          </p:nvSpPr>
          <p:spPr>
            <a:xfrm>
              <a:off x="2272" y="1784956"/>
              <a:ext cx="9144000" cy="1759709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1897039"/>
              <a:ext cx="9144000" cy="1527312"/>
            </a:xfrm>
            <a:prstGeom prst="rect">
              <a:avLst/>
            </a:prstGeom>
            <a:solidFill>
              <a:srgbClr val="0070C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0134" y="2143403"/>
              <a:ext cx="86437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 Black" pitchFamily="34" charset="0"/>
                </a:rPr>
                <a:t>QFTs,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Arial Black" pitchFamily="34" charset="0"/>
                </a:rPr>
                <a:t>Integrable</a:t>
              </a:r>
              <a:r>
                <a:rPr lang="en-US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Systems and the Geometry of Scattering Amplitudes</a:t>
              </a:r>
              <a:endParaRPr lang="en-US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440028" y="3070566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  <a:latin typeface="Arial" charset="0"/>
              </a:rPr>
              <a:t>Sebastián</a:t>
            </a:r>
            <a:r>
              <a:rPr lang="en-US" sz="2000" b="1" dirty="0" smtClean="0">
                <a:solidFill>
                  <a:prstClr val="black"/>
                </a:solidFill>
                <a:latin typeface="Arial" charset="0"/>
              </a:rPr>
              <a:t> Franco</a:t>
            </a:r>
            <a:endParaRPr lang="en-US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60124" y="3368657"/>
            <a:ext cx="3082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70C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solidFill>
                  <a:srgbClr val="0070C0"/>
                </a:solidFill>
                <a:latin typeface="Arial" charset="0"/>
              </a:rPr>
              <a:t>City College of the CUNY</a:t>
            </a:r>
            <a:endParaRPr lang="en-US" sz="1900" b="1" dirty="0">
              <a:solidFill>
                <a:srgbClr val="0070C0"/>
              </a:solidFill>
              <a:latin typeface="Arial" charset="0"/>
            </a:endParaRPr>
          </a:p>
        </p:txBody>
      </p:sp>
      <p:grpSp>
        <p:nvGrpSpPr>
          <p:cNvPr id="276" name="Group 275"/>
          <p:cNvGrpSpPr/>
          <p:nvPr/>
        </p:nvGrpSpPr>
        <p:grpSpPr>
          <a:xfrm>
            <a:off x="3324368" y="3983798"/>
            <a:ext cx="2495265" cy="2776261"/>
            <a:chOff x="2814846" y="1466571"/>
            <a:chExt cx="3686082" cy="4101178"/>
          </a:xfrm>
        </p:grpSpPr>
        <p:grpSp>
          <p:nvGrpSpPr>
            <p:cNvPr id="277" name="Group 276"/>
            <p:cNvGrpSpPr/>
            <p:nvPr/>
          </p:nvGrpSpPr>
          <p:grpSpPr>
            <a:xfrm>
              <a:off x="4512358" y="2662452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4" name="Straight Connector 423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" name="Group 277"/>
            <p:cNvGrpSpPr/>
            <p:nvPr/>
          </p:nvGrpSpPr>
          <p:grpSpPr>
            <a:xfrm>
              <a:off x="5043487" y="3687753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2" name="Straight Connector 421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9" name="Group 278"/>
            <p:cNvGrpSpPr/>
            <p:nvPr/>
          </p:nvGrpSpPr>
          <p:grpSpPr>
            <a:xfrm>
              <a:off x="3795210" y="4407864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20" name="Straight Connector 419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0" name="Group 279"/>
            <p:cNvGrpSpPr/>
            <p:nvPr/>
          </p:nvGrpSpPr>
          <p:grpSpPr>
            <a:xfrm>
              <a:off x="5072466" y="2234342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18" name="Straight Connector 417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Straight Connector 418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1" name="Group 280"/>
            <p:cNvGrpSpPr/>
            <p:nvPr/>
          </p:nvGrpSpPr>
          <p:grpSpPr>
            <a:xfrm flipH="1">
              <a:off x="3797484" y="2243384"/>
              <a:ext cx="1719667" cy="2550927"/>
              <a:chOff x="3947610" y="2386742"/>
              <a:chExt cx="1719667" cy="2550927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grpSp>
            <p:nvGrpSpPr>
              <p:cNvPr id="406" name="Group 405"/>
              <p:cNvGrpSpPr/>
              <p:nvPr/>
            </p:nvGrpSpPr>
            <p:grpSpPr>
              <a:xfrm>
                <a:off x="3953866" y="3100329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6" name="Straight Connector 415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7" name="Group 406"/>
              <p:cNvGrpSpPr/>
              <p:nvPr/>
            </p:nvGrpSpPr>
            <p:grpSpPr>
              <a:xfrm>
                <a:off x="5195887" y="3840153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8" name="Group 407"/>
              <p:cNvGrpSpPr/>
              <p:nvPr/>
            </p:nvGrpSpPr>
            <p:grpSpPr>
              <a:xfrm>
                <a:off x="3947610" y="4560264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2" name="Straight Connector 411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9" name="Group 408"/>
              <p:cNvGrpSpPr/>
              <p:nvPr/>
            </p:nvGrpSpPr>
            <p:grpSpPr>
              <a:xfrm>
                <a:off x="5224866" y="2386742"/>
                <a:ext cx="442411" cy="377405"/>
                <a:chOff x="3794078" y="2954354"/>
                <a:chExt cx="442411" cy="377405"/>
              </a:xfrm>
            </p:grpSpPr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3968645" y="2954354"/>
                  <a:ext cx="267844" cy="15051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3794078" y="3166556"/>
                  <a:ext cx="293985" cy="16520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2" name="Group 281"/>
            <p:cNvGrpSpPr/>
            <p:nvPr/>
          </p:nvGrpSpPr>
          <p:grpSpPr>
            <a:xfrm>
              <a:off x="3801466" y="2947929"/>
              <a:ext cx="442411" cy="377405"/>
              <a:chOff x="3794078" y="2954354"/>
              <a:chExt cx="442411" cy="377405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404" name="Straight Connector 403"/>
              <p:cNvCxnSpPr/>
              <p:nvPr/>
            </p:nvCxnSpPr>
            <p:spPr>
              <a:xfrm>
                <a:off x="3968645" y="2954354"/>
                <a:ext cx="267844" cy="1505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3794078" y="3166556"/>
                <a:ext cx="293985" cy="1652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/>
            <p:cNvGrpSpPr/>
            <p:nvPr/>
          </p:nvGrpSpPr>
          <p:grpSpPr>
            <a:xfrm>
              <a:off x="4046561" y="2912091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89" name="Dodecagon 38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0" name="Group 38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98" name="Oval 39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Oval 39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0" name="Oval 39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Oval 40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Oval 40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Oval 40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1" name="Group 39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92" name="Oval 39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Oval 39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Oval 39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Oval 39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Oval 39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4" name="Group 283"/>
            <p:cNvGrpSpPr/>
            <p:nvPr/>
          </p:nvGrpSpPr>
          <p:grpSpPr>
            <a:xfrm>
              <a:off x="2826222" y="2177378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74" name="Dodecagon 37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5" name="Group 37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83" name="Oval 38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Oval 38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5" name="Oval 38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Oval 38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7" name="Oval 38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8" name="Oval 38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6" name="Group 37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77" name="Oval 37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Oval 37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Oval 37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Oval 37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Oval 38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5" name="Group 284"/>
            <p:cNvGrpSpPr/>
            <p:nvPr/>
          </p:nvGrpSpPr>
          <p:grpSpPr>
            <a:xfrm>
              <a:off x="5306750" y="2184770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59" name="Dodecagon 35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0" name="Group 35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68" name="Oval 36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Oval 36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Oval 36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Oval 37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Oval 37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1" name="Group 36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62" name="Oval 36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Oval 36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Oval 36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Oval 36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Oval 36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Oval 36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6" name="Group 285"/>
            <p:cNvGrpSpPr/>
            <p:nvPr/>
          </p:nvGrpSpPr>
          <p:grpSpPr>
            <a:xfrm>
              <a:off x="2814846" y="3633162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44" name="Dodecagon 34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5" name="Group 34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53" name="Oval 35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Oval 35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Oval 35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Oval 35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Oval 35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Oval 35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47" name="Oval 34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Oval 34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Oval 34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Oval 34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Oval 35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Oval 35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7" name="Group 286"/>
            <p:cNvGrpSpPr/>
            <p:nvPr/>
          </p:nvGrpSpPr>
          <p:grpSpPr>
            <a:xfrm>
              <a:off x="5295374" y="3640554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29" name="Dodecagon 32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0" name="Group 32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38" name="Oval 33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Oval 33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Oval 33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Oval 34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Oval 34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Oval 34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32" name="Oval 33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Oval 33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Oval 33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Oval 33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Oval 33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Oval 33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8" name="Group 287"/>
            <p:cNvGrpSpPr/>
            <p:nvPr/>
          </p:nvGrpSpPr>
          <p:grpSpPr>
            <a:xfrm>
              <a:off x="4058573" y="1466571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314" name="Dodecagon 313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5" name="Group 314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23" name="Oval 322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Oval 323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Oval 324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Oval 326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Oval 327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6" name="Group 315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17" name="Oval 316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Oval 318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Oval 319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Oval 320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Oval 321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9" name="Group 288"/>
            <p:cNvGrpSpPr/>
            <p:nvPr/>
          </p:nvGrpSpPr>
          <p:grpSpPr>
            <a:xfrm>
              <a:off x="4042009" y="4374699"/>
              <a:ext cx="1194178" cy="1193050"/>
              <a:chOff x="4046561" y="2912091"/>
              <a:chExt cx="1194178" cy="1193050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sp>
            <p:nvSpPr>
              <p:cNvPr id="299" name="Dodecagon 298"/>
              <p:cNvSpPr/>
              <p:nvPr/>
            </p:nvSpPr>
            <p:spPr>
              <a:xfrm>
                <a:off x="4114800" y="2971800"/>
                <a:ext cx="1066800" cy="1066800"/>
              </a:xfrm>
              <a:prstGeom prst="dodecagon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0" name="Group 299"/>
              <p:cNvGrpSpPr/>
              <p:nvPr/>
            </p:nvGrpSpPr>
            <p:grpSpPr>
              <a:xfrm>
                <a:off x="4046561" y="2912091"/>
                <a:ext cx="1191906" cy="516908"/>
                <a:chOff x="4046561" y="2912091"/>
                <a:chExt cx="1191906" cy="516908"/>
              </a:xfrm>
            </p:grpSpPr>
            <p:sp>
              <p:nvSpPr>
                <p:cNvPr id="308" name="Oval 307"/>
                <p:cNvSpPr/>
                <p:nvPr/>
              </p:nvSpPr>
              <p:spPr>
                <a:xfrm>
                  <a:off x="4442347" y="2912091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>
                <a:xfrm>
                  <a:off x="4719852" y="29120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Oval 309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Oval 310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2" name="Oval 311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Oval 312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 flipH="1" flipV="1">
                <a:off x="4048833" y="3595058"/>
                <a:ext cx="1191906" cy="510083"/>
                <a:chOff x="4046561" y="2918916"/>
                <a:chExt cx="1191906" cy="510083"/>
              </a:xfrm>
            </p:grpSpPr>
            <p:sp>
              <p:nvSpPr>
                <p:cNvPr id="302" name="Oval 301"/>
                <p:cNvSpPr/>
                <p:nvPr/>
              </p:nvSpPr>
              <p:spPr>
                <a:xfrm>
                  <a:off x="4442347" y="291891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4719852" y="2918916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>
                  <a:off x="4203512" y="305539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>
                  <a:off x="4963236" y="3066196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Oval 305"/>
                <p:cNvSpPr/>
                <p:nvPr/>
              </p:nvSpPr>
              <p:spPr>
                <a:xfrm>
                  <a:off x="5101989" y="3292521"/>
                  <a:ext cx="136478" cy="136478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Oval 306"/>
                <p:cNvSpPr/>
                <p:nvPr/>
              </p:nvSpPr>
              <p:spPr>
                <a:xfrm>
                  <a:off x="4046561" y="3286833"/>
                  <a:ext cx="136478" cy="136478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0" name="Group 289"/>
            <p:cNvGrpSpPr/>
            <p:nvPr/>
          </p:nvGrpSpPr>
          <p:grpSpPr>
            <a:xfrm>
              <a:off x="3278870" y="3370428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7" name="Straight Connector 296"/>
              <p:cNvCxnSpPr>
                <a:stCxn id="353" idx="0"/>
                <a:endCxn id="378" idx="0"/>
              </p:cNvCxnSpPr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>
                <a:stCxn id="354" idx="0"/>
                <a:endCxn id="377" idx="0"/>
              </p:cNvCxnSpPr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>
              <a:off x="5756618" y="3380051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5" name="Straight Connector 294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2" name="Group 291"/>
            <p:cNvGrpSpPr/>
            <p:nvPr/>
          </p:nvGrpSpPr>
          <p:grpSpPr>
            <a:xfrm>
              <a:off x="4501480" y="4112537"/>
              <a:ext cx="277506" cy="262734"/>
              <a:chOff x="3278870" y="3370428"/>
              <a:chExt cx="277506" cy="262734"/>
            </a:xfrm>
            <a:effectLst>
              <a:glow rad="101600">
                <a:srgbClr val="0070C0">
                  <a:alpha val="40000"/>
                </a:srgbClr>
              </a:glow>
            </a:effectLst>
          </p:grpSpPr>
          <p:cxnSp>
            <p:nvCxnSpPr>
              <p:cNvPr id="293" name="Straight Connector 292"/>
              <p:cNvCxnSpPr/>
              <p:nvPr/>
            </p:nvCxnSpPr>
            <p:spPr>
              <a:xfrm flipH="1" flipV="1">
                <a:off x="3278870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flipH="1" flipV="1">
                <a:off x="3556375" y="3370428"/>
                <a:ext cx="1" cy="2627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/>
          <p:cNvSpPr txBox="1"/>
          <p:nvPr/>
        </p:nvSpPr>
        <p:spPr>
          <a:xfrm>
            <a:off x="1360724" y="2206965"/>
            <a:ext cx="642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LMS Invited Lectures 2015 </a:t>
            </a:r>
            <a:r>
              <a:rPr lang="en-US" sz="2400" b="1" dirty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en-US" sz="2400" b="1" dirty="0" smtClean="0">
                <a:solidFill>
                  <a:prstClr val="black"/>
                </a:solidFill>
                <a:latin typeface="Arial" charset="0"/>
              </a:rPr>
              <a:t> Lecture 3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389625" y="2531792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70C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smtClean="0">
                <a:latin typeface="Arial" charset="0"/>
              </a:rPr>
              <a:t>Durham University</a:t>
            </a:r>
            <a:endParaRPr lang="en-US" sz="19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1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200" grpId="0"/>
      <p:bldP spid="20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184292"/>
            <a:ext cx="8188872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Recent Developments 2: </a:t>
            </a:r>
          </a:p>
          <a:p>
            <a:pPr algn="ctr"/>
            <a:r>
              <a:rPr lang="en-US" sz="4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On-Shell Diagrams and the </a:t>
            </a:r>
            <a:r>
              <a:rPr lang="en-US" sz="4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2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Amplituhedron</a:t>
            </a:r>
            <a:endParaRPr lang="en-US" sz="42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2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8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7857" y="-3337"/>
            <a:ext cx="5568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Introduction and Motivation</a:t>
            </a:r>
          </a:p>
        </p:txBody>
      </p:sp>
      <p:sp>
        <p:nvSpPr>
          <p:cNvPr id="6" name="Rectangle 98"/>
          <p:cNvSpPr txBox="1">
            <a:spLocks noChangeArrowheads="1"/>
          </p:cNvSpPr>
          <p:nvPr/>
        </p:nvSpPr>
        <p:spPr>
          <a:xfrm>
            <a:off x="457200" y="1115398"/>
            <a:ext cx="8523030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standard approach to it is based on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Feynman diagrams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which make locality and </a:t>
            </a:r>
            <a:r>
              <a:rPr lang="en-US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unitarity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manifest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457200" y="640539"/>
            <a:ext cx="8523030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Our description of the microscopic world is based on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Quantum Field Theory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07921" y="2498779"/>
            <a:ext cx="1723542" cy="753207"/>
          </a:xfrm>
          <a:prstGeom prst="roundRect">
            <a:avLst/>
          </a:prstGeom>
          <a:solidFill>
            <a:srgbClr val="007FD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Calibri" pitchFamily="34" charset="0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449749" y="1859051"/>
            <a:ext cx="8780062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 recurrent theme: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7039" y="2496507"/>
            <a:ext cx="2012486" cy="753207"/>
          </a:xfrm>
          <a:prstGeom prst="roundRect">
            <a:avLst/>
          </a:prstGeom>
          <a:solidFill>
            <a:srgbClr val="FF79A6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2627" y="2519515"/>
            <a:ext cx="2001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 panose="020F0502020204030204" pitchFamily="34" charset="0"/>
                <a:cs typeface="Times New Roman" pitchFamily="18" charset="0"/>
              </a:rPr>
              <a:t>Complicated Computations</a:t>
            </a:r>
            <a:endParaRPr lang="en-US" sz="19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215209" y="2603942"/>
            <a:ext cx="890722" cy="523697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4454" y="2521787"/>
            <a:ext cx="17123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latin typeface="Calibri" panose="020F0502020204030204" pitchFamily="34" charset="0"/>
                <a:cs typeface="Times New Roman" pitchFamily="18" charset="0"/>
              </a:rPr>
              <a:t>Simple Answers</a:t>
            </a:r>
            <a:endParaRPr lang="en-US" sz="19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4" name="Rectangle 98"/>
          <p:cNvSpPr txBox="1">
            <a:spLocks noChangeArrowheads="1"/>
          </p:cNvSpPr>
          <p:nvPr/>
        </p:nvSpPr>
        <p:spPr>
          <a:xfrm>
            <a:off x="436720" y="3596270"/>
            <a:ext cx="8780062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dirty="0" smtClean="0">
                <a:latin typeface="Calibri" panose="020F0502020204030204" pitchFamily="34" charset="0"/>
                <a:ea typeface="Verdana" pitchFamily="34" charset="0"/>
                <a:cs typeface="Times New Roman" pitchFamily="18" charset="0"/>
              </a:rPr>
              <a:t>Prototypical Example: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Parke and Taylor computation of </a:t>
            </a:r>
            <a:r>
              <a:rPr lang="en-US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gg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</a:t>
            </a:r>
            <a:r>
              <a:rPr lang="en-US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Mathematica1"/>
              </a:rPr>
              <a:t>gggg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  <a:sym typeface="Mathematica1"/>
              </a:rPr>
              <a:t> at tree-level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12915" y="4328286"/>
            <a:ext cx="2375460" cy="2088107"/>
            <a:chOff x="6099799" y="3020469"/>
            <a:chExt cx="2375460" cy="2088107"/>
          </a:xfrm>
        </p:grpSpPr>
        <p:cxnSp>
          <p:nvCxnSpPr>
            <p:cNvPr id="16" name="Straight Connector 15"/>
            <p:cNvCxnSpPr/>
            <p:nvPr/>
          </p:nvCxnSpPr>
          <p:spPr bwMode="auto">
            <a:xfrm>
              <a:off x="6099799" y="4044343"/>
              <a:ext cx="237546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6236279" y="4044343"/>
              <a:ext cx="4681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7846453" y="4045545"/>
              <a:ext cx="4681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19" name="Group 18"/>
            <p:cNvGrpSpPr/>
            <p:nvPr/>
          </p:nvGrpSpPr>
          <p:grpSpPr>
            <a:xfrm>
              <a:off x="6633095" y="3020469"/>
              <a:ext cx="1354449" cy="2088107"/>
              <a:chOff x="6615843" y="3016156"/>
              <a:chExt cx="1354449" cy="2088107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6615843" y="3016156"/>
                <a:ext cx="1354449" cy="208810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6704420" y="3149999"/>
                <a:ext cx="232755" cy="3563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 flipH="1" flipV="1">
                <a:off x="7681908" y="4670788"/>
                <a:ext cx="232755" cy="3563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 flipH="1">
              <a:off x="6629237" y="3020469"/>
              <a:ext cx="1354449" cy="2088107"/>
              <a:chOff x="6615843" y="3016156"/>
              <a:chExt cx="1354449" cy="2088107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>
                <a:off x="6615843" y="3016156"/>
                <a:ext cx="1354449" cy="2088107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6704420" y="3160632"/>
                <a:ext cx="232755" cy="3563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 flipV="1">
                <a:off x="7681908" y="4657140"/>
                <a:ext cx="232755" cy="3563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sp>
          <p:nvSpPr>
            <p:cNvPr id="21" name="Oval 20"/>
            <p:cNvSpPr/>
            <p:nvPr/>
          </p:nvSpPr>
          <p:spPr bwMode="auto">
            <a:xfrm>
              <a:off x="6970005" y="3703524"/>
              <a:ext cx="681639" cy="681639"/>
            </a:xfrm>
            <a:prstGeom prst="ellipse">
              <a:avLst/>
            </a:prstGeom>
            <a:gradFill flip="none" rotWithShape="1">
              <a:gsLst>
                <a:gs pos="0">
                  <a:srgbClr val="0085FE"/>
                </a:gs>
                <a:gs pos="50000">
                  <a:srgbClr val="005AA4"/>
                </a:gs>
                <a:gs pos="100000">
                  <a:srgbClr val="004074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28562" y="4714113"/>
            <a:ext cx="360515" cy="496995"/>
            <a:chOff x="7983686" y="3228872"/>
            <a:chExt cx="360515" cy="496995"/>
          </a:xfrm>
        </p:grpSpPr>
        <p:sp>
          <p:nvSpPr>
            <p:cNvPr id="29" name="Oval 28"/>
            <p:cNvSpPr/>
            <p:nvPr/>
          </p:nvSpPr>
          <p:spPr bwMode="auto">
            <a:xfrm>
              <a:off x="7983686" y="3228872"/>
              <a:ext cx="123955" cy="12395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8122438" y="3408568"/>
              <a:ext cx="123955" cy="12395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8220246" y="3601912"/>
              <a:ext cx="123955" cy="12395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 flipV="1">
            <a:off x="6776085" y="5485426"/>
            <a:ext cx="360515" cy="496995"/>
            <a:chOff x="7983686" y="3228872"/>
            <a:chExt cx="360515" cy="496995"/>
          </a:xfrm>
        </p:grpSpPr>
        <p:sp>
          <p:nvSpPr>
            <p:cNvPr id="33" name="Oval 32"/>
            <p:cNvSpPr/>
            <p:nvPr/>
          </p:nvSpPr>
          <p:spPr bwMode="auto">
            <a:xfrm>
              <a:off x="7983686" y="3228872"/>
              <a:ext cx="123955" cy="12395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8122438" y="3408568"/>
              <a:ext cx="123955" cy="12395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8220246" y="3601912"/>
              <a:ext cx="123955" cy="12395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Rectangle 98"/>
          <p:cNvSpPr txBox="1">
            <a:spLocks noChangeArrowheads="1"/>
          </p:cNvSpPr>
          <p:nvPr/>
        </p:nvSpPr>
        <p:spPr>
          <a:xfrm>
            <a:off x="7957613" y="3958570"/>
            <a:ext cx="658858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j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7" name="Rectangle 98"/>
          <p:cNvSpPr txBox="1">
            <a:spLocks noChangeArrowheads="1"/>
          </p:cNvSpPr>
          <p:nvPr/>
        </p:nvSpPr>
        <p:spPr>
          <a:xfrm>
            <a:off x="6834072" y="6310228"/>
            <a:ext cx="658858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2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k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8" name="Rectangle 98"/>
          <p:cNvSpPr txBox="1">
            <a:spLocks noChangeArrowheads="1"/>
          </p:cNvSpPr>
          <p:nvPr/>
        </p:nvSpPr>
        <p:spPr>
          <a:xfrm>
            <a:off x="863920" y="4146457"/>
            <a:ext cx="5316898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Ø"/>
              <a:defRPr/>
            </a:pPr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220 Feynman diagrams and thousands of terms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39" name="Rectangle 98"/>
          <p:cNvSpPr txBox="1">
            <a:spLocks noChangeArrowheads="1"/>
          </p:cNvSpPr>
          <p:nvPr/>
        </p:nvSpPr>
        <p:spPr>
          <a:xfrm>
            <a:off x="863920" y="4553721"/>
            <a:ext cx="5316898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Ø"/>
              <a:defRPr/>
            </a:pPr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The answer is 8 pages long!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40" name="Rectangle 98"/>
          <p:cNvSpPr txBox="1">
            <a:spLocks noChangeArrowheads="1"/>
          </p:cNvSpPr>
          <p:nvPr/>
        </p:nvSpPr>
        <p:spPr>
          <a:xfrm>
            <a:off x="863920" y="4971423"/>
            <a:ext cx="5316898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Ø"/>
              <a:defRPr/>
            </a:pPr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But it can be reduced to 1 line: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Verdana" pitchFamily="34" charset="0"/>
              <a:cs typeface="Times New Roman"/>
            </a:endParaRPr>
          </a:p>
        </p:txBody>
      </p:sp>
      <p:sp>
        <p:nvSpPr>
          <p:cNvPr id="41" name="Rectangle 98"/>
          <p:cNvSpPr txBox="1">
            <a:spLocks noChangeArrowheads="1"/>
          </p:cNvSpPr>
          <p:nvPr/>
        </p:nvSpPr>
        <p:spPr>
          <a:xfrm>
            <a:off x="1245831" y="6378335"/>
            <a:ext cx="5316898" cy="4253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And generalized to an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Verdana" pitchFamily="34" charset="0"/>
                <a:cs typeface="Times New Roman"/>
              </a:rPr>
              <a:t>arbitrary number </a:t>
            </a:r>
            <a:r>
              <a:rPr lang="en-US" dirty="0" smtClean="0">
                <a:latin typeface="Times New Roman"/>
                <a:ea typeface="Verdana" pitchFamily="34" charset="0"/>
                <a:cs typeface="Times New Roman"/>
              </a:rPr>
              <a:t>of gluons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Verdana" pitchFamily="34" charset="0"/>
              <a:cs typeface="Times New Roman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934" y="5538531"/>
            <a:ext cx="2744429" cy="7297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34" y="5540845"/>
            <a:ext cx="2767228" cy="72507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4" name="Rectangle 98"/>
          <p:cNvSpPr txBox="1">
            <a:spLocks noChangeArrowheads="1"/>
          </p:cNvSpPr>
          <p:nvPr/>
        </p:nvSpPr>
        <p:spPr>
          <a:xfrm>
            <a:off x="1198814" y="5341364"/>
            <a:ext cx="2693215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Parke, Taylor</a:t>
            </a:r>
          </a:p>
          <a:p>
            <a:pPr marL="349250" lvl="1" indent="-349250" eaLnBrk="1" fontAlgn="auto" hangingPunct="1"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Berends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Giele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2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36" grpId="0"/>
      <p:bldP spid="37" grpId="0"/>
      <p:bldP spid="38" grpId="0"/>
      <p:bldP spid="39" grpId="0"/>
      <p:bldP spid="40" grpId="0"/>
      <p:bldP spid="41" grpId="0"/>
      <p:bldP spid="4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7857" y="-3337"/>
            <a:ext cx="5568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Towards a New Formulation of QFT</a:t>
            </a:r>
          </a:p>
        </p:txBody>
      </p:sp>
      <p:sp>
        <p:nvSpPr>
          <p:cNvPr id="6" name="Rectangle 98"/>
          <p:cNvSpPr txBox="1">
            <a:spLocks noChangeArrowheads="1"/>
          </p:cNvSpPr>
          <p:nvPr/>
        </p:nvSpPr>
        <p:spPr>
          <a:xfrm>
            <a:off x="457200" y="690846"/>
            <a:ext cx="8523030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Not all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symmetries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are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manifest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in the Feynman Diagram approach  </a:t>
            </a:r>
            <a:r>
              <a:rPr lang="en-US" dirty="0" smtClean="0"/>
              <a:t>⇒ 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extremely inefficient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457200" y="2212106"/>
            <a:ext cx="8523030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For concreteness, let us focus on N=4 SYM: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" name="Rectangle 98"/>
          <p:cNvSpPr txBox="1">
            <a:spLocks noChangeArrowheads="1"/>
          </p:cNvSpPr>
          <p:nvPr/>
        </p:nvSpPr>
        <p:spPr>
          <a:xfrm>
            <a:off x="961511" y="3215013"/>
            <a:ext cx="8090683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Ø"/>
              <a:defRPr/>
            </a:pPr>
            <a:r>
              <a:rPr lang="en-US" noProof="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Expectation: some of the lessons can be extrapolated to “more standard” QFTs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961511" y="2751646"/>
            <a:ext cx="6246450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4163" lvl="1" indent="-284163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Ø"/>
              <a:defRPr/>
            </a:pPr>
            <a:r>
              <a:rPr lang="en-US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ery symmetric example of a 4d interacting QFT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450757" y="5558596"/>
            <a:ext cx="8345162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dirty="0" smtClean="0">
                <a:latin typeface="+mj-lt"/>
                <a:ea typeface="Verdana" pitchFamily="34" charset="0"/>
                <a:cs typeface="Times New Roman" pitchFamily="18" charset="0"/>
              </a:rPr>
              <a:t>Goals:</a:t>
            </a:r>
            <a:endParaRPr lang="en-US" dirty="0" smtClean="0">
              <a:latin typeface="+mj-lt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le 98"/>
          <p:cNvSpPr txBox="1">
            <a:spLocks noChangeArrowheads="1"/>
          </p:cNvSpPr>
          <p:nvPr/>
        </p:nvSpPr>
        <p:spPr>
          <a:xfrm>
            <a:off x="620969" y="3857417"/>
            <a:ext cx="8192156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E.g., in the planar limit: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93662" y="1499088"/>
            <a:ext cx="7695356" cy="415985"/>
            <a:chOff x="793662" y="1541556"/>
            <a:chExt cx="7695356" cy="415985"/>
          </a:xfrm>
        </p:grpSpPr>
        <p:sp>
          <p:nvSpPr>
            <p:cNvPr id="13" name="Rounded Rectangle 12"/>
            <p:cNvSpPr/>
            <p:nvPr/>
          </p:nvSpPr>
          <p:spPr>
            <a:xfrm>
              <a:off x="2446084" y="1542683"/>
              <a:ext cx="4251833" cy="41485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3662" y="1541556"/>
              <a:ext cx="7695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 Simple Theoretical Laboratory</a:t>
              </a:r>
              <a:endParaRPr lang="en-US" sz="2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027411" y="4499412"/>
            <a:ext cx="5089178" cy="677108"/>
            <a:chOff x="3033779" y="3878812"/>
            <a:chExt cx="5089178" cy="677108"/>
          </a:xfrm>
        </p:grpSpPr>
        <p:sp>
          <p:nvSpPr>
            <p:cNvPr id="16" name="Rounded Rectangle 15"/>
            <p:cNvSpPr/>
            <p:nvPr/>
          </p:nvSpPr>
          <p:spPr>
            <a:xfrm>
              <a:off x="6394661" y="3953300"/>
              <a:ext cx="1723542" cy="530572"/>
            </a:xfrm>
            <a:prstGeom prst="roundRect">
              <a:avLst/>
            </a:prstGeom>
            <a:solidFill>
              <a:srgbClr val="007FDE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Calibri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033779" y="3905131"/>
              <a:ext cx="2012486" cy="639940"/>
            </a:xfrm>
            <a:prstGeom prst="roundRect">
              <a:avLst/>
            </a:prstGeom>
            <a:solidFill>
              <a:srgbClr val="FF79A6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0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39367" y="3878812"/>
              <a:ext cx="200131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err="1" smtClean="0">
                  <a:latin typeface="Calibri" panose="020F0502020204030204" pitchFamily="34" charset="0"/>
                  <a:cs typeface="Times New Roman" pitchFamily="18" charset="0"/>
                </a:rPr>
                <a:t>Yangian</a:t>
              </a:r>
              <a:r>
                <a:rPr lang="en-US" sz="1900" b="1" dirty="0" smtClean="0">
                  <a:latin typeface="Calibri" panose="020F0502020204030204" pitchFamily="34" charset="0"/>
                  <a:cs typeface="Times New Roman" pitchFamily="18" charset="0"/>
                </a:rPr>
                <a:t> Symmetry</a:t>
              </a:r>
              <a:endParaRPr lang="en-US" sz="1900" b="1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>
              <a:off x="5301949" y="3966668"/>
              <a:ext cx="890722" cy="523697"/>
            </a:xfrm>
            <a:prstGeom prst="rightArrow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10592" y="4003476"/>
              <a:ext cx="171236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b="1" dirty="0" err="1" smtClean="0">
                  <a:latin typeface="Calibri" panose="020F0502020204030204" pitchFamily="34" charset="0"/>
                  <a:cs typeface="Times New Roman" pitchFamily="18" charset="0"/>
                </a:rPr>
                <a:t>Integrable</a:t>
              </a:r>
              <a:endParaRPr lang="en-US" sz="1900" b="1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21" name="Rectangle 98"/>
          <p:cNvSpPr txBox="1">
            <a:spLocks noChangeArrowheads="1"/>
          </p:cNvSpPr>
          <p:nvPr/>
        </p:nvSpPr>
        <p:spPr>
          <a:xfrm>
            <a:off x="1747621" y="5554197"/>
            <a:ext cx="7286633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Study a new formulation of QFT that makes all such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symmetries manifest</a:t>
            </a:r>
          </a:p>
        </p:txBody>
      </p:sp>
      <p:sp>
        <p:nvSpPr>
          <p:cNvPr id="22" name="Rectangle 98"/>
          <p:cNvSpPr txBox="1">
            <a:spLocks noChangeArrowheads="1"/>
          </p:cNvSpPr>
          <p:nvPr/>
        </p:nvSpPr>
        <p:spPr>
          <a:xfrm>
            <a:off x="1758919" y="6116247"/>
            <a:ext cx="7286633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Initiate a systematic investigation of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non-planar case</a:t>
            </a:r>
            <a:r>
              <a:rPr lang="en-US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developing the technology that is necessary for doing so</a:t>
            </a:r>
          </a:p>
        </p:txBody>
      </p:sp>
    </p:spTree>
    <p:extLst>
      <p:ext uri="{BB962C8B-B14F-4D97-AF65-F5344CB8AC3E}">
        <p14:creationId xmlns:p14="http://schemas.microsoft.com/office/powerpoint/2010/main" val="12234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508" y="2349524"/>
            <a:ext cx="7902161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3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Interlude: SUSY Gauge Theory in a Nutshell</a:t>
            </a:r>
            <a:endParaRPr lang="en-US" sz="43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1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7" name="Rectangle 98"/>
          <p:cNvSpPr txBox="1">
            <a:spLocks noChangeArrowheads="1"/>
          </p:cNvSpPr>
          <p:nvPr/>
        </p:nvSpPr>
        <p:spPr>
          <a:xfrm>
            <a:off x="434448" y="634531"/>
            <a:ext cx="8698176" cy="5918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new formulation is based on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on-shell diagrams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98"/>
          <p:cNvSpPr txBox="1">
            <a:spLocks noChangeArrowheads="1"/>
          </p:cNvSpPr>
          <p:nvPr/>
        </p:nvSpPr>
        <p:spPr>
          <a:xfrm>
            <a:off x="3326322" y="973135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Arkani-Hamed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Bourjaily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Cachazo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Goncharov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Postnikov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Trnka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4" name="Rectangle 98"/>
          <p:cNvSpPr txBox="1">
            <a:spLocks noChangeArrowheads="1"/>
          </p:cNvSpPr>
          <p:nvPr/>
        </p:nvSpPr>
        <p:spPr>
          <a:xfrm>
            <a:off x="434448" y="1447919"/>
            <a:ext cx="8545779" cy="5918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elementar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 building blocks are the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3-point MHV and MHV super-amplitudes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220977" y="1525407"/>
            <a:ext cx="482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3252353" y="2095498"/>
            <a:ext cx="2639294" cy="720676"/>
            <a:chOff x="3218727" y="2463748"/>
            <a:chExt cx="2639294" cy="720676"/>
          </a:xfrm>
        </p:grpSpPr>
        <p:grpSp>
          <p:nvGrpSpPr>
            <p:cNvPr id="2" name="Group 1"/>
            <p:cNvGrpSpPr/>
            <p:nvPr/>
          </p:nvGrpSpPr>
          <p:grpSpPr>
            <a:xfrm>
              <a:off x="3218727" y="2463748"/>
              <a:ext cx="1025858" cy="720676"/>
              <a:chOff x="2807918" y="2737505"/>
              <a:chExt cx="1025858" cy="720676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2807918" y="2737505"/>
                <a:ext cx="1025858" cy="720676"/>
                <a:chOff x="2514600" y="2612910"/>
                <a:chExt cx="1383284" cy="971772"/>
              </a:xfrm>
            </p:grpSpPr>
            <p:cxnSp>
              <p:nvCxnSpPr>
                <p:cNvPr id="34" name="Straight Arrow Connector 33"/>
                <p:cNvCxnSpPr>
                  <a:stCxn id="26" idx="6"/>
                </p:cNvCxnSpPr>
                <p:nvPr/>
              </p:nvCxnSpPr>
              <p:spPr>
                <a:xfrm>
                  <a:off x="3239793" y="3108418"/>
                  <a:ext cx="65809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2514600" y="2612910"/>
                  <a:ext cx="550720" cy="42277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2514600" y="3161911"/>
                  <a:ext cx="550720" cy="4227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Oval 25"/>
              <p:cNvSpPr/>
              <p:nvPr/>
            </p:nvSpPr>
            <p:spPr>
              <a:xfrm flipV="1">
                <a:off x="3176198" y="3020213"/>
                <a:ext cx="169532" cy="169532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804866" y="2463748"/>
              <a:ext cx="1053155" cy="720676"/>
              <a:chOff x="4648200" y="2612910"/>
              <a:chExt cx="1420091" cy="97177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648200" y="2612910"/>
                <a:ext cx="1420091" cy="971772"/>
                <a:chOff x="2514600" y="2612910"/>
                <a:chExt cx="1420091" cy="971772"/>
              </a:xfrm>
            </p:grpSpPr>
            <p:cxnSp>
              <p:nvCxnSpPr>
                <p:cNvPr id="31" name="Straight Arrow Connector 30"/>
                <p:cNvCxnSpPr/>
                <p:nvPr/>
              </p:nvCxnSpPr>
              <p:spPr>
                <a:xfrm>
                  <a:off x="3276600" y="3108418"/>
                  <a:ext cx="65809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2514600" y="2612910"/>
                  <a:ext cx="550720" cy="42277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V="1">
                  <a:off x="2514600" y="3161911"/>
                  <a:ext cx="550720" cy="4227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Oval 28"/>
              <p:cNvSpPr/>
              <p:nvPr/>
            </p:nvSpPr>
            <p:spPr>
              <a:xfrm flipV="1">
                <a:off x="5163196" y="2994118"/>
                <a:ext cx="228600" cy="2286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Rectangle 98"/>
          <p:cNvSpPr txBox="1">
            <a:spLocks noChangeArrowheads="1"/>
          </p:cNvSpPr>
          <p:nvPr/>
        </p:nvSpPr>
        <p:spPr>
          <a:xfrm>
            <a:off x="434449" y="6115941"/>
            <a:ext cx="8287650" cy="4780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 the planar limit,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scattering amplitudes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can be constructed in terms of planar on-shell diagrams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87857" y="-3337"/>
            <a:ext cx="5568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On-Shell Diagrams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56834" y="3519486"/>
            <a:ext cx="7897243" cy="2633082"/>
            <a:chOff x="453446" y="3265976"/>
            <a:chExt cx="8688605" cy="2896936"/>
          </a:xfrm>
        </p:grpSpPr>
        <p:grpSp>
          <p:nvGrpSpPr>
            <p:cNvPr id="5" name="Group 4"/>
            <p:cNvGrpSpPr/>
            <p:nvPr/>
          </p:nvGrpSpPr>
          <p:grpSpPr>
            <a:xfrm>
              <a:off x="453446" y="3550073"/>
              <a:ext cx="2404002" cy="2328743"/>
              <a:chOff x="920224" y="3219570"/>
              <a:chExt cx="2404002" cy="232874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305707" y="3554591"/>
                <a:ext cx="1647043" cy="1647043"/>
                <a:chOff x="2111282" y="1273082"/>
                <a:chExt cx="1721036" cy="1721036"/>
              </a:xfrm>
            </p:grpSpPr>
            <p:cxnSp>
              <p:nvCxnSpPr>
                <p:cNvPr id="44" name="Straight Connector 43"/>
                <p:cNvCxnSpPr>
                  <a:endCxn id="52" idx="0"/>
                </p:cNvCxnSpPr>
                <p:nvPr/>
              </p:nvCxnSpPr>
              <p:spPr>
                <a:xfrm>
                  <a:off x="2590800" y="1828800"/>
                  <a:ext cx="0" cy="609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>
                  <a:stCxn id="50" idx="7"/>
                </p:cNvCxnSpPr>
                <p:nvPr/>
              </p:nvCxnSpPr>
              <p:spPr>
                <a:xfrm flipV="1">
                  <a:off x="3352800" y="1273082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2111282" y="25146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3352800" y="2514036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 flipV="1">
                  <a:off x="2111282" y="1273082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/>
                <p:cNvSpPr/>
                <p:nvPr/>
              </p:nvSpPr>
              <p:spPr>
                <a:xfrm>
                  <a:off x="2514600" y="16764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276600" y="16764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276600" y="24384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514600" y="24384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 dirty="0">
                    <a:latin typeface="Calibri" pitchFamily="34" charset="0"/>
                  </a:endParaRPr>
                </a:p>
              </p:txBody>
            </p:sp>
            <p:cxnSp>
              <p:nvCxnSpPr>
                <p:cNvPr id="53" name="Straight Connector 52"/>
                <p:cNvCxnSpPr>
                  <a:stCxn id="49" idx="6"/>
                  <a:endCxn id="50" idx="2"/>
                </p:cNvCxnSpPr>
                <p:nvPr/>
              </p:nvCxnSpPr>
              <p:spPr>
                <a:xfrm>
                  <a:off x="2667000" y="17526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50" idx="4"/>
                  <a:endCxn id="51" idx="0"/>
                </p:cNvCxnSpPr>
                <p:nvPr/>
              </p:nvCxnSpPr>
              <p:spPr>
                <a:xfrm>
                  <a:off x="3352800" y="1828800"/>
                  <a:ext cx="0" cy="609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2" idx="6"/>
                  <a:endCxn id="51" idx="2"/>
                </p:cNvCxnSpPr>
                <p:nvPr/>
              </p:nvCxnSpPr>
              <p:spPr>
                <a:xfrm>
                  <a:off x="2667000" y="2514600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9" name="Rectangle 98"/>
              <p:cNvSpPr txBox="1">
                <a:spLocks noChangeArrowheads="1"/>
              </p:cNvSpPr>
              <p:nvPr/>
            </p:nvSpPr>
            <p:spPr>
              <a:xfrm>
                <a:off x="920224" y="3219570"/>
                <a:ext cx="524402" cy="44755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:r>
                  <a:rPr lang="en-US" sz="1900" b="0" dirty="0" smtClean="0">
                    <a:latin typeface="Calibri"/>
                    <a:cs typeface="Calibri"/>
                  </a:rPr>
                  <a:t>1</a:t>
                </a:r>
                <a:endParaRPr kumimoji="0" lang="en-US" sz="1900" b="0" dirty="0" smtClean="0">
                  <a:latin typeface="Calibri"/>
                  <a:cs typeface="Calibri"/>
                </a:endParaRPr>
              </a:p>
            </p:txBody>
          </p:sp>
          <p:sp>
            <p:nvSpPr>
              <p:cNvPr id="80" name="Rectangle 98"/>
              <p:cNvSpPr txBox="1">
                <a:spLocks noChangeArrowheads="1"/>
              </p:cNvSpPr>
              <p:nvPr/>
            </p:nvSpPr>
            <p:spPr>
              <a:xfrm>
                <a:off x="2799824" y="3219570"/>
                <a:ext cx="524402" cy="44755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:r>
                  <a:rPr lang="en-US" sz="1900" b="0" dirty="0" smtClean="0">
                    <a:latin typeface="Calibri"/>
                    <a:cs typeface="Calibri"/>
                  </a:rPr>
                  <a:t>2</a:t>
                </a:r>
                <a:endParaRPr kumimoji="0" lang="en-US" sz="1900" b="0" dirty="0" smtClean="0">
                  <a:latin typeface="Calibri"/>
                  <a:cs typeface="Calibri"/>
                </a:endParaRPr>
              </a:p>
            </p:txBody>
          </p:sp>
          <p:sp>
            <p:nvSpPr>
              <p:cNvPr id="81" name="Rectangle 98"/>
              <p:cNvSpPr txBox="1">
                <a:spLocks noChangeArrowheads="1"/>
              </p:cNvSpPr>
              <p:nvPr/>
            </p:nvSpPr>
            <p:spPr>
              <a:xfrm>
                <a:off x="2799824" y="5100757"/>
                <a:ext cx="524402" cy="44755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:r>
                  <a:rPr lang="en-US" sz="1900" dirty="0">
                    <a:latin typeface="Calibri"/>
                    <a:cs typeface="Calibri"/>
                  </a:rPr>
                  <a:t>3</a:t>
                </a:r>
                <a:endParaRPr kumimoji="0" lang="en-US" sz="1900" b="0" dirty="0" smtClean="0">
                  <a:latin typeface="Calibri"/>
                  <a:cs typeface="Calibri"/>
                </a:endParaRPr>
              </a:p>
            </p:txBody>
          </p:sp>
          <p:sp>
            <p:nvSpPr>
              <p:cNvPr id="82" name="Rectangle 98"/>
              <p:cNvSpPr txBox="1">
                <a:spLocks noChangeArrowheads="1"/>
              </p:cNvSpPr>
              <p:nvPr/>
            </p:nvSpPr>
            <p:spPr>
              <a:xfrm>
                <a:off x="920224" y="5100757"/>
                <a:ext cx="524402" cy="44755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:r>
                  <a:rPr lang="en-US" sz="1900" dirty="0">
                    <a:latin typeface="Calibri"/>
                    <a:cs typeface="Calibri"/>
                  </a:rPr>
                  <a:t>4</a:t>
                </a:r>
                <a:endParaRPr kumimoji="0" lang="en-US" sz="1900" b="0" dirty="0" smtClean="0">
                  <a:latin typeface="Calibri"/>
                  <a:cs typeface="Calibri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63587" y="3550073"/>
              <a:ext cx="3133692" cy="2328743"/>
              <a:chOff x="3314984" y="3581499"/>
              <a:chExt cx="3133692" cy="2328743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3314984" y="3581499"/>
                <a:ext cx="1646548" cy="2328743"/>
                <a:chOff x="920224" y="3219570"/>
                <a:chExt cx="1646548" cy="2328743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1305707" y="3554591"/>
                  <a:ext cx="1261065" cy="1647043"/>
                  <a:chOff x="2111282" y="1273082"/>
                  <a:chExt cx="1317718" cy="1721036"/>
                </a:xfrm>
              </p:grpSpPr>
              <p:cxnSp>
                <p:nvCxnSpPr>
                  <p:cNvPr id="89" name="Straight Connector 88"/>
                  <p:cNvCxnSpPr>
                    <a:endCxn id="97" idx="0"/>
                  </p:cNvCxnSpPr>
                  <p:nvPr/>
                </p:nvCxnSpPr>
                <p:spPr>
                  <a:xfrm>
                    <a:off x="2590800" y="1828800"/>
                    <a:ext cx="0" cy="6096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H="1">
                    <a:off x="2111282" y="2514600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flipH="1" flipV="1">
                    <a:off x="2111282" y="1273082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Oval 93"/>
                  <p:cNvSpPr/>
                  <p:nvPr/>
                </p:nvSpPr>
                <p:spPr>
                  <a:xfrm>
                    <a:off x="2514600" y="16764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3276600" y="1676400"/>
                    <a:ext cx="152400" cy="1524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3276600" y="24384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2514600" y="2438400"/>
                    <a:ext cx="152400" cy="1524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98" name="Straight Connector 97"/>
                  <p:cNvCxnSpPr>
                    <a:stCxn id="94" idx="6"/>
                    <a:endCxn id="95" idx="2"/>
                  </p:cNvCxnSpPr>
                  <p:nvPr/>
                </p:nvCxnSpPr>
                <p:spPr>
                  <a:xfrm>
                    <a:off x="2667000" y="1752600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>
                    <a:stCxn id="95" idx="4"/>
                    <a:endCxn id="96" idx="0"/>
                  </p:cNvCxnSpPr>
                  <p:nvPr/>
                </p:nvCxnSpPr>
                <p:spPr>
                  <a:xfrm>
                    <a:off x="3352800" y="1828800"/>
                    <a:ext cx="0" cy="6096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>
                    <a:stCxn id="97" idx="6"/>
                    <a:endCxn id="96" idx="2"/>
                  </p:cNvCxnSpPr>
                  <p:nvPr/>
                </p:nvCxnSpPr>
                <p:spPr>
                  <a:xfrm>
                    <a:off x="2667000" y="2514600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Rectangle 98"/>
                <p:cNvSpPr txBox="1">
                  <a:spLocks noChangeArrowheads="1"/>
                </p:cNvSpPr>
                <p:nvPr/>
              </p:nvSpPr>
              <p:spPr>
                <a:xfrm>
                  <a:off x="920224" y="3219570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b="0" dirty="0" smtClean="0">
                      <a:latin typeface="Calibri"/>
                      <a:cs typeface="Calibri"/>
                    </a:rPr>
                    <a:t>1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8" name="Rectangle 98"/>
                <p:cNvSpPr txBox="1">
                  <a:spLocks noChangeArrowheads="1"/>
                </p:cNvSpPr>
                <p:nvPr/>
              </p:nvSpPr>
              <p:spPr>
                <a:xfrm>
                  <a:off x="920224" y="5100757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dirty="0">
                      <a:latin typeface="Calibri"/>
                      <a:cs typeface="Calibri"/>
                    </a:rPr>
                    <a:t>4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4961982" y="3581499"/>
                <a:ext cx="1486694" cy="2328743"/>
                <a:chOff x="1837532" y="3219570"/>
                <a:chExt cx="1486694" cy="2328743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1837532" y="3554591"/>
                  <a:ext cx="1115217" cy="1646503"/>
                  <a:chOff x="2667000" y="1273082"/>
                  <a:chExt cx="1165318" cy="1720472"/>
                </a:xfrm>
              </p:grpSpPr>
              <p:cxnSp>
                <p:nvCxnSpPr>
                  <p:cNvPr id="108" name="Straight Connector 107"/>
                  <p:cNvCxnSpPr>
                    <a:stCxn id="113" idx="7"/>
                  </p:cNvCxnSpPr>
                  <p:nvPr/>
                </p:nvCxnSpPr>
                <p:spPr>
                  <a:xfrm flipV="1">
                    <a:off x="3352800" y="1273082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3352800" y="2514036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Oval 112"/>
                  <p:cNvSpPr/>
                  <p:nvPr/>
                </p:nvSpPr>
                <p:spPr>
                  <a:xfrm>
                    <a:off x="3276600" y="16764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3276600" y="2438400"/>
                    <a:ext cx="152400" cy="1524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16" name="Straight Connector 115"/>
                  <p:cNvCxnSpPr>
                    <a:endCxn id="113" idx="2"/>
                  </p:cNvCxnSpPr>
                  <p:nvPr/>
                </p:nvCxnSpPr>
                <p:spPr>
                  <a:xfrm>
                    <a:off x="2667000" y="1752600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>
                    <a:stCxn id="113" idx="4"/>
                    <a:endCxn id="114" idx="0"/>
                  </p:cNvCxnSpPr>
                  <p:nvPr/>
                </p:nvCxnSpPr>
                <p:spPr>
                  <a:xfrm>
                    <a:off x="3352800" y="1828800"/>
                    <a:ext cx="0" cy="6096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>
                    <a:endCxn id="114" idx="2"/>
                  </p:cNvCxnSpPr>
                  <p:nvPr/>
                </p:nvCxnSpPr>
                <p:spPr>
                  <a:xfrm>
                    <a:off x="2667000" y="2514600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Rectangle 98"/>
                <p:cNvSpPr txBox="1">
                  <a:spLocks noChangeArrowheads="1"/>
                </p:cNvSpPr>
                <p:nvPr/>
              </p:nvSpPr>
              <p:spPr>
                <a:xfrm>
                  <a:off x="2799824" y="3219570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b="0" dirty="0" smtClean="0">
                      <a:latin typeface="Calibri"/>
                      <a:cs typeface="Calibri"/>
                    </a:rPr>
                    <a:t>2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  <p:sp>
              <p:nvSpPr>
                <p:cNvPr id="105" name="Rectangle 98"/>
                <p:cNvSpPr txBox="1">
                  <a:spLocks noChangeArrowheads="1"/>
                </p:cNvSpPr>
                <p:nvPr/>
              </p:nvSpPr>
              <p:spPr>
                <a:xfrm>
                  <a:off x="2799824" y="5100757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dirty="0">
                      <a:latin typeface="Calibri"/>
                      <a:cs typeface="Calibri"/>
                    </a:rPr>
                    <a:t>3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5453475" y="3265976"/>
              <a:ext cx="3688576" cy="2896936"/>
              <a:chOff x="5620565" y="3265976"/>
              <a:chExt cx="3688576" cy="2896936"/>
            </a:xfrm>
          </p:grpSpPr>
          <p:sp>
            <p:nvSpPr>
              <p:cNvPr id="6" name="Regular Pentagon 5"/>
              <p:cNvSpPr/>
              <p:nvPr/>
            </p:nvSpPr>
            <p:spPr bwMode="auto">
              <a:xfrm rot="16200000">
                <a:off x="6570765" y="4157044"/>
                <a:ext cx="1203233" cy="1144646"/>
              </a:xfrm>
              <a:prstGeom prst="pentagon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6353742" y="3265976"/>
                <a:ext cx="2955399" cy="2896936"/>
                <a:chOff x="368827" y="2902051"/>
                <a:chExt cx="2955399" cy="2896936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815648" y="3145500"/>
                  <a:ext cx="2137102" cy="2055594"/>
                  <a:chOff x="1599207" y="845613"/>
                  <a:chExt cx="2233111" cy="2147941"/>
                </a:xfrm>
              </p:grpSpPr>
              <p:cxnSp>
                <p:nvCxnSpPr>
                  <p:cNvPr id="92" name="Straight Connector 91"/>
                  <p:cNvCxnSpPr>
                    <a:stCxn id="120" idx="7"/>
                  </p:cNvCxnSpPr>
                  <p:nvPr/>
                </p:nvCxnSpPr>
                <p:spPr>
                  <a:xfrm flipV="1">
                    <a:off x="3352800" y="1273082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>
                    <a:off x="3352800" y="2514036"/>
                    <a:ext cx="479518" cy="47951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H="1" flipV="1">
                    <a:off x="1599207" y="845613"/>
                    <a:ext cx="240828" cy="627591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Oval 118"/>
                  <p:cNvSpPr/>
                  <p:nvPr/>
                </p:nvSpPr>
                <p:spPr>
                  <a:xfrm>
                    <a:off x="2514600" y="16764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3276600" y="1676400"/>
                    <a:ext cx="152400" cy="1524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3276600" y="2438400"/>
                    <a:ext cx="152400" cy="1524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>
                      <a:latin typeface="Calibri" pitchFamily="34" charset="0"/>
                    </a:endParaRPr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2514600" y="2438400"/>
                    <a:ext cx="152400" cy="15240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19050">
                    <a:solidFill>
                      <a:schemeClr val="tx1"/>
                    </a:solidFill>
                  </a:ln>
                  <a:effectLst>
                    <a:outerShdw blurRad="50800" dist="38100" dir="18900000" algn="bl" rotWithShape="0">
                      <a:schemeClr val="tx1">
                        <a:lumMod val="75000"/>
                        <a:alpha val="40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b="0" dirty="0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23" name="Straight Connector 122"/>
                  <p:cNvCxnSpPr>
                    <a:stCxn id="119" idx="6"/>
                    <a:endCxn id="120" idx="2"/>
                  </p:cNvCxnSpPr>
                  <p:nvPr/>
                </p:nvCxnSpPr>
                <p:spPr>
                  <a:xfrm>
                    <a:off x="2667000" y="1752600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>
                    <a:stCxn id="120" idx="4"/>
                    <a:endCxn id="121" idx="0"/>
                  </p:cNvCxnSpPr>
                  <p:nvPr/>
                </p:nvCxnSpPr>
                <p:spPr>
                  <a:xfrm>
                    <a:off x="3352800" y="1828800"/>
                    <a:ext cx="0" cy="6096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>
                    <a:stCxn id="122" idx="6"/>
                    <a:endCxn id="121" idx="2"/>
                  </p:cNvCxnSpPr>
                  <p:nvPr/>
                </p:nvCxnSpPr>
                <p:spPr>
                  <a:xfrm>
                    <a:off x="2667000" y="2514600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Rectangle 98"/>
                <p:cNvSpPr txBox="1">
                  <a:spLocks noChangeArrowheads="1"/>
                </p:cNvSpPr>
                <p:nvPr/>
              </p:nvSpPr>
              <p:spPr>
                <a:xfrm>
                  <a:off x="368827" y="2902051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b="0" dirty="0" smtClean="0">
                      <a:latin typeface="Calibri"/>
                      <a:cs typeface="Calibri"/>
                    </a:rPr>
                    <a:t>1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Rectangle 98"/>
                <p:cNvSpPr txBox="1">
                  <a:spLocks noChangeArrowheads="1"/>
                </p:cNvSpPr>
                <p:nvPr/>
              </p:nvSpPr>
              <p:spPr>
                <a:xfrm>
                  <a:off x="2799824" y="3219570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b="0" dirty="0" smtClean="0">
                      <a:latin typeface="Calibri"/>
                      <a:cs typeface="Calibri"/>
                    </a:rPr>
                    <a:t>2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Rectangle 98"/>
                <p:cNvSpPr txBox="1">
                  <a:spLocks noChangeArrowheads="1"/>
                </p:cNvSpPr>
                <p:nvPr/>
              </p:nvSpPr>
              <p:spPr>
                <a:xfrm>
                  <a:off x="2799824" y="5100757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dirty="0">
                      <a:latin typeface="Calibri"/>
                      <a:cs typeface="Calibri"/>
                    </a:rPr>
                    <a:t>3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Rectangle 98"/>
                <p:cNvSpPr txBox="1">
                  <a:spLocks noChangeArrowheads="1"/>
                </p:cNvSpPr>
                <p:nvPr/>
              </p:nvSpPr>
              <p:spPr>
                <a:xfrm>
                  <a:off x="368827" y="5351431"/>
                  <a:ext cx="524402" cy="447556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 eaLnBrk="1" fontAlgn="auto" hangingPunct="1"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900" dirty="0">
                      <a:latin typeface="Calibri"/>
                      <a:cs typeface="Calibri"/>
                    </a:rPr>
                    <a:t>4</a:t>
                  </a:r>
                  <a:endParaRPr kumimoji="0" lang="en-US" sz="1900" b="0" dirty="0" smtClean="0">
                    <a:latin typeface="Calibri"/>
                    <a:cs typeface="Calibri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 bwMode="auto">
              <a:xfrm>
                <a:off x="6031949" y="4729368"/>
                <a:ext cx="568106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6802582" y="5332979"/>
                <a:ext cx="230474" cy="6006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6960132" y="5252981"/>
                <a:ext cx="145848" cy="14584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atin typeface="Calibri" pitchFamily="34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6960132" y="4066429"/>
                <a:ext cx="145848" cy="14584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atin typeface="Calibri" pitchFamily="34" charset="0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542407" y="4657438"/>
                <a:ext cx="145848" cy="1458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130" name="Rectangle 98"/>
              <p:cNvSpPr txBox="1">
                <a:spLocks noChangeArrowheads="1"/>
              </p:cNvSpPr>
              <p:nvPr/>
            </p:nvSpPr>
            <p:spPr>
              <a:xfrm>
                <a:off x="5620565" y="4514122"/>
                <a:ext cx="524402" cy="447556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:r>
                  <a:rPr lang="en-US" sz="1900" dirty="0" smtClean="0">
                    <a:latin typeface="Calibri"/>
                    <a:cs typeface="Calibri"/>
                  </a:rPr>
                  <a:t>5</a:t>
                </a:r>
                <a:endParaRPr kumimoji="0" lang="en-US" sz="1900" b="0" dirty="0" smtClean="0"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131" name="Rectangle 98"/>
          <p:cNvSpPr txBox="1">
            <a:spLocks noChangeArrowheads="1"/>
          </p:cNvSpPr>
          <p:nvPr/>
        </p:nvSpPr>
        <p:spPr>
          <a:xfrm>
            <a:off x="782020" y="3107500"/>
            <a:ext cx="8545779" cy="5918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Which can be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glued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using on-shell lines to give rise to more complicated diagrams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2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24" grpId="0"/>
      <p:bldP spid="37" grpId="0"/>
      <p:bldP spid="41" grpId="0" animBg="1"/>
      <p:bldP spid="42" grpId="0"/>
      <p:bldP spid="1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" name="Rectangle 98"/>
          <p:cNvSpPr txBox="1">
            <a:spLocks noChangeArrowheads="1"/>
          </p:cNvSpPr>
          <p:nvPr/>
        </p:nvSpPr>
        <p:spPr>
          <a:xfrm>
            <a:off x="445824" y="1232712"/>
            <a:ext cx="8382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sz="1900" b="0" dirty="0" smtClean="0">
                <a:latin typeface="Times New Roman" pitchFamily="18" charset="0"/>
                <a:cs typeface="Times New Roman" pitchFamily="18" charset="0"/>
              </a:rPr>
              <a:t>Points in G(</a:t>
            </a:r>
            <a:r>
              <a:rPr kumimoji="0" lang="en-US" sz="1900" b="0" dirty="0" err="1" smtClean="0">
                <a:latin typeface="Times New Roman" pitchFamily="18" charset="0"/>
                <a:cs typeface="Times New Roman" pitchFamily="18" charset="0"/>
              </a:rPr>
              <a:t>k,n</a:t>
            </a:r>
            <a:r>
              <a:rPr kumimoji="0" lang="en-US" sz="1900" b="0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</p:txBody>
      </p:sp>
      <p:sp>
        <p:nvSpPr>
          <p:cNvPr id="18" name="Rectangle 98"/>
          <p:cNvSpPr txBox="1">
            <a:spLocks noChangeArrowheads="1"/>
          </p:cNvSpPr>
          <p:nvPr/>
        </p:nvSpPr>
        <p:spPr>
          <a:xfrm>
            <a:off x="5185572" y="1986361"/>
            <a:ext cx="324074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Ø"/>
              <a:defRPr/>
            </a:pP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700" b="0" dirty="0" smtClean="0">
                <a:latin typeface="Times New Roman" pitchFamily="18" charset="0"/>
                <a:cs typeface="Times New Roman" pitchFamily="18" charset="0"/>
              </a:rPr>
              <a:t>ows</a:t>
            </a: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: n-dimensional vectors</a:t>
            </a:r>
          </a:p>
          <a:p>
            <a:pPr marL="850900" lvl="1" indent="65088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spanning the planes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98288" y="3291682"/>
            <a:ext cx="5147424" cy="381000"/>
            <a:chOff x="2029712" y="3416012"/>
            <a:chExt cx="5147424" cy="381000"/>
          </a:xfrm>
        </p:grpSpPr>
        <p:sp>
          <p:nvSpPr>
            <p:cNvPr id="20" name="Rectangle 98"/>
            <p:cNvSpPr txBox="1">
              <a:spLocks noChangeArrowheads="1"/>
            </p:cNvSpPr>
            <p:nvPr/>
          </p:nvSpPr>
          <p:spPr>
            <a:xfrm>
              <a:off x="2029712" y="3416012"/>
              <a:ext cx="24384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700" b="0" dirty="0" smtClean="0">
                  <a:latin typeface="Times New Roman" pitchFamily="18" charset="0"/>
                  <a:cs typeface="Times New Roman" pitchFamily="18" charset="0"/>
                </a:rPr>
                <a:t>n = # scattered particles</a:t>
              </a:r>
              <a:endParaRPr kumimoji="0" lang="en-US" sz="1700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98"/>
            <p:cNvSpPr txBox="1">
              <a:spLocks noChangeArrowheads="1"/>
            </p:cNvSpPr>
            <p:nvPr/>
          </p:nvSpPr>
          <p:spPr>
            <a:xfrm>
              <a:off x="4738736" y="3416012"/>
              <a:ext cx="24384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700" b="0" dirty="0" smtClean="0">
                  <a:latin typeface="Times New Roman" pitchFamily="18" charset="0"/>
                  <a:cs typeface="Times New Roman" pitchFamily="18" charset="0"/>
                </a:rPr>
                <a:t>k = # negative </a:t>
              </a:r>
              <a:r>
                <a:rPr lang="en-US" sz="1700" b="0" dirty="0" err="1" smtClean="0">
                  <a:latin typeface="Times New Roman" pitchFamily="18" charset="0"/>
                  <a:cs typeface="Times New Roman" pitchFamily="18" charset="0"/>
                </a:rPr>
                <a:t>helicity</a:t>
              </a:r>
              <a:endParaRPr kumimoji="0" lang="en-US" sz="1700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551591" y="744944"/>
            <a:ext cx="2913275" cy="400110"/>
          </a:xfrm>
          <a:prstGeom prst="round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599375" y="735754"/>
            <a:ext cx="8382000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The Grassmannian G(k</a:t>
            </a:r>
            <a:r>
              <a:rPr lang="en-US" sz="1900" b="1" dirty="0">
                <a:latin typeface="Calibri" pitchFamily="34" charset="0"/>
                <a:cs typeface="Times New Roman" pitchFamily="18" charset="0"/>
              </a:rPr>
              <a:t>, n</a:t>
            </a:r>
            <a:r>
              <a:rPr lang="en-US" sz="1900" b="1" dirty="0" smtClean="0">
                <a:latin typeface="Calibri" pitchFamily="34" charset="0"/>
                <a:cs typeface="Times New Roman" pitchFamily="18" charset="0"/>
              </a:rPr>
              <a:t>)     : 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space </a:t>
            </a:r>
            <a:r>
              <a:rPr lang="en-US" sz="1900" b="0" dirty="0">
                <a:latin typeface="Times New Roman" pitchFamily="18" charset="0"/>
                <a:cs typeface="Times New Roman" pitchFamily="18" charset="0"/>
              </a:rPr>
              <a:t>of k-dimensional planes in n </a:t>
            </a: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dimensions</a:t>
            </a:r>
            <a:endParaRPr kumimoji="0" lang="en-US" sz="19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02275" y="-3337"/>
            <a:ext cx="6539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On-Shell Diagrams and 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2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Grassmannian</a:t>
            </a:r>
            <a:endParaRPr lang="en-US" sz="2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8"/>
          <p:cNvSpPr txBox="1">
            <a:spLocks noChangeArrowheads="1"/>
          </p:cNvSpPr>
          <p:nvPr/>
        </p:nvSpPr>
        <p:spPr>
          <a:xfrm>
            <a:off x="1505844" y="2371704"/>
            <a:ext cx="783290" cy="4780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900" b="0" dirty="0" smtClean="0">
                <a:latin typeface="Times New Roman" pitchFamily="18" charset="0"/>
                <a:cs typeface="Times New Roman" pitchFamily="18" charset="0"/>
              </a:rPr>
              <a:t>C = </a:t>
            </a:r>
            <a:endParaRPr kumimoji="0" lang="en-US" sz="19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12958"/>
              </p:ext>
            </p:extLst>
          </p:nvPr>
        </p:nvGraphicFramePr>
        <p:xfrm>
          <a:off x="2008561" y="2116119"/>
          <a:ext cx="2168688" cy="913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172"/>
                <a:gridCol w="542172"/>
                <a:gridCol w="542172"/>
                <a:gridCol w="542172"/>
              </a:tblGrid>
              <a:tr h="304043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</a:tr>
              <a:tr h="304043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</a:tr>
              <a:tr h="304043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dirty="0" smtClean="0">
                          <a:effectLst/>
                        </a:rPr>
                        <a:t>∗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endParaRPr lang="en-US" sz="1500" i="0" dirty="0">
                        <a:solidFill>
                          <a:schemeClr val="tx1"/>
                        </a:solidFill>
                      </a:endParaRPr>
                    </a:p>
                  </a:txBody>
                  <a:tcPr marL="76011" marR="76011" marT="38005" marB="38005"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2079717" y="2197882"/>
            <a:ext cx="99122" cy="788518"/>
            <a:chOff x="1511611" y="2013536"/>
            <a:chExt cx="99122" cy="788518"/>
          </a:xfrm>
        </p:grpSpPr>
        <p:sp>
          <p:nvSpPr>
            <p:cNvPr id="25" name="Freeform 24"/>
            <p:cNvSpPr/>
            <p:nvPr/>
          </p:nvSpPr>
          <p:spPr>
            <a:xfrm>
              <a:off x="1512705" y="2013536"/>
              <a:ext cx="98028" cy="395055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 flipV="1">
              <a:off x="1511611" y="2406999"/>
              <a:ext cx="98028" cy="395055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91532" y="2197882"/>
            <a:ext cx="99122" cy="788518"/>
            <a:chOff x="3423426" y="2013536"/>
            <a:chExt cx="99122" cy="788518"/>
          </a:xfrm>
        </p:grpSpPr>
        <p:sp>
          <p:nvSpPr>
            <p:cNvPr id="35" name="Freeform 34"/>
            <p:cNvSpPr/>
            <p:nvPr/>
          </p:nvSpPr>
          <p:spPr>
            <a:xfrm flipH="1">
              <a:off x="3423426" y="2013536"/>
              <a:ext cx="98028" cy="395055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 flipH="1" flipV="1">
              <a:off x="3424520" y="2406999"/>
              <a:ext cx="98028" cy="395055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0" name="Straight Arrow Connector 29"/>
          <p:cNvCxnSpPr/>
          <p:nvPr/>
        </p:nvCxnSpPr>
        <p:spPr bwMode="auto">
          <a:xfrm>
            <a:off x="2088625" y="1922347"/>
            <a:ext cx="19549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4361049" y="2089461"/>
            <a:ext cx="0" cy="952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6" name="Rectangle 98"/>
          <p:cNvSpPr txBox="1">
            <a:spLocks noChangeArrowheads="1"/>
          </p:cNvSpPr>
          <p:nvPr/>
        </p:nvSpPr>
        <p:spPr>
          <a:xfrm>
            <a:off x="2591929" y="1509528"/>
            <a:ext cx="967088" cy="4780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98"/>
          <p:cNvSpPr txBox="1">
            <a:spLocks noChangeArrowheads="1"/>
          </p:cNvSpPr>
          <p:nvPr/>
        </p:nvSpPr>
        <p:spPr>
          <a:xfrm>
            <a:off x="4081049" y="2335230"/>
            <a:ext cx="967088" cy="47804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kumimoji="0" lang="en-US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8"/>
          <p:cNvSpPr txBox="1">
            <a:spLocks noChangeArrowheads="1"/>
          </p:cNvSpPr>
          <p:nvPr/>
        </p:nvSpPr>
        <p:spPr>
          <a:xfrm>
            <a:off x="5185572" y="2658669"/>
            <a:ext cx="3704737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Ø"/>
              <a:defRPr/>
            </a:pPr>
            <a:r>
              <a:rPr kumimoji="0" lang="en-US" sz="1700" b="0" dirty="0" smtClean="0">
                <a:latin typeface="Times New Roman" pitchFamily="18" charset="0"/>
                <a:cs typeface="Times New Roman" pitchFamily="18" charset="0"/>
              </a:rPr>
              <a:t>Up to a GL(k) redundancy</a:t>
            </a:r>
          </a:p>
        </p:txBody>
      </p:sp>
      <p:sp>
        <p:nvSpPr>
          <p:cNvPr id="31" name="Rectangle 98"/>
          <p:cNvSpPr txBox="1">
            <a:spLocks noChangeArrowheads="1"/>
          </p:cNvSpPr>
          <p:nvPr/>
        </p:nvSpPr>
        <p:spPr>
          <a:xfrm>
            <a:off x="773376" y="5719222"/>
            <a:ext cx="8382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a </a:t>
            </a:r>
            <a:r>
              <a:rPr lang="en-US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orientation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91105" y="5937310"/>
            <a:ext cx="2748477" cy="720676"/>
            <a:chOff x="2514600" y="2612910"/>
            <a:chExt cx="3706091" cy="971772"/>
          </a:xfrm>
        </p:grpSpPr>
        <p:sp>
          <p:nvSpPr>
            <p:cNvPr id="34" name="Oval 33"/>
            <p:cNvSpPr/>
            <p:nvPr/>
          </p:nvSpPr>
          <p:spPr>
            <a:xfrm flipV="1">
              <a:off x="3048000" y="2994118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514600" y="2612910"/>
              <a:ext cx="1420091" cy="971772"/>
              <a:chOff x="2514600" y="2612910"/>
              <a:chExt cx="1420091" cy="971772"/>
            </a:xfrm>
          </p:grpSpPr>
          <p:cxnSp>
            <p:nvCxnSpPr>
              <p:cNvPr id="51" name="Straight Arrow Connector 50"/>
              <p:cNvCxnSpPr>
                <a:stCxn id="34" idx="6"/>
              </p:cNvCxnSpPr>
              <p:nvPr/>
            </p:nvCxnSpPr>
            <p:spPr>
              <a:xfrm>
                <a:off x="3276600" y="3108418"/>
                <a:ext cx="658091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2514600" y="2612910"/>
                <a:ext cx="550720" cy="4227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2514600" y="3161911"/>
                <a:ext cx="550720" cy="42277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4800600" y="2612910"/>
              <a:ext cx="1420091" cy="971772"/>
              <a:chOff x="4648200" y="2612910"/>
              <a:chExt cx="1420091" cy="971772"/>
            </a:xfrm>
          </p:grpSpPr>
          <p:sp>
            <p:nvSpPr>
              <p:cNvPr id="43" name="Oval 42"/>
              <p:cNvSpPr/>
              <p:nvPr/>
            </p:nvSpPr>
            <p:spPr>
              <a:xfrm flipV="1">
                <a:off x="5181600" y="2994118"/>
                <a:ext cx="228600" cy="2286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4648200" y="2612910"/>
                <a:ext cx="1420091" cy="971772"/>
                <a:chOff x="2514600" y="2612910"/>
                <a:chExt cx="1420091" cy="971772"/>
              </a:xfrm>
            </p:grpSpPr>
            <p:cxnSp>
              <p:nvCxnSpPr>
                <p:cNvPr id="45" name="Straight Arrow Connector 44"/>
                <p:cNvCxnSpPr/>
                <p:nvPr/>
              </p:nvCxnSpPr>
              <p:spPr>
                <a:xfrm>
                  <a:off x="3276600" y="3108418"/>
                  <a:ext cx="658091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2514600" y="2612910"/>
                  <a:ext cx="550720" cy="42277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V="1">
                  <a:off x="2514600" y="3161911"/>
                  <a:ext cx="550720" cy="4227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4" name="Rectangle 98"/>
          <p:cNvSpPr txBox="1">
            <a:spLocks noChangeArrowheads="1"/>
          </p:cNvSpPr>
          <p:nvPr/>
        </p:nvSpPr>
        <p:spPr>
          <a:xfrm>
            <a:off x="4980328" y="4907532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Mariotti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1D4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(multiple boundaries)</a:t>
            </a:r>
          </a:p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Penante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Wen </a:t>
            </a:r>
            <a:r>
              <a:rPr lang="en-US" sz="1400" dirty="0" smtClean="0">
                <a:solidFill>
                  <a:srgbClr val="1D4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(arbitrary diagrams)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8"/>
          <p:cNvSpPr txBox="1">
            <a:spLocks noChangeArrowheads="1"/>
          </p:cNvSpPr>
          <p:nvPr/>
        </p:nvSpPr>
        <p:spPr>
          <a:xfrm>
            <a:off x="418527" y="4529586"/>
            <a:ext cx="8848303" cy="59182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n-shell diagrams provide a powerful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parametrization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Grassmanian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98"/>
          <p:cNvSpPr txBox="1">
            <a:spLocks noChangeArrowheads="1"/>
          </p:cNvSpPr>
          <p:nvPr/>
        </p:nvSpPr>
        <p:spPr>
          <a:xfrm>
            <a:off x="759676" y="4907532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</a:rPr>
              <a:t>Postnikov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1D4F5D"/>
                </a:solidFill>
                <a:latin typeface="Times New Roman"/>
                <a:cs typeface="Times New Roman"/>
              </a:rPr>
              <a:t>(disk)</a:t>
            </a:r>
          </a:p>
          <a:p>
            <a:pPr marL="349250" lvl="1" indent="-349250">
              <a:buClr>
                <a:schemeClr val="accent1"/>
              </a:buClr>
              <a:buSzPct val="90000"/>
              <a:defRPr/>
            </a:pP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Gekhtman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Shapiro,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Vainshtein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 </a:t>
            </a:r>
            <a:r>
              <a:rPr lang="en-US" sz="1400" dirty="0">
                <a:solidFill>
                  <a:srgbClr val="1D4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(annulus</a:t>
            </a:r>
            <a:r>
              <a:rPr lang="en-US" sz="1400" dirty="0" smtClean="0">
                <a:solidFill>
                  <a:srgbClr val="1D4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93662" y="3912697"/>
            <a:ext cx="7695356" cy="414858"/>
            <a:chOff x="793662" y="4030543"/>
            <a:chExt cx="7695356" cy="414858"/>
          </a:xfrm>
        </p:grpSpPr>
        <p:sp>
          <p:nvSpPr>
            <p:cNvPr id="57" name="Rounded Rectangle 56"/>
            <p:cNvSpPr/>
            <p:nvPr/>
          </p:nvSpPr>
          <p:spPr>
            <a:xfrm>
              <a:off x="2446084" y="4030543"/>
              <a:ext cx="4251833" cy="41485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3662" y="4042510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From On-Shell Diagrams to G(</a:t>
              </a:r>
              <a:r>
                <a:rPr lang="en-US" sz="190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k,n</a:t>
              </a:r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)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04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39" grpId="0" animBg="1"/>
      <p:bldP spid="10" grpId="0"/>
      <p:bldP spid="41" grpId="0" animBg="1"/>
      <p:bldP spid="42" grpId="0"/>
      <p:bldP spid="22" grpId="0"/>
      <p:bldP spid="46" grpId="0"/>
      <p:bldP spid="47" grpId="0"/>
      <p:bldP spid="29" grpId="0"/>
      <p:bldP spid="31" grpId="0"/>
      <p:bldP spid="54" grpId="0"/>
      <p:bldP spid="55" grpId="0"/>
      <p:bldP spid="5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539416" y="1886626"/>
            <a:ext cx="2451625" cy="2097376"/>
            <a:chOff x="3633886" y="4797489"/>
            <a:chExt cx="2421749" cy="2071817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4257954" y="5463619"/>
              <a:ext cx="0" cy="43998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3950746" y="5958602"/>
              <a:ext cx="307208" cy="30720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</p:cNvCxnSpPr>
            <p:nvPr/>
          </p:nvCxnSpPr>
          <p:spPr>
            <a:xfrm flipH="1" flipV="1">
              <a:off x="3950747" y="5101412"/>
              <a:ext cx="268317" cy="26831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8" idx="5"/>
            </p:cNvCxnSpPr>
            <p:nvPr/>
          </p:nvCxnSpPr>
          <p:spPr>
            <a:xfrm>
              <a:off x="4296845" y="5997492"/>
              <a:ext cx="236913" cy="11300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24" idx="3"/>
              <a:endCxn id="122" idx="6"/>
            </p:cNvCxnSpPr>
            <p:nvPr/>
          </p:nvCxnSpPr>
          <p:spPr>
            <a:xfrm flipH="1">
              <a:off x="4583308" y="5997493"/>
              <a:ext cx="185736" cy="10973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98" idx="2"/>
            </p:cNvCxnSpPr>
            <p:nvPr/>
          </p:nvCxnSpPr>
          <p:spPr>
            <a:xfrm flipV="1">
              <a:off x="4253319" y="5269914"/>
              <a:ext cx="219588" cy="135439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119" idx="1"/>
            </p:cNvCxnSpPr>
            <p:nvPr/>
          </p:nvCxnSpPr>
          <p:spPr>
            <a:xfrm flipH="1" flipV="1">
              <a:off x="4527905" y="5256726"/>
              <a:ext cx="241139" cy="11300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822168" y="5463619"/>
              <a:ext cx="0" cy="43998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123" idx="2"/>
            </p:cNvCxnSpPr>
            <p:nvPr/>
          </p:nvCxnSpPr>
          <p:spPr>
            <a:xfrm>
              <a:off x="4811757" y="5958602"/>
              <a:ext cx="219588" cy="148625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21" idx="3"/>
            </p:cNvCxnSpPr>
            <p:nvPr/>
          </p:nvCxnSpPr>
          <p:spPr>
            <a:xfrm flipH="1">
              <a:off x="5086343" y="5997493"/>
              <a:ext cx="240734" cy="109735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9" idx="7"/>
            </p:cNvCxnSpPr>
            <p:nvPr/>
          </p:nvCxnSpPr>
          <p:spPr>
            <a:xfrm flipV="1">
              <a:off x="4846824" y="5253457"/>
              <a:ext cx="244560" cy="116272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5140935" y="5269914"/>
              <a:ext cx="225035" cy="13870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365967" y="5463619"/>
              <a:ext cx="0" cy="439986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5030939" y="5214915"/>
              <a:ext cx="109997" cy="1099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Connector 104"/>
            <p:cNvCxnSpPr>
              <a:stCxn id="98" idx="0"/>
            </p:cNvCxnSpPr>
            <p:nvPr/>
          </p:nvCxnSpPr>
          <p:spPr>
            <a:xfrm flipV="1">
              <a:off x="4527904" y="4879791"/>
              <a:ext cx="0" cy="335123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102607" y="4879791"/>
              <a:ext cx="0" cy="335124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5366376" y="5958603"/>
              <a:ext cx="307208" cy="30720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20" idx="7"/>
            </p:cNvCxnSpPr>
            <p:nvPr/>
          </p:nvCxnSpPr>
          <p:spPr>
            <a:xfrm flipV="1">
              <a:off x="5404857" y="5062522"/>
              <a:ext cx="307617" cy="307208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4527499" y="6149069"/>
              <a:ext cx="0" cy="335123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102200" y="6149069"/>
              <a:ext cx="0" cy="335124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4202956" y="5903604"/>
              <a:ext cx="109997" cy="1099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310969" y="5353622"/>
              <a:ext cx="109997" cy="109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473312" y="6052229"/>
              <a:ext cx="109997" cy="109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649358" y="6310128"/>
              <a:ext cx="338479" cy="366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633886" y="4797489"/>
              <a:ext cx="293300" cy="3040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0" dirty="0"/>
                <a:t>1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717156" y="6310128"/>
              <a:ext cx="338479" cy="366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/>
                <a:t>5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717155" y="4797489"/>
              <a:ext cx="338479" cy="366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4</a:t>
              </a:r>
              <a:endParaRPr lang="en-US" sz="1400" b="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366902" y="6502555"/>
              <a:ext cx="338479" cy="366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7</a:t>
              </a:r>
              <a:endParaRPr lang="en-US" sz="1400" b="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952909" y="6502556"/>
              <a:ext cx="338479" cy="3667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0" dirty="0"/>
                <a:t>6</a:t>
              </a:r>
            </a:p>
          </p:txBody>
        </p:sp>
        <p:sp>
          <p:nvSpPr>
            <p:cNvPr id="98" name="Oval 97"/>
            <p:cNvSpPr/>
            <p:nvPr/>
          </p:nvSpPr>
          <p:spPr>
            <a:xfrm>
              <a:off x="4472906" y="5214915"/>
              <a:ext cx="109997" cy="1099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202956" y="5353622"/>
              <a:ext cx="109997" cy="109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4752936" y="5353622"/>
              <a:ext cx="109997" cy="109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310969" y="5903605"/>
              <a:ext cx="109997" cy="1099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4752936" y="5903605"/>
              <a:ext cx="109997" cy="10999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031344" y="6052229"/>
              <a:ext cx="109997" cy="109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60" name="Rectangle 98"/>
          <p:cNvSpPr txBox="1">
            <a:spLocks noChangeArrowheads="1"/>
          </p:cNvSpPr>
          <p:nvPr/>
        </p:nvSpPr>
        <p:spPr>
          <a:xfrm>
            <a:off x="773376" y="11504"/>
            <a:ext cx="8534400" cy="5668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defRPr/>
            </a:pPr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entries in the matrix C are given by the </a:t>
            </a:r>
            <a:r>
              <a:rPr lang="en-US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measurement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5" name="Table 1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05128"/>
              </p:ext>
            </p:extLst>
          </p:nvPr>
        </p:nvGraphicFramePr>
        <p:xfrm>
          <a:off x="5610498" y="2212924"/>
          <a:ext cx="3135438" cy="1242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382"/>
                <a:gridCol w="348382"/>
                <a:gridCol w="348382"/>
                <a:gridCol w="348382"/>
                <a:gridCol w="348382"/>
                <a:gridCol w="348382"/>
                <a:gridCol w="348382"/>
                <a:gridCol w="348382"/>
                <a:gridCol w="348382"/>
              </a:tblGrid>
              <a:tr h="25725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72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</a:tr>
              <a:tr h="2572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76" name="Freeform 175"/>
          <p:cNvSpPr/>
          <p:nvPr/>
        </p:nvSpPr>
        <p:spPr>
          <a:xfrm>
            <a:off x="5531009" y="2226765"/>
            <a:ext cx="64568" cy="1228299"/>
          </a:xfrm>
          <a:custGeom>
            <a:avLst/>
            <a:gdLst>
              <a:gd name="connsiteX0" fmla="*/ 109437 w 136732"/>
              <a:gd name="connsiteY0" fmla="*/ 0 h 1228299"/>
              <a:gd name="connsiteX1" fmla="*/ 255 w 136732"/>
              <a:gd name="connsiteY1" fmla="*/ 573206 h 1228299"/>
              <a:gd name="connsiteX2" fmla="*/ 136732 w 136732"/>
              <a:gd name="connsiteY2" fmla="*/ 1228299 h 1228299"/>
              <a:gd name="connsiteX0" fmla="*/ 109437 w 136732"/>
              <a:gd name="connsiteY0" fmla="*/ 0 h 1228299"/>
              <a:gd name="connsiteX1" fmla="*/ 256 w 136732"/>
              <a:gd name="connsiteY1" fmla="*/ 627797 h 1228299"/>
              <a:gd name="connsiteX2" fmla="*/ 136732 w 136732"/>
              <a:gd name="connsiteY2" fmla="*/ 1228299 h 1228299"/>
              <a:gd name="connsiteX0" fmla="*/ 85711 w 113006"/>
              <a:gd name="connsiteY0" fmla="*/ 0 h 1228299"/>
              <a:gd name="connsiteX1" fmla="*/ 416 w 113006"/>
              <a:gd name="connsiteY1" fmla="*/ 682388 h 1228299"/>
              <a:gd name="connsiteX2" fmla="*/ 113006 w 113006"/>
              <a:gd name="connsiteY2" fmla="*/ 1228299 h 12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06" h="1228299">
                <a:moveTo>
                  <a:pt x="85711" y="0"/>
                </a:moveTo>
                <a:cubicBezTo>
                  <a:pt x="28845" y="184245"/>
                  <a:pt x="-4133" y="477672"/>
                  <a:pt x="416" y="682388"/>
                </a:cubicBezTo>
                <a:cubicBezTo>
                  <a:pt x="4965" y="887104"/>
                  <a:pt x="47042" y="1003110"/>
                  <a:pt x="113006" y="12282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 flipH="1">
            <a:off x="8739008" y="2212924"/>
            <a:ext cx="64568" cy="1228299"/>
          </a:xfrm>
          <a:custGeom>
            <a:avLst/>
            <a:gdLst>
              <a:gd name="connsiteX0" fmla="*/ 109437 w 136732"/>
              <a:gd name="connsiteY0" fmla="*/ 0 h 1228299"/>
              <a:gd name="connsiteX1" fmla="*/ 255 w 136732"/>
              <a:gd name="connsiteY1" fmla="*/ 573206 h 1228299"/>
              <a:gd name="connsiteX2" fmla="*/ 136732 w 136732"/>
              <a:gd name="connsiteY2" fmla="*/ 1228299 h 1228299"/>
              <a:gd name="connsiteX0" fmla="*/ 109437 w 136732"/>
              <a:gd name="connsiteY0" fmla="*/ 0 h 1228299"/>
              <a:gd name="connsiteX1" fmla="*/ 256 w 136732"/>
              <a:gd name="connsiteY1" fmla="*/ 627797 h 1228299"/>
              <a:gd name="connsiteX2" fmla="*/ 136732 w 136732"/>
              <a:gd name="connsiteY2" fmla="*/ 1228299 h 1228299"/>
              <a:gd name="connsiteX0" fmla="*/ 85711 w 113006"/>
              <a:gd name="connsiteY0" fmla="*/ 0 h 1228299"/>
              <a:gd name="connsiteX1" fmla="*/ 416 w 113006"/>
              <a:gd name="connsiteY1" fmla="*/ 682388 h 1228299"/>
              <a:gd name="connsiteX2" fmla="*/ 113006 w 113006"/>
              <a:gd name="connsiteY2" fmla="*/ 1228299 h 12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06" h="1228299">
                <a:moveTo>
                  <a:pt x="85711" y="0"/>
                </a:moveTo>
                <a:cubicBezTo>
                  <a:pt x="28845" y="184245"/>
                  <a:pt x="-4133" y="477672"/>
                  <a:pt x="416" y="682388"/>
                </a:cubicBezTo>
                <a:cubicBezTo>
                  <a:pt x="4965" y="887104"/>
                  <a:pt x="47042" y="1003110"/>
                  <a:pt x="113006" y="122829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98"/>
          <p:cNvSpPr txBox="1">
            <a:spLocks noChangeArrowheads="1"/>
          </p:cNvSpPr>
          <p:nvPr/>
        </p:nvSpPr>
        <p:spPr>
          <a:xfrm>
            <a:off x="5017612" y="2672420"/>
            <a:ext cx="755817" cy="5668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defRPr/>
            </a:pP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=  </a:t>
            </a:r>
            <a:endParaRPr kumimoji="0"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98"/>
          <p:cNvSpPr txBox="1">
            <a:spLocks noChangeArrowheads="1"/>
          </p:cNvSpPr>
          <p:nvPr/>
        </p:nvSpPr>
        <p:spPr>
          <a:xfrm>
            <a:off x="636896" y="2546370"/>
            <a:ext cx="19603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287338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1" u="sng" dirty="0" smtClean="0">
                <a:latin typeface="Calibri" panose="020F0502020204030204" pitchFamily="34" charset="0"/>
              </a:rPr>
              <a:t>Example</a:t>
            </a:r>
            <a:r>
              <a:rPr lang="en-US" b="1" dirty="0" smtClean="0">
                <a:latin typeface="Calibri" panose="020F0502020204030204" pitchFamily="34" charset="0"/>
              </a:rPr>
              <a:t>:</a:t>
            </a:r>
            <a:endParaRPr kumimoji="0" lang="en-US" b="1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6106" y="2196572"/>
            <a:ext cx="1744091" cy="1178764"/>
            <a:chOff x="3012586" y="5292434"/>
            <a:chExt cx="1744091" cy="1178764"/>
          </a:xfrm>
        </p:grpSpPr>
        <p:cxnSp>
          <p:nvCxnSpPr>
            <p:cNvPr id="137" name="Straight Connector 136"/>
            <p:cNvCxnSpPr/>
            <p:nvPr/>
          </p:nvCxnSpPr>
          <p:spPr>
            <a:xfrm flipH="1" flipV="1">
              <a:off x="3012586" y="5292434"/>
              <a:ext cx="271627" cy="271628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3318891" y="5463015"/>
              <a:ext cx="222297" cy="137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3606389" y="5459189"/>
              <a:ext cx="244114" cy="114398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875707" y="5668635"/>
              <a:ext cx="0" cy="44541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884218" y="6160199"/>
              <a:ext cx="222297" cy="15045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4162191" y="6199570"/>
              <a:ext cx="243704" cy="111089"/>
            </a:xfrm>
            <a:prstGeom prst="line">
              <a:avLst/>
            </a:prstGeom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445679" y="6160200"/>
              <a:ext cx="310998" cy="31099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 bwMode="auto">
          <a:xfrm>
            <a:off x="7365361" y="2471106"/>
            <a:ext cx="300251" cy="30025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322398" y="2516093"/>
            <a:ext cx="1356861" cy="952619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Rectangle 98"/>
          <p:cNvSpPr txBox="1">
            <a:spLocks noChangeArrowheads="1"/>
          </p:cNvSpPr>
          <p:nvPr/>
        </p:nvSpPr>
        <p:spPr>
          <a:xfrm>
            <a:off x="5489368" y="1600047"/>
            <a:ext cx="335437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Plücker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coordinates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k × k minors</a:t>
            </a:r>
            <a:endParaRPr kumimoji="0" lang="en-US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 bwMode="auto">
          <a:xfrm>
            <a:off x="7000828" y="1939658"/>
            <a:ext cx="1" cy="576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209" y="593886"/>
            <a:ext cx="3309583" cy="762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5" name="Rectangle 98"/>
          <p:cNvSpPr txBox="1">
            <a:spLocks noChangeArrowheads="1"/>
          </p:cNvSpPr>
          <p:nvPr/>
        </p:nvSpPr>
        <p:spPr>
          <a:xfrm>
            <a:off x="434448" y="4899619"/>
            <a:ext cx="8698176" cy="47815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Every on-shell diagram is associated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differential form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018" y="5413925"/>
            <a:ext cx="5891964" cy="852870"/>
          </a:xfrm>
          <a:prstGeom prst="rect">
            <a:avLst/>
          </a:prstGeom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146" name="Group 145"/>
          <p:cNvGrpSpPr/>
          <p:nvPr/>
        </p:nvGrpSpPr>
        <p:grpSpPr>
          <a:xfrm>
            <a:off x="793662" y="4151301"/>
            <a:ext cx="7695356" cy="414858"/>
            <a:chOff x="793662" y="4030543"/>
            <a:chExt cx="7695356" cy="414858"/>
          </a:xfrm>
        </p:grpSpPr>
        <p:sp>
          <p:nvSpPr>
            <p:cNvPr id="147" name="Rounded Rectangle 146"/>
            <p:cNvSpPr/>
            <p:nvPr/>
          </p:nvSpPr>
          <p:spPr>
            <a:xfrm>
              <a:off x="2446084" y="4030543"/>
              <a:ext cx="4251833" cy="41485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93662" y="4042510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The On-Shell Form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49" name="Rectangle 98"/>
          <p:cNvSpPr txBox="1">
            <a:spLocks noChangeArrowheads="1"/>
          </p:cNvSpPr>
          <p:nvPr/>
        </p:nvSpPr>
        <p:spPr>
          <a:xfrm>
            <a:off x="2701467" y="6494016"/>
            <a:ext cx="2017823" cy="49108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dirty="0">
                <a:latin typeface="Times New Roman"/>
                <a:cs typeface="Times New Roman"/>
              </a:rPr>
              <a:t>o</a:t>
            </a:r>
            <a:r>
              <a:rPr lang="en-US" sz="1700" b="0" dirty="0" smtClean="0">
                <a:latin typeface="Times New Roman"/>
                <a:cs typeface="Times New Roman"/>
              </a:rPr>
              <a:t>n-shell form </a:t>
            </a:r>
            <a:r>
              <a:rPr lang="en-US" sz="1700" b="0" dirty="0" smtClean="0">
                <a:latin typeface="Symbol" charset="2"/>
                <a:cs typeface="Symbol" charset="2"/>
              </a:rPr>
              <a:t>W</a:t>
            </a:r>
            <a:endParaRPr kumimoji="0" lang="en-US" sz="1700" b="0" dirty="0" smtClean="0">
              <a:solidFill>
                <a:srgbClr val="0070C0"/>
              </a:solidFill>
              <a:latin typeface="Symbol" charset="2"/>
              <a:cs typeface="Symbol" charset="2"/>
            </a:endParaRPr>
          </a:p>
        </p:txBody>
      </p:sp>
      <p:sp>
        <p:nvSpPr>
          <p:cNvPr id="78" name="Rectangle 98"/>
          <p:cNvSpPr txBox="1">
            <a:spLocks noChangeArrowheads="1"/>
          </p:cNvSpPr>
          <p:nvPr/>
        </p:nvSpPr>
        <p:spPr>
          <a:xfrm>
            <a:off x="3326322" y="4598998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Arkani-Hamed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Bourjaily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Cachazo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Goncharov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Postnikov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Trnka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296802" y="1648036"/>
            <a:ext cx="342655" cy="3712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2</a:t>
            </a:r>
            <a:endParaRPr lang="en-US" sz="1400" b="0" dirty="0"/>
          </a:p>
        </p:txBody>
      </p:sp>
      <p:sp>
        <p:nvSpPr>
          <p:cNvPr id="80" name="TextBox 79"/>
          <p:cNvSpPr txBox="1"/>
          <p:nvPr/>
        </p:nvSpPr>
        <p:spPr>
          <a:xfrm>
            <a:off x="3886643" y="1648036"/>
            <a:ext cx="342655" cy="3712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0" dirty="0"/>
              <a:t>3</a:t>
            </a:r>
          </a:p>
        </p:txBody>
      </p:sp>
      <p:sp>
        <p:nvSpPr>
          <p:cNvPr id="81" name="Left Brace 80"/>
          <p:cNvSpPr/>
          <p:nvPr/>
        </p:nvSpPr>
        <p:spPr bwMode="auto">
          <a:xfrm rot="16200000">
            <a:off x="3627550" y="4647121"/>
            <a:ext cx="177626" cy="3582818"/>
          </a:xfrm>
          <a:prstGeom prst="leftBrace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76" grpId="0" animBg="1"/>
      <p:bldP spid="177" grpId="0" animBg="1"/>
      <p:bldP spid="178" grpId="0"/>
      <p:bldP spid="179" grpId="0"/>
      <p:bldP spid="3" grpId="0" animBg="1"/>
      <p:bldP spid="4" grpId="0" animBg="1"/>
      <p:bldP spid="144" grpId="0"/>
      <p:bldP spid="135" grpId="0"/>
      <p:bldP spid="149" grpId="0"/>
      <p:bldP spid="149" grpId="1"/>
      <p:bldP spid="78" grpId="0"/>
      <p:bldP spid="79" grpId="0"/>
      <p:bldP spid="80" grpId="0"/>
      <p:bldP spid="8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Rectangle 98"/>
          <p:cNvSpPr txBox="1">
            <a:spLocks noChangeArrowheads="1"/>
          </p:cNvSpPr>
          <p:nvPr/>
        </p:nvSpPr>
        <p:spPr>
          <a:xfrm>
            <a:off x="419671" y="628680"/>
            <a:ext cx="8724329" cy="4818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There is an infinite number of on-shell diagrams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787857" y="-3337"/>
            <a:ext cx="5568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Moves and Reductions</a:t>
            </a:r>
          </a:p>
        </p:txBody>
      </p:sp>
      <p:sp>
        <p:nvSpPr>
          <p:cNvPr id="78" name="Right Arrow 77"/>
          <p:cNvSpPr/>
          <p:nvPr/>
        </p:nvSpPr>
        <p:spPr>
          <a:xfrm>
            <a:off x="6799728" y="2745692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298611" y="2146955"/>
            <a:ext cx="1482689" cy="1483729"/>
            <a:chOff x="2381706" y="2457907"/>
            <a:chExt cx="1658167" cy="1659330"/>
          </a:xfrm>
        </p:grpSpPr>
        <p:grpSp>
          <p:nvGrpSpPr>
            <p:cNvPr id="39" name="Group 38"/>
            <p:cNvGrpSpPr/>
            <p:nvPr/>
          </p:nvGrpSpPr>
          <p:grpSpPr>
            <a:xfrm>
              <a:off x="2590800" y="2667000"/>
              <a:ext cx="1241518" cy="1241518"/>
              <a:chOff x="2035082" y="1196882"/>
              <a:chExt cx="1873436" cy="1873436"/>
            </a:xfrm>
          </p:grpSpPr>
          <p:cxnSp>
            <p:nvCxnSpPr>
              <p:cNvPr id="56" name="Straight Connector 55"/>
              <p:cNvCxnSpPr>
                <a:endCxn id="69" idx="0"/>
              </p:cNvCxnSpPr>
              <p:nvPr/>
            </p:nvCxnSpPr>
            <p:spPr>
              <a:xfrm>
                <a:off x="2590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/>
              <p:cNvGrpSpPr/>
              <p:nvPr/>
            </p:nvGrpSpPr>
            <p:grpSpPr>
              <a:xfrm>
                <a:off x="3352800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76" name="Straight Connector 75"/>
                <p:cNvCxnSpPr>
                  <a:stCxn id="68" idx="7"/>
                </p:cNvCxnSpPr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Oval 76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 flipH="1" flipV="1">
                <a:off x="2035082" y="2514600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74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 flipV="1">
                <a:off x="3352800" y="2514036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Oval 72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 flipH="1">
                <a:off x="2035082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Oval 70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61" name="Straight Connector 60"/>
              <p:cNvCxnSpPr>
                <a:stCxn id="64" idx="6"/>
                <a:endCxn id="68" idx="2"/>
              </p:cNvCxnSpPr>
              <p:nvPr/>
            </p:nvCxnSpPr>
            <p:spPr>
              <a:xfrm>
                <a:off x="2667000" y="1752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8" idx="4"/>
                <a:endCxn id="65" idx="0"/>
              </p:cNvCxnSpPr>
              <p:nvPr/>
            </p:nvCxnSpPr>
            <p:spPr>
              <a:xfrm>
                <a:off x="3352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9" idx="6"/>
                <a:endCxn id="65" idx="2"/>
              </p:cNvCxnSpPr>
              <p:nvPr/>
            </p:nvCxnSpPr>
            <p:spPr>
              <a:xfrm>
                <a:off x="2667000" y="2514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25146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76600" y="243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76600" y="1676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514600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414016" y="2457907"/>
              <a:ext cx="227281" cy="259591"/>
              <a:chOff x="2414016" y="2457907"/>
              <a:chExt cx="227281" cy="259591"/>
            </a:xfrm>
          </p:grpSpPr>
          <p:cxnSp>
            <p:nvCxnSpPr>
              <p:cNvPr id="53" name="Straight Connector 52"/>
              <p:cNvCxnSpPr>
                <a:stCxn id="71" idx="0"/>
              </p:cNvCxnSpPr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71" idx="6"/>
              </p:cNvCxnSpPr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71" idx="7"/>
              </p:cNvCxnSpPr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rot="5400000">
              <a:off x="3796437" y="2474061"/>
              <a:ext cx="227281" cy="259591"/>
              <a:chOff x="2414016" y="2457907"/>
              <a:chExt cx="227281" cy="259591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 rot="10800000">
              <a:off x="3780284" y="3857646"/>
              <a:ext cx="227281" cy="259591"/>
              <a:chOff x="2414016" y="2457907"/>
              <a:chExt cx="227281" cy="259591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 rot="16200000">
              <a:off x="2397861" y="3841865"/>
              <a:ext cx="227281" cy="259591"/>
              <a:chOff x="2414016" y="2457907"/>
              <a:chExt cx="227281" cy="259591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5165523" y="2146955"/>
            <a:ext cx="1482690" cy="1483729"/>
            <a:chOff x="2283311" y="2814436"/>
            <a:chExt cx="1868792" cy="1870101"/>
          </a:xfrm>
        </p:grpSpPr>
        <p:cxnSp>
          <p:nvCxnSpPr>
            <p:cNvPr id="80" name="Straight Connector 79"/>
            <p:cNvCxnSpPr>
              <a:stCxn id="99" idx="4"/>
              <a:endCxn id="97" idx="4"/>
            </p:cNvCxnSpPr>
            <p:nvPr/>
          </p:nvCxnSpPr>
          <p:spPr>
            <a:xfrm>
              <a:off x="2575877" y="3163912"/>
              <a:ext cx="0" cy="117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9" idx="2"/>
              <a:endCxn id="96" idx="2"/>
            </p:cNvCxnSpPr>
            <p:nvPr/>
          </p:nvCxnSpPr>
          <p:spPr>
            <a:xfrm>
              <a:off x="2632789" y="3107001"/>
              <a:ext cx="1171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4"/>
              <a:endCxn id="98" idx="4"/>
            </p:cNvCxnSpPr>
            <p:nvPr/>
          </p:nvCxnSpPr>
          <p:spPr>
            <a:xfrm>
              <a:off x="3861272" y="3163912"/>
              <a:ext cx="0" cy="117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2"/>
              <a:endCxn id="98" idx="2"/>
            </p:cNvCxnSpPr>
            <p:nvPr/>
          </p:nvCxnSpPr>
          <p:spPr>
            <a:xfrm flipV="1">
              <a:off x="2632789" y="4391972"/>
              <a:ext cx="1171571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9" idx="0"/>
            </p:cNvCxnSpPr>
            <p:nvPr/>
          </p:nvCxnSpPr>
          <p:spPr>
            <a:xfrm flipV="1">
              <a:off x="2575877" y="2814436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9" idx="6"/>
            </p:cNvCxnSpPr>
            <p:nvPr/>
          </p:nvCxnSpPr>
          <p:spPr>
            <a:xfrm flipH="1" flipV="1">
              <a:off x="2319726" y="3107000"/>
              <a:ext cx="19923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9" idx="7"/>
            </p:cNvCxnSpPr>
            <p:nvPr/>
          </p:nvCxnSpPr>
          <p:spPr>
            <a:xfrm flipH="1" flipV="1">
              <a:off x="2341024" y="287214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V="1">
              <a:off x="4034277" y="298917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3759919" y="2950468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3899782" y="2872148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0800000" flipV="1">
              <a:off x="3859540" y="444888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0800000" flipH="1" flipV="1">
              <a:off x="3916451" y="4391972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 flipH="1" flipV="1">
              <a:off x="3899783" y="4432216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6200000" flipV="1">
              <a:off x="2401138" y="4274568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H="1" flipV="1">
              <a:off x="2476257" y="4548925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 flipV="1">
              <a:off x="2341023" y="443263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3804360" y="3050088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 flipH="1" flipV="1">
              <a:off x="2518966" y="4335483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 flipV="1">
              <a:off x="3804360" y="4335061"/>
              <a:ext cx="113824" cy="1138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2518966" y="3050088"/>
              <a:ext cx="113824" cy="1138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4" name="Right Arrow 113"/>
          <p:cNvSpPr/>
          <p:nvPr/>
        </p:nvSpPr>
        <p:spPr>
          <a:xfrm>
            <a:off x="2709914" y="2745692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1334" y="2841863"/>
            <a:ext cx="1500435" cy="737848"/>
            <a:chOff x="2667290" y="3395798"/>
            <a:chExt cx="1874823" cy="921956"/>
          </a:xfrm>
        </p:grpSpPr>
        <p:cxnSp>
          <p:nvCxnSpPr>
            <p:cNvPr id="12" name="Straight Connector 11"/>
            <p:cNvCxnSpPr>
              <a:stCxn id="21" idx="7"/>
            </p:cNvCxnSpPr>
            <p:nvPr/>
          </p:nvCxnSpPr>
          <p:spPr>
            <a:xfrm flipH="1" flipV="1">
              <a:off x="2848789" y="3395798"/>
              <a:ext cx="314287" cy="6528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1" idx="6"/>
              <a:endCxn id="20" idx="6"/>
            </p:cNvCxnSpPr>
            <p:nvPr/>
          </p:nvCxnSpPr>
          <p:spPr>
            <a:xfrm>
              <a:off x="3185858" y="3993639"/>
              <a:ext cx="837686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667290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2667290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167328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4167328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2"/>
            </p:cNvCxnSpPr>
            <p:nvPr/>
          </p:nvCxnSpPr>
          <p:spPr>
            <a:xfrm>
              <a:off x="4179115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1" idx="2"/>
            </p:cNvCxnSpPr>
            <p:nvPr/>
          </p:nvCxnSpPr>
          <p:spPr>
            <a:xfrm flipH="1">
              <a:off x="2667290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 flipH="1" flipV="1">
              <a:off x="4023544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3030288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 flipV="1">
              <a:off x="3536891" y="3915855"/>
              <a:ext cx="155571" cy="1555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>
                  <a:solidFill>
                    <a:sysClr val="windowText" lastClr="000000"/>
                  </a:solidFill>
                </a:ln>
                <a:latin typeface="Calibri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7478" y="2403404"/>
            <a:ext cx="695950" cy="737848"/>
            <a:chOff x="5455813" y="3388056"/>
            <a:chExt cx="869604" cy="921956"/>
          </a:xfrm>
        </p:grpSpPr>
        <p:cxnSp>
          <p:nvCxnSpPr>
            <p:cNvPr id="26" name="Straight Connector 25"/>
            <p:cNvCxnSpPr>
              <a:stCxn id="34" idx="7"/>
            </p:cNvCxnSpPr>
            <p:nvPr/>
          </p:nvCxnSpPr>
          <p:spPr>
            <a:xfrm flipH="1" flipV="1">
              <a:off x="5637312" y="3388056"/>
              <a:ext cx="314287" cy="6528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455813" y="3648686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455813" y="4022301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950632" y="3648686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5950632" y="4022301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962419" y="3985897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4" idx="2"/>
            </p:cNvCxnSpPr>
            <p:nvPr/>
          </p:nvCxnSpPr>
          <p:spPr>
            <a:xfrm flipH="1">
              <a:off x="5455813" y="3985897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 flipV="1">
              <a:off x="5818811" y="3908112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921334" y="2041658"/>
            <a:ext cx="1500435" cy="737848"/>
            <a:chOff x="2667290" y="3395798"/>
            <a:chExt cx="1874823" cy="921956"/>
          </a:xfrm>
        </p:grpSpPr>
        <p:cxnSp>
          <p:nvCxnSpPr>
            <p:cNvPr id="103" name="Straight Connector 102"/>
            <p:cNvCxnSpPr>
              <a:stCxn id="112" idx="7"/>
            </p:cNvCxnSpPr>
            <p:nvPr/>
          </p:nvCxnSpPr>
          <p:spPr>
            <a:xfrm flipH="1" flipV="1">
              <a:off x="2848789" y="3395798"/>
              <a:ext cx="314287" cy="6528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12" idx="6"/>
              <a:endCxn id="111" idx="6"/>
            </p:cNvCxnSpPr>
            <p:nvPr/>
          </p:nvCxnSpPr>
          <p:spPr>
            <a:xfrm>
              <a:off x="3185858" y="3993639"/>
              <a:ext cx="83768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>
              <a:off x="2667290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2667290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flipH="1">
              <a:off x="4167328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H="1" flipV="1">
              <a:off x="4167328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11" idx="2"/>
            </p:cNvCxnSpPr>
            <p:nvPr/>
          </p:nvCxnSpPr>
          <p:spPr>
            <a:xfrm>
              <a:off x="4179115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12" idx="2"/>
            </p:cNvCxnSpPr>
            <p:nvPr/>
          </p:nvCxnSpPr>
          <p:spPr>
            <a:xfrm flipH="1">
              <a:off x="2667290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 flipH="1" flipV="1">
              <a:off x="4023544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flipV="1">
              <a:off x="3030288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</p:grpSp>
      <p:sp>
        <p:nvSpPr>
          <p:cNvPr id="2" name="Equal 1"/>
          <p:cNvSpPr/>
          <p:nvPr/>
        </p:nvSpPr>
        <p:spPr bwMode="auto">
          <a:xfrm rot="5400000">
            <a:off x="1483323" y="2705105"/>
            <a:ext cx="392960" cy="361522"/>
          </a:xfrm>
          <a:prstGeom prst="mathEqual">
            <a:avLst>
              <a:gd name="adj1" fmla="val 11926"/>
              <a:gd name="adj2" fmla="val 11761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079369" y="1536209"/>
            <a:ext cx="2985263" cy="36813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93662" y="1521988"/>
            <a:ext cx="76953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Equivalence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3079369" y="4448980"/>
            <a:ext cx="2985263" cy="36813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787" y="4434759"/>
            <a:ext cx="76953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Bubble Reduction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006720" y="5138954"/>
            <a:ext cx="1515866" cy="745436"/>
            <a:chOff x="2869653" y="3601442"/>
            <a:chExt cx="1399139" cy="688035"/>
          </a:xfrm>
        </p:grpSpPr>
        <p:cxnSp>
          <p:nvCxnSpPr>
            <p:cNvPr id="123" name="Straight Connector 122"/>
            <p:cNvCxnSpPr>
              <a:stCxn id="132" idx="7"/>
            </p:cNvCxnSpPr>
            <p:nvPr/>
          </p:nvCxnSpPr>
          <p:spPr>
            <a:xfrm flipH="1" flipV="1">
              <a:off x="3005102" y="3601442"/>
              <a:ext cx="234545" cy="4872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32" idx="6"/>
              <a:endCxn id="131" idx="6"/>
            </p:cNvCxnSpPr>
            <p:nvPr/>
          </p:nvCxnSpPr>
          <p:spPr>
            <a:xfrm>
              <a:off x="3256649" y="4047597"/>
              <a:ext cx="62514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2869653" y="3795944"/>
              <a:ext cx="279694" cy="2147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2869653" y="4074765"/>
              <a:ext cx="279694" cy="214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flipH="1">
              <a:off x="3989098" y="3795944"/>
              <a:ext cx="279694" cy="21471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H="1" flipV="1">
              <a:off x="3989098" y="4074765"/>
              <a:ext cx="279694" cy="214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31" idx="2"/>
            </p:cNvCxnSpPr>
            <p:nvPr/>
          </p:nvCxnSpPr>
          <p:spPr>
            <a:xfrm>
              <a:off x="3997894" y="4047597"/>
              <a:ext cx="2708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2" idx="2"/>
            </p:cNvCxnSpPr>
            <p:nvPr/>
          </p:nvCxnSpPr>
          <p:spPr>
            <a:xfrm flipH="1">
              <a:off x="2869653" y="4047597"/>
              <a:ext cx="2708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 flipH="1" flipV="1">
              <a:off x="3881795" y="3989548"/>
              <a:ext cx="116099" cy="1160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 flipV="1">
              <a:off x="3140550" y="3989548"/>
              <a:ext cx="116099" cy="1160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621415" y="5141951"/>
            <a:ext cx="1515865" cy="745436"/>
            <a:chOff x="2676250" y="1070156"/>
            <a:chExt cx="1697678" cy="834844"/>
          </a:xfrm>
        </p:grpSpPr>
        <p:sp>
          <p:nvSpPr>
            <p:cNvPr id="134" name="Freeform 133"/>
            <p:cNvSpPr/>
            <p:nvPr/>
          </p:nvSpPr>
          <p:spPr>
            <a:xfrm>
              <a:off x="3112545" y="1410404"/>
              <a:ext cx="808082" cy="160465"/>
            </a:xfrm>
            <a:custGeom>
              <a:avLst/>
              <a:gdLst>
                <a:gd name="connsiteX0" fmla="*/ 0 w 665979"/>
                <a:gd name="connsiteY0" fmla="*/ 158635 h 158635"/>
                <a:gd name="connsiteX1" fmla="*/ 375274 w 665979"/>
                <a:gd name="connsiteY1" fmla="*/ 69 h 158635"/>
                <a:gd name="connsiteX2" fmla="*/ 665979 w 665979"/>
                <a:gd name="connsiteY2" fmla="*/ 142779 h 158635"/>
                <a:gd name="connsiteX0" fmla="*/ 0 w 665979"/>
                <a:gd name="connsiteY0" fmla="*/ 158635 h 158635"/>
                <a:gd name="connsiteX1" fmla="*/ 348846 w 665979"/>
                <a:gd name="connsiteY1" fmla="*/ 69 h 158635"/>
                <a:gd name="connsiteX2" fmla="*/ 665979 w 665979"/>
                <a:gd name="connsiteY2" fmla="*/ 142779 h 158635"/>
                <a:gd name="connsiteX0" fmla="*/ 0 w 665979"/>
                <a:gd name="connsiteY0" fmla="*/ 137522 h 137522"/>
                <a:gd name="connsiteX1" fmla="*/ 348846 w 665979"/>
                <a:gd name="connsiteY1" fmla="*/ 98 h 137522"/>
                <a:gd name="connsiteX2" fmla="*/ 665979 w 665979"/>
                <a:gd name="connsiteY2" fmla="*/ 121666 h 137522"/>
                <a:gd name="connsiteX0" fmla="*/ 0 w 665979"/>
                <a:gd name="connsiteY0" fmla="*/ 137522 h 137522"/>
                <a:gd name="connsiteX1" fmla="*/ 332990 w 665979"/>
                <a:gd name="connsiteY1" fmla="*/ 98 h 137522"/>
                <a:gd name="connsiteX2" fmla="*/ 665979 w 665979"/>
                <a:gd name="connsiteY2" fmla="*/ 121666 h 137522"/>
                <a:gd name="connsiteX0" fmla="*/ 0 w 665979"/>
                <a:gd name="connsiteY0" fmla="*/ 132247 h 132247"/>
                <a:gd name="connsiteX1" fmla="*/ 343561 w 665979"/>
                <a:gd name="connsiteY1" fmla="*/ 108 h 132247"/>
                <a:gd name="connsiteX2" fmla="*/ 665979 w 665979"/>
                <a:gd name="connsiteY2" fmla="*/ 116391 h 13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979" h="132247">
                  <a:moveTo>
                    <a:pt x="0" y="132247"/>
                  </a:moveTo>
                  <a:cubicBezTo>
                    <a:pt x="132139" y="54285"/>
                    <a:pt x="232565" y="2751"/>
                    <a:pt x="343561" y="108"/>
                  </a:cubicBezTo>
                  <a:cubicBezTo>
                    <a:pt x="454557" y="-2535"/>
                    <a:pt x="576124" y="43714"/>
                    <a:pt x="665979" y="11639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 flipV="1">
              <a:off x="3116819" y="1653237"/>
              <a:ext cx="808082" cy="160465"/>
            </a:xfrm>
            <a:custGeom>
              <a:avLst/>
              <a:gdLst>
                <a:gd name="connsiteX0" fmla="*/ 0 w 665979"/>
                <a:gd name="connsiteY0" fmla="*/ 158635 h 158635"/>
                <a:gd name="connsiteX1" fmla="*/ 375274 w 665979"/>
                <a:gd name="connsiteY1" fmla="*/ 69 h 158635"/>
                <a:gd name="connsiteX2" fmla="*/ 665979 w 665979"/>
                <a:gd name="connsiteY2" fmla="*/ 142779 h 158635"/>
                <a:gd name="connsiteX0" fmla="*/ 0 w 665979"/>
                <a:gd name="connsiteY0" fmla="*/ 158635 h 158635"/>
                <a:gd name="connsiteX1" fmla="*/ 348846 w 665979"/>
                <a:gd name="connsiteY1" fmla="*/ 69 h 158635"/>
                <a:gd name="connsiteX2" fmla="*/ 665979 w 665979"/>
                <a:gd name="connsiteY2" fmla="*/ 142779 h 158635"/>
                <a:gd name="connsiteX0" fmla="*/ 0 w 665979"/>
                <a:gd name="connsiteY0" fmla="*/ 137522 h 137522"/>
                <a:gd name="connsiteX1" fmla="*/ 348846 w 665979"/>
                <a:gd name="connsiteY1" fmla="*/ 98 h 137522"/>
                <a:gd name="connsiteX2" fmla="*/ 665979 w 665979"/>
                <a:gd name="connsiteY2" fmla="*/ 121666 h 137522"/>
                <a:gd name="connsiteX0" fmla="*/ 0 w 665979"/>
                <a:gd name="connsiteY0" fmla="*/ 137522 h 137522"/>
                <a:gd name="connsiteX1" fmla="*/ 332990 w 665979"/>
                <a:gd name="connsiteY1" fmla="*/ 98 h 137522"/>
                <a:gd name="connsiteX2" fmla="*/ 665979 w 665979"/>
                <a:gd name="connsiteY2" fmla="*/ 121666 h 137522"/>
                <a:gd name="connsiteX0" fmla="*/ 0 w 665979"/>
                <a:gd name="connsiteY0" fmla="*/ 132247 h 132247"/>
                <a:gd name="connsiteX1" fmla="*/ 343561 w 665979"/>
                <a:gd name="connsiteY1" fmla="*/ 108 h 132247"/>
                <a:gd name="connsiteX2" fmla="*/ 665979 w 665979"/>
                <a:gd name="connsiteY2" fmla="*/ 116391 h 13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5979" h="132247">
                  <a:moveTo>
                    <a:pt x="0" y="132247"/>
                  </a:moveTo>
                  <a:cubicBezTo>
                    <a:pt x="132139" y="54285"/>
                    <a:pt x="232565" y="2751"/>
                    <a:pt x="343561" y="108"/>
                  </a:cubicBezTo>
                  <a:cubicBezTo>
                    <a:pt x="454557" y="-2535"/>
                    <a:pt x="576124" y="43714"/>
                    <a:pt x="665979" y="116391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136" name="Straight Connector 135"/>
            <p:cNvCxnSpPr>
              <a:stCxn id="144" idx="7"/>
            </p:cNvCxnSpPr>
            <p:nvPr/>
          </p:nvCxnSpPr>
          <p:spPr>
            <a:xfrm flipH="1" flipV="1">
              <a:off x="2840600" y="1070156"/>
              <a:ext cx="284591" cy="5911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2676250" y="1306160"/>
              <a:ext cx="339373" cy="2605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2676250" y="1644474"/>
              <a:ext cx="339373" cy="2605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4034555" y="1306160"/>
              <a:ext cx="339373" cy="2605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 flipH="1" flipV="1">
              <a:off x="4034555" y="1644474"/>
              <a:ext cx="339373" cy="2605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43" idx="2"/>
            </p:cNvCxnSpPr>
            <p:nvPr/>
          </p:nvCxnSpPr>
          <p:spPr>
            <a:xfrm>
              <a:off x="4045228" y="1611509"/>
              <a:ext cx="3286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44" idx="2"/>
            </p:cNvCxnSpPr>
            <p:nvPr/>
          </p:nvCxnSpPr>
          <p:spPr>
            <a:xfrm flipH="1">
              <a:off x="2676250" y="1611509"/>
              <a:ext cx="3286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 flipH="1" flipV="1">
              <a:off x="3904357" y="1541074"/>
              <a:ext cx="140872" cy="14087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 flipV="1">
              <a:off x="3004949" y="1541074"/>
              <a:ext cx="140872" cy="14087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45" name="Right Arrow 144"/>
          <p:cNvSpPr/>
          <p:nvPr/>
        </p:nvSpPr>
        <p:spPr>
          <a:xfrm>
            <a:off x="4383953" y="5474156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47" name="Rectangle 98"/>
          <p:cNvSpPr txBox="1">
            <a:spLocks noChangeArrowheads="1"/>
          </p:cNvSpPr>
          <p:nvPr/>
        </p:nvSpPr>
        <p:spPr>
          <a:xfrm>
            <a:off x="301172" y="3543902"/>
            <a:ext cx="5132554" cy="4818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kumimoji="0" lang="en-US" b="1" dirty="0" smtClean="0">
                <a:latin typeface="Calibri"/>
                <a:cs typeface="Calibri"/>
              </a:rPr>
              <a:t>Merger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8" name="Rectangle 98"/>
          <p:cNvSpPr txBox="1">
            <a:spLocks noChangeArrowheads="1"/>
          </p:cNvSpPr>
          <p:nvPr/>
        </p:nvSpPr>
        <p:spPr>
          <a:xfrm>
            <a:off x="6472378" y="3635560"/>
            <a:ext cx="1449039" cy="4818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kumimoji="0" lang="en-US" b="1" dirty="0" smtClean="0">
                <a:latin typeface="Calibri"/>
                <a:cs typeface="Calibri"/>
              </a:rPr>
              <a:t>Square move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49250" lvl="1" indent="-349250" algn="ctr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</a:endParaRPr>
          </a:p>
        </p:txBody>
      </p:sp>
      <p:sp>
        <p:nvSpPr>
          <p:cNvPr id="149" name="Rectangle 98"/>
          <p:cNvSpPr txBox="1">
            <a:spLocks noChangeArrowheads="1"/>
          </p:cNvSpPr>
          <p:nvPr/>
        </p:nvSpPr>
        <p:spPr>
          <a:xfrm>
            <a:off x="283363" y="3840336"/>
            <a:ext cx="5132554" cy="3618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kumimoji="0" lang="en-US" sz="1600" dirty="0" smtClean="0">
                <a:latin typeface="Times New Roman"/>
                <a:cs typeface="Times New Roman"/>
              </a:rPr>
              <a:t>(every diagram can be made </a:t>
            </a:r>
            <a:r>
              <a:rPr kumimoji="0" lang="en-US" sz="1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bipartite</a:t>
            </a:r>
            <a:r>
              <a:rPr kumimoji="0" lang="en-US" sz="1600" dirty="0" smtClean="0">
                <a:latin typeface="Times New Roman"/>
                <a:cs typeface="Times New Roman"/>
              </a:rPr>
              <a:t>)</a:t>
            </a:r>
            <a:endParaRPr 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6" name="Rectangle 98"/>
          <p:cNvSpPr txBox="1">
            <a:spLocks noChangeArrowheads="1"/>
          </p:cNvSpPr>
          <p:nvPr/>
        </p:nvSpPr>
        <p:spPr>
          <a:xfrm>
            <a:off x="419671" y="1018480"/>
            <a:ext cx="8724329" cy="4818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They can be organized into </a:t>
            </a:r>
            <a:r>
              <a:rPr kumimoji="0"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equivalence classes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 and connected by </a:t>
            </a:r>
            <a:r>
              <a:rPr kumimoji="0"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reductions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Rectangle 98"/>
          <p:cNvSpPr txBox="1">
            <a:spLocks noChangeArrowheads="1"/>
          </p:cNvSpPr>
          <p:nvPr/>
        </p:nvSpPr>
        <p:spPr>
          <a:xfrm>
            <a:off x="1993853" y="6047116"/>
            <a:ext cx="5132554" cy="3618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algn="ctr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"/>
              <a:defRPr/>
            </a:pPr>
            <a:r>
              <a:rPr lang="en-US" sz="1600" dirty="0" smtClean="0">
                <a:latin typeface="Times New Roman"/>
                <a:cs typeface="Times New Roman"/>
              </a:rPr>
              <a:t>More generally, </a:t>
            </a:r>
            <a:r>
              <a:rPr lang="en-US" sz="1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deleting and edge</a:t>
            </a:r>
            <a:r>
              <a:rPr lang="en-US" sz="1600" dirty="0" smtClean="0">
                <a:latin typeface="Times New Roman"/>
                <a:cs typeface="Times New Roman"/>
              </a:rPr>
              <a:t> while covering the </a:t>
            </a:r>
            <a:r>
              <a:rPr lang="en-US" sz="16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same region</a:t>
            </a:r>
            <a:r>
              <a:rPr lang="en-US" sz="1600" dirty="0" smtClean="0">
                <a:latin typeface="Times New Roman"/>
                <a:cs typeface="Times New Roman"/>
              </a:rPr>
              <a:t> of the </a:t>
            </a:r>
            <a:r>
              <a:rPr lang="en-US" sz="1600" dirty="0" err="1" smtClean="0">
                <a:latin typeface="Times New Roman"/>
                <a:cs typeface="Times New Roman"/>
              </a:rPr>
              <a:t>Grassmannian</a:t>
            </a:r>
            <a:endParaRPr 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727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66" grpId="0" animBg="1"/>
      <p:bldP spid="67" grpId="0"/>
      <p:bldP spid="78" grpId="0" animBg="1"/>
      <p:bldP spid="114" grpId="0" animBg="1"/>
      <p:bldP spid="2" grpId="0" animBg="1"/>
      <p:bldP spid="116" grpId="0" animBg="1"/>
      <p:bldP spid="117" grpId="0"/>
      <p:bldP spid="120" grpId="0" animBg="1"/>
      <p:bldP spid="121" grpId="0"/>
      <p:bldP spid="145" grpId="0" animBg="1"/>
      <p:bldP spid="147" grpId="0"/>
      <p:bldP spid="148" grpId="0"/>
      <p:bldP spid="149" grpId="0"/>
      <p:bldP spid="146" grpId="0"/>
      <p:bldP spid="15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Reduced Graphs</a:t>
            </a:r>
          </a:p>
        </p:txBody>
      </p:sp>
      <p:sp>
        <p:nvSpPr>
          <p:cNvPr id="6" name="Freeform 5"/>
          <p:cNvSpPr/>
          <p:nvPr/>
        </p:nvSpPr>
        <p:spPr>
          <a:xfrm flipH="1">
            <a:off x="6696672" y="2340899"/>
            <a:ext cx="103367" cy="461175"/>
          </a:xfrm>
          <a:custGeom>
            <a:avLst/>
            <a:gdLst>
              <a:gd name="connsiteX0" fmla="*/ 95416 w 103367"/>
              <a:gd name="connsiteY0" fmla="*/ 0 h 461175"/>
              <a:gd name="connsiteX1" fmla="*/ 103367 w 103367"/>
              <a:gd name="connsiteY1" fmla="*/ 461175 h 461175"/>
              <a:gd name="connsiteX2" fmla="*/ 23854 w 103367"/>
              <a:gd name="connsiteY2" fmla="*/ 333954 h 461175"/>
              <a:gd name="connsiteX3" fmla="*/ 0 w 103367"/>
              <a:gd name="connsiteY3" fmla="*/ 198782 h 461175"/>
              <a:gd name="connsiteX4" fmla="*/ 23854 w 103367"/>
              <a:gd name="connsiteY4" fmla="*/ 111318 h 461175"/>
              <a:gd name="connsiteX5" fmla="*/ 95416 w 103367"/>
              <a:gd name="connsiteY5" fmla="*/ 0 h 4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67" h="461175">
                <a:moveTo>
                  <a:pt x="95416" y="0"/>
                </a:moveTo>
                <a:lnTo>
                  <a:pt x="103367" y="461175"/>
                </a:lnTo>
                <a:lnTo>
                  <a:pt x="23854" y="333954"/>
                </a:lnTo>
                <a:lnTo>
                  <a:pt x="0" y="198782"/>
                </a:lnTo>
                <a:lnTo>
                  <a:pt x="23854" y="111318"/>
                </a:lnTo>
                <a:lnTo>
                  <a:pt x="9541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46358" y="2329455"/>
            <a:ext cx="103367" cy="461175"/>
          </a:xfrm>
          <a:custGeom>
            <a:avLst/>
            <a:gdLst>
              <a:gd name="connsiteX0" fmla="*/ 95416 w 103367"/>
              <a:gd name="connsiteY0" fmla="*/ 0 h 461175"/>
              <a:gd name="connsiteX1" fmla="*/ 103367 w 103367"/>
              <a:gd name="connsiteY1" fmla="*/ 461175 h 461175"/>
              <a:gd name="connsiteX2" fmla="*/ 23854 w 103367"/>
              <a:gd name="connsiteY2" fmla="*/ 333954 h 461175"/>
              <a:gd name="connsiteX3" fmla="*/ 0 w 103367"/>
              <a:gd name="connsiteY3" fmla="*/ 198782 h 461175"/>
              <a:gd name="connsiteX4" fmla="*/ 23854 w 103367"/>
              <a:gd name="connsiteY4" fmla="*/ 111318 h 461175"/>
              <a:gd name="connsiteX5" fmla="*/ 95416 w 103367"/>
              <a:gd name="connsiteY5" fmla="*/ 0 h 4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67" h="461175">
                <a:moveTo>
                  <a:pt x="95416" y="0"/>
                </a:moveTo>
                <a:lnTo>
                  <a:pt x="103367" y="461175"/>
                </a:lnTo>
                <a:lnTo>
                  <a:pt x="23854" y="333954"/>
                </a:lnTo>
                <a:lnTo>
                  <a:pt x="0" y="198782"/>
                </a:lnTo>
                <a:lnTo>
                  <a:pt x="23854" y="111318"/>
                </a:lnTo>
                <a:lnTo>
                  <a:pt x="95416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1841" y="2336916"/>
            <a:ext cx="453289" cy="4532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433072" y="1231704"/>
            <a:ext cx="441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Only defined up to equivalence moves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8"/>
          <p:cNvSpPr txBox="1">
            <a:spLocks noChangeArrowheads="1"/>
          </p:cNvSpPr>
          <p:nvPr/>
        </p:nvSpPr>
        <p:spPr>
          <a:xfrm>
            <a:off x="5053976" y="1231704"/>
            <a:ext cx="139989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ot unique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3305" y="2051663"/>
            <a:ext cx="1930363" cy="1023789"/>
            <a:chOff x="2514605" y="1828800"/>
            <a:chExt cx="3245031" cy="1721036"/>
          </a:xfrm>
        </p:grpSpPr>
        <p:cxnSp>
          <p:nvCxnSpPr>
            <p:cNvPr id="13" name="Straight Connector 12"/>
            <p:cNvCxnSpPr>
              <a:endCxn id="17" idx="0"/>
            </p:cNvCxnSpPr>
            <p:nvPr/>
          </p:nvCxnSpPr>
          <p:spPr>
            <a:xfrm>
              <a:off x="2994124" y="2384519"/>
              <a:ext cx="0" cy="609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2514605" y="3070318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514605" y="1828800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917924" y="2232119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917924" y="299411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8" name="Straight Connector 17"/>
            <p:cNvCxnSpPr>
              <a:stCxn id="16" idx="6"/>
            </p:cNvCxnSpPr>
            <p:nvPr/>
          </p:nvCxnSpPr>
          <p:spPr>
            <a:xfrm>
              <a:off x="3070322" y="2308319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6"/>
            </p:cNvCxnSpPr>
            <p:nvPr/>
          </p:nvCxnSpPr>
          <p:spPr>
            <a:xfrm>
              <a:off x="3070322" y="3070318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441919" y="2232119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441919" y="2994118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22" name="Straight Connector 21"/>
            <p:cNvCxnSpPr>
              <a:endCxn id="24" idx="0"/>
            </p:cNvCxnSpPr>
            <p:nvPr/>
          </p:nvCxnSpPr>
          <p:spPr>
            <a:xfrm>
              <a:off x="3756119" y="2379988"/>
              <a:ext cx="0" cy="6096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679919" y="222759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679919" y="2989589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25" name="Straight Connector 24"/>
            <p:cNvCxnSpPr>
              <a:stCxn id="23" idx="6"/>
            </p:cNvCxnSpPr>
            <p:nvPr/>
          </p:nvCxnSpPr>
          <p:spPr>
            <a:xfrm>
              <a:off x="3832317" y="2303788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4518117" y="2379989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4" idx="6"/>
            </p:cNvCxnSpPr>
            <p:nvPr/>
          </p:nvCxnSpPr>
          <p:spPr>
            <a:xfrm>
              <a:off x="3832317" y="3065789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0" idx="7"/>
            </p:cNvCxnSpPr>
            <p:nvPr/>
          </p:nvCxnSpPr>
          <p:spPr>
            <a:xfrm flipV="1">
              <a:off x="5280117" y="1828800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280117" y="3069755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203919" y="2232119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203919" y="2994118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4594318" y="2303789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280118" y="2379989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594318" y="3065789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ight Arrow 42"/>
          <p:cNvSpPr/>
          <p:nvPr/>
        </p:nvSpPr>
        <p:spPr>
          <a:xfrm>
            <a:off x="2946284" y="2479441"/>
            <a:ext cx="243558" cy="1628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7248392" y="2483567"/>
            <a:ext cx="243558" cy="1628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5479524" y="2479443"/>
            <a:ext cx="243558" cy="162839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27078" y="2051660"/>
            <a:ext cx="1930363" cy="1023789"/>
            <a:chOff x="4105014" y="2293678"/>
            <a:chExt cx="1930363" cy="1023789"/>
          </a:xfrm>
        </p:grpSpPr>
        <p:grpSp>
          <p:nvGrpSpPr>
            <p:cNvPr id="47" name="Group 46"/>
            <p:cNvGrpSpPr/>
            <p:nvPr/>
          </p:nvGrpSpPr>
          <p:grpSpPr>
            <a:xfrm>
              <a:off x="4105014" y="2293678"/>
              <a:ext cx="1930363" cy="1023789"/>
              <a:chOff x="2514605" y="1828800"/>
              <a:chExt cx="3245031" cy="1721036"/>
            </a:xfrm>
          </p:grpSpPr>
          <p:cxnSp>
            <p:nvCxnSpPr>
              <p:cNvPr id="52" name="Straight Connector 51"/>
              <p:cNvCxnSpPr>
                <a:endCxn id="56" idx="0"/>
              </p:cNvCxnSpPr>
              <p:nvPr/>
            </p:nvCxnSpPr>
            <p:spPr>
              <a:xfrm>
                <a:off x="2994123" y="2384518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2514605" y="3070318"/>
                <a:ext cx="479519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 flipV="1">
                <a:off x="2514605" y="1828800"/>
                <a:ext cx="479519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>
              <a:xfrm>
                <a:off x="2917923" y="2232118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917923" y="299411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57" name="Straight Connector 56"/>
              <p:cNvCxnSpPr>
                <a:stCxn id="55" idx="6"/>
              </p:cNvCxnSpPr>
              <p:nvPr/>
            </p:nvCxnSpPr>
            <p:spPr>
              <a:xfrm>
                <a:off x="3070323" y="2308318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6" idx="6"/>
              </p:cNvCxnSpPr>
              <p:nvPr/>
            </p:nvCxnSpPr>
            <p:spPr>
              <a:xfrm>
                <a:off x="3070323" y="3070318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/>
              <p:cNvSpPr/>
              <p:nvPr/>
            </p:nvSpPr>
            <p:spPr>
              <a:xfrm>
                <a:off x="4441918" y="223211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441918" y="2994118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61" name="Straight Connector 60"/>
              <p:cNvCxnSpPr>
                <a:endCxn id="63" idx="0"/>
              </p:cNvCxnSpPr>
              <p:nvPr/>
            </p:nvCxnSpPr>
            <p:spPr>
              <a:xfrm>
                <a:off x="3756118" y="2379989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/>
              <p:cNvSpPr/>
              <p:nvPr/>
            </p:nvSpPr>
            <p:spPr>
              <a:xfrm>
                <a:off x="3679918" y="2227589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679918" y="2989589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64" name="Straight Connector 63"/>
              <p:cNvCxnSpPr>
                <a:stCxn id="62" idx="6"/>
              </p:cNvCxnSpPr>
              <p:nvPr/>
            </p:nvCxnSpPr>
            <p:spPr>
              <a:xfrm>
                <a:off x="3832318" y="2303789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4518118" y="2379989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3" idx="6"/>
              </p:cNvCxnSpPr>
              <p:nvPr/>
            </p:nvCxnSpPr>
            <p:spPr>
              <a:xfrm>
                <a:off x="3832318" y="3065789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9" idx="7"/>
              </p:cNvCxnSpPr>
              <p:nvPr/>
            </p:nvCxnSpPr>
            <p:spPr>
              <a:xfrm flipV="1">
                <a:off x="5280117" y="1828800"/>
                <a:ext cx="479519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280117" y="3069755"/>
                <a:ext cx="479519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5203918" y="223211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203918" y="2994118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4594318" y="2303789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280118" y="2379989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4594318" y="3065789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Oval 47"/>
            <p:cNvSpPr/>
            <p:nvPr/>
          </p:nvSpPr>
          <p:spPr>
            <a:xfrm>
              <a:off x="4567445" y="2530902"/>
              <a:ext cx="90658" cy="906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567445" y="2984191"/>
              <a:ext cx="90658" cy="906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5474038" y="2533596"/>
              <a:ext cx="90658" cy="906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74038" y="2986885"/>
              <a:ext cx="90658" cy="9065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956264" y="2051666"/>
            <a:ext cx="1031998" cy="1023789"/>
            <a:chOff x="1640254" y="3367593"/>
            <a:chExt cx="1734838" cy="1721036"/>
          </a:xfrm>
        </p:grpSpPr>
        <p:sp>
          <p:nvSpPr>
            <p:cNvPr id="83" name="Freeform 82"/>
            <p:cNvSpPr/>
            <p:nvPr/>
          </p:nvSpPr>
          <p:spPr>
            <a:xfrm>
              <a:off x="1953490" y="3837709"/>
              <a:ext cx="166255" cy="775855"/>
            </a:xfrm>
            <a:custGeom>
              <a:avLst/>
              <a:gdLst>
                <a:gd name="connsiteX0" fmla="*/ 180109 w 180109"/>
                <a:gd name="connsiteY0" fmla="*/ 0 h 775855"/>
                <a:gd name="connsiteX1" fmla="*/ 0 w 180109"/>
                <a:gd name="connsiteY1" fmla="*/ 346364 h 775855"/>
                <a:gd name="connsiteX2" fmla="*/ 180109 w 180109"/>
                <a:gd name="connsiteY2" fmla="*/ 775855 h 775855"/>
                <a:gd name="connsiteX0" fmla="*/ 166255 w 166255"/>
                <a:gd name="connsiteY0" fmla="*/ 0 h 775855"/>
                <a:gd name="connsiteX1" fmla="*/ 0 w 166255"/>
                <a:gd name="connsiteY1" fmla="*/ 374073 h 775855"/>
                <a:gd name="connsiteX2" fmla="*/ 166255 w 166255"/>
                <a:gd name="connsiteY2" fmla="*/ 775855 h 77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5" h="775855">
                  <a:moveTo>
                    <a:pt x="166255" y="0"/>
                  </a:moveTo>
                  <a:cubicBezTo>
                    <a:pt x="76200" y="108527"/>
                    <a:pt x="0" y="244764"/>
                    <a:pt x="0" y="374073"/>
                  </a:cubicBezTo>
                  <a:cubicBezTo>
                    <a:pt x="0" y="503382"/>
                    <a:pt x="76200" y="625764"/>
                    <a:pt x="166255" y="7758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flipH="1">
              <a:off x="2895597" y="3842582"/>
              <a:ext cx="166255" cy="775855"/>
            </a:xfrm>
            <a:custGeom>
              <a:avLst/>
              <a:gdLst>
                <a:gd name="connsiteX0" fmla="*/ 180109 w 180109"/>
                <a:gd name="connsiteY0" fmla="*/ 0 h 775855"/>
                <a:gd name="connsiteX1" fmla="*/ 0 w 180109"/>
                <a:gd name="connsiteY1" fmla="*/ 346364 h 775855"/>
                <a:gd name="connsiteX2" fmla="*/ 180109 w 180109"/>
                <a:gd name="connsiteY2" fmla="*/ 775855 h 775855"/>
                <a:gd name="connsiteX0" fmla="*/ 166255 w 166255"/>
                <a:gd name="connsiteY0" fmla="*/ 0 h 775855"/>
                <a:gd name="connsiteX1" fmla="*/ 0 w 166255"/>
                <a:gd name="connsiteY1" fmla="*/ 374073 h 775855"/>
                <a:gd name="connsiteX2" fmla="*/ 166255 w 166255"/>
                <a:gd name="connsiteY2" fmla="*/ 775855 h 77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55" h="775855">
                  <a:moveTo>
                    <a:pt x="166255" y="0"/>
                  </a:moveTo>
                  <a:cubicBezTo>
                    <a:pt x="76200" y="108527"/>
                    <a:pt x="0" y="244764"/>
                    <a:pt x="0" y="374073"/>
                  </a:cubicBezTo>
                  <a:cubicBezTo>
                    <a:pt x="0" y="503382"/>
                    <a:pt x="76200" y="625764"/>
                    <a:pt x="166255" y="77585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H="1">
              <a:off x="1640254" y="4609111"/>
              <a:ext cx="479517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 flipV="1">
              <a:off x="1640254" y="3367593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89" idx="0"/>
            </p:cNvCxnSpPr>
            <p:nvPr/>
          </p:nvCxnSpPr>
          <p:spPr>
            <a:xfrm>
              <a:off x="2133597" y="3918782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057397" y="3766382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057397" y="452838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0" name="Straight Connector 89"/>
            <p:cNvCxnSpPr>
              <a:stCxn id="88" idx="6"/>
            </p:cNvCxnSpPr>
            <p:nvPr/>
          </p:nvCxnSpPr>
          <p:spPr>
            <a:xfrm>
              <a:off x="2209797" y="3842582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895597" y="3918782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89" idx="6"/>
            </p:cNvCxnSpPr>
            <p:nvPr/>
          </p:nvCxnSpPr>
          <p:spPr>
            <a:xfrm>
              <a:off x="2209797" y="4604582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2895573" y="3367593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895571" y="4608548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2819397" y="377091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2819397" y="4532911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692101" y="2051663"/>
            <a:ext cx="1031998" cy="1023789"/>
            <a:chOff x="1640254" y="3367593"/>
            <a:chExt cx="1734838" cy="1721036"/>
          </a:xfrm>
        </p:grpSpPr>
        <p:cxnSp>
          <p:nvCxnSpPr>
            <p:cNvPr id="124" name="Straight Connector 123"/>
            <p:cNvCxnSpPr/>
            <p:nvPr/>
          </p:nvCxnSpPr>
          <p:spPr>
            <a:xfrm flipH="1">
              <a:off x="1640254" y="4609111"/>
              <a:ext cx="479517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 flipV="1">
              <a:off x="1640254" y="3367593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endCxn id="110" idx="0"/>
            </p:cNvCxnSpPr>
            <p:nvPr/>
          </p:nvCxnSpPr>
          <p:spPr>
            <a:xfrm>
              <a:off x="2133597" y="3918782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/>
            <p:cNvSpPr/>
            <p:nvPr/>
          </p:nvSpPr>
          <p:spPr>
            <a:xfrm>
              <a:off x="2057397" y="3766382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057397" y="4528382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111" name="Straight Connector 110"/>
            <p:cNvCxnSpPr>
              <a:stCxn id="109" idx="6"/>
            </p:cNvCxnSpPr>
            <p:nvPr/>
          </p:nvCxnSpPr>
          <p:spPr>
            <a:xfrm>
              <a:off x="2209797" y="3842582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2898805" y="3918782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0" idx="6"/>
            </p:cNvCxnSpPr>
            <p:nvPr/>
          </p:nvCxnSpPr>
          <p:spPr>
            <a:xfrm>
              <a:off x="2209797" y="4604582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895573" y="3367593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895571" y="4608548"/>
              <a:ext cx="479519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/>
            <p:cNvSpPr/>
            <p:nvPr/>
          </p:nvSpPr>
          <p:spPr>
            <a:xfrm>
              <a:off x="2819397" y="3770911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2819397" y="4532911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6" name="Rectangle 98"/>
          <p:cNvSpPr txBox="1">
            <a:spLocks noChangeArrowheads="1"/>
          </p:cNvSpPr>
          <p:nvPr/>
        </p:nvSpPr>
        <p:spPr>
          <a:xfrm>
            <a:off x="2700041" y="4417322"/>
            <a:ext cx="35461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17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Remove bubbles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ectangle 98"/>
          <p:cNvSpPr txBox="1">
            <a:spLocks noChangeArrowheads="1"/>
          </p:cNvSpPr>
          <p:nvPr/>
        </p:nvSpPr>
        <p:spPr>
          <a:xfrm>
            <a:off x="2700041" y="3989645"/>
            <a:ext cx="316170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17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Eliminate 2-valent nodes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98"/>
          <p:cNvSpPr txBox="1">
            <a:spLocks noChangeArrowheads="1"/>
          </p:cNvSpPr>
          <p:nvPr/>
        </p:nvSpPr>
        <p:spPr>
          <a:xfrm>
            <a:off x="2700041" y="3529080"/>
            <a:ext cx="4419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1)</a:t>
            </a:r>
            <a:r>
              <a:rPr lang="en-US" sz="1700" b="1" dirty="0" smtClean="0">
                <a:latin typeface="Calibri" pitchFamily="34" charset="0"/>
                <a:cs typeface="Times New Roman" pitchFamily="18" charset="0"/>
              </a:rPr>
              <a:t> 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Perform a square move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739287" y="2237346"/>
            <a:ext cx="1100236" cy="644433"/>
            <a:chOff x="3739287" y="2469362"/>
            <a:chExt cx="1100236" cy="644433"/>
          </a:xfrm>
        </p:grpSpPr>
        <p:sp>
          <p:nvSpPr>
            <p:cNvPr id="130" name="Oval 129"/>
            <p:cNvSpPr/>
            <p:nvPr/>
          </p:nvSpPr>
          <p:spPr>
            <a:xfrm>
              <a:off x="3739287" y="2469362"/>
              <a:ext cx="187954" cy="187954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739287" y="2925541"/>
              <a:ext cx="187954" cy="187954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4651569" y="2477613"/>
              <a:ext cx="187954" cy="187954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4651569" y="2925841"/>
              <a:ext cx="187954" cy="187954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4" name="Rectangle 98"/>
          <p:cNvSpPr txBox="1">
            <a:spLocks noChangeArrowheads="1"/>
          </p:cNvSpPr>
          <p:nvPr/>
        </p:nvSpPr>
        <p:spPr>
          <a:xfrm>
            <a:off x="433072" y="5053080"/>
            <a:ext cx="8710928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Reduced graphs play a central role in scattering amplitudes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ectangle 98"/>
          <p:cNvSpPr txBox="1">
            <a:spLocks noChangeArrowheads="1"/>
          </p:cNvSpPr>
          <p:nvPr/>
        </p:nvSpPr>
        <p:spPr>
          <a:xfrm>
            <a:off x="433072" y="5766748"/>
            <a:ext cx="8382000" cy="3429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u="sng" dirty="0" smtClean="0">
                <a:latin typeface="Times New Roman" pitchFamily="18" charset="0"/>
                <a:cs typeface="Times New Roman" pitchFamily="18" charset="0"/>
              </a:rPr>
              <a:t>Two important questions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98"/>
          <p:cNvSpPr txBox="1">
            <a:spLocks noChangeArrowheads="1"/>
          </p:cNvSpPr>
          <p:nvPr/>
        </p:nvSpPr>
        <p:spPr>
          <a:xfrm>
            <a:off x="3328672" y="5766748"/>
            <a:ext cx="5638800" cy="3429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Ø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How to determine whether two graphs are connected by mergers and moves?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nd reductions?</a:t>
            </a:r>
          </a:p>
        </p:txBody>
      </p:sp>
      <p:sp>
        <p:nvSpPr>
          <p:cNvPr id="137" name="Rectangle 98"/>
          <p:cNvSpPr txBox="1">
            <a:spLocks noChangeArrowheads="1"/>
          </p:cNvSpPr>
          <p:nvPr/>
        </p:nvSpPr>
        <p:spPr>
          <a:xfrm>
            <a:off x="3328672" y="6414448"/>
            <a:ext cx="5638800" cy="3429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Ø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How to identify reduced graphs</a:t>
            </a:r>
          </a:p>
        </p:txBody>
      </p:sp>
      <p:sp>
        <p:nvSpPr>
          <p:cNvPr id="138" name="Rectangle 98"/>
          <p:cNvSpPr txBox="1">
            <a:spLocks noChangeArrowheads="1"/>
          </p:cNvSpPr>
          <p:nvPr/>
        </p:nvSpPr>
        <p:spPr>
          <a:xfrm>
            <a:off x="1349965" y="3529080"/>
            <a:ext cx="121225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0" u="sng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>
            <a:off x="4620477" y="1438696"/>
            <a:ext cx="470681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98"/>
          <p:cNvSpPr txBox="1">
            <a:spLocks noChangeArrowheads="1"/>
          </p:cNvSpPr>
          <p:nvPr/>
        </p:nvSpPr>
        <p:spPr>
          <a:xfrm>
            <a:off x="3354514" y="5360204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Arkani-Hamed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Bourjaily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Cachazo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Goncharov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Postnikov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</a:rPr>
              <a:t>Trnka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2" name="Rectangle 98"/>
          <p:cNvSpPr txBox="1">
            <a:spLocks noChangeArrowheads="1"/>
          </p:cNvSpPr>
          <p:nvPr/>
        </p:nvSpPr>
        <p:spPr>
          <a:xfrm>
            <a:off x="6808960" y="5055352"/>
            <a:ext cx="2360812" cy="4953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Leading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ingularities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6392451" y="5256367"/>
            <a:ext cx="47068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98"/>
          <p:cNvSpPr txBox="1">
            <a:spLocks noChangeArrowheads="1"/>
          </p:cNvSpPr>
          <p:nvPr/>
        </p:nvSpPr>
        <p:spPr>
          <a:xfrm>
            <a:off x="433072" y="598224"/>
            <a:ext cx="8735952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Reduced Graph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 graph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which we cannot remove any edge while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covering the same region of the Grassmannian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10" grpId="0"/>
      <p:bldP spid="11" grpId="0"/>
      <p:bldP spid="43" grpId="0" animBg="1"/>
      <p:bldP spid="44" grpId="0" animBg="1"/>
      <p:bldP spid="45" grpId="0" animBg="1"/>
      <p:bldP spid="126" grpId="0"/>
      <p:bldP spid="127" grpId="0"/>
      <p:bldP spid="128" grpId="0"/>
      <p:bldP spid="134" grpId="0"/>
      <p:bldP spid="135" grpId="0"/>
      <p:bldP spid="136" grpId="0"/>
      <p:bldP spid="137" grpId="0"/>
      <p:bldP spid="138" grpId="0"/>
      <p:bldP spid="140" grpId="0"/>
      <p:bldP spid="142" grpId="0"/>
      <p:bldP spid="1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Rectangle 98"/>
          <p:cNvSpPr txBox="1">
            <a:spLocks noChangeArrowheads="1"/>
          </p:cNvSpPr>
          <p:nvPr/>
        </p:nvSpPr>
        <p:spPr>
          <a:xfrm>
            <a:off x="419672" y="552835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t is possible to introduce GL(1)-invariant </a:t>
            </a:r>
            <a:r>
              <a:rPr kumimoji="0"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generalized face variables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787857" y="-3337"/>
            <a:ext cx="5568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Generalized face variables</a:t>
            </a:r>
          </a:p>
        </p:txBody>
      </p:sp>
      <p:sp>
        <p:nvSpPr>
          <p:cNvPr id="8" name="Rectangle 98"/>
          <p:cNvSpPr txBox="1">
            <a:spLocks noChangeArrowheads="1"/>
          </p:cNvSpPr>
          <p:nvPr/>
        </p:nvSpPr>
        <p:spPr>
          <a:xfrm>
            <a:off x="419672" y="6203699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Automatically </a:t>
            </a:r>
            <a:r>
              <a:rPr lang="en-US" noProof="0" dirty="0" err="1" smtClean="0">
                <a:latin typeface="Times New Roman" pitchFamily="18" charset="0"/>
                <a:cs typeface="Times New Roman" pitchFamily="18" charset="0"/>
              </a:rPr>
              <a:t>dlog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form: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43063" y="1838605"/>
            <a:ext cx="2330668" cy="2163504"/>
            <a:chOff x="3012432" y="3162051"/>
            <a:chExt cx="3187994" cy="2959340"/>
          </a:xfrm>
        </p:grpSpPr>
        <p:grpSp>
          <p:nvGrpSpPr>
            <p:cNvPr id="10" name="Group 9"/>
            <p:cNvGrpSpPr/>
            <p:nvPr/>
          </p:nvGrpSpPr>
          <p:grpSpPr>
            <a:xfrm>
              <a:off x="3012432" y="3162051"/>
              <a:ext cx="3187994" cy="2959340"/>
              <a:chOff x="3231550" y="3048000"/>
              <a:chExt cx="3187994" cy="2959340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3268561" y="3048000"/>
                <a:ext cx="3142971" cy="2958556"/>
              </a:xfrm>
              <a:custGeom>
                <a:avLst/>
                <a:gdLst>
                  <a:gd name="connsiteX0" fmla="*/ 62345 w 4502727"/>
                  <a:gd name="connsiteY0" fmla="*/ 1246909 h 2616200"/>
                  <a:gd name="connsiteX1" fmla="*/ 228600 w 4502727"/>
                  <a:gd name="connsiteY1" fmla="*/ 1191490 h 2616200"/>
                  <a:gd name="connsiteX2" fmla="*/ 1433945 w 4502727"/>
                  <a:gd name="connsiteY2" fmla="*/ 1205345 h 2616200"/>
                  <a:gd name="connsiteX3" fmla="*/ 1724891 w 4502727"/>
                  <a:gd name="connsiteY3" fmla="*/ 1925781 h 2616200"/>
                  <a:gd name="connsiteX4" fmla="*/ 1503218 w 4502727"/>
                  <a:gd name="connsiteY4" fmla="*/ 2313709 h 2616200"/>
                  <a:gd name="connsiteX5" fmla="*/ 3151909 w 4502727"/>
                  <a:gd name="connsiteY5" fmla="*/ 2549236 h 2616200"/>
                  <a:gd name="connsiteX6" fmla="*/ 3373582 w 4502727"/>
                  <a:gd name="connsiteY6" fmla="*/ 1911927 h 2616200"/>
                  <a:gd name="connsiteX7" fmla="*/ 2583873 w 4502727"/>
                  <a:gd name="connsiteY7" fmla="*/ 1440872 h 2616200"/>
                  <a:gd name="connsiteX8" fmla="*/ 3151909 w 4502727"/>
                  <a:gd name="connsiteY8" fmla="*/ 886690 h 2616200"/>
                  <a:gd name="connsiteX9" fmla="*/ 4052455 w 4502727"/>
                  <a:gd name="connsiteY9" fmla="*/ 831272 h 2616200"/>
                  <a:gd name="connsiteX10" fmla="*/ 4454236 w 4502727"/>
                  <a:gd name="connsiteY10" fmla="*/ 318654 h 2616200"/>
                  <a:gd name="connsiteX11" fmla="*/ 4343400 w 4502727"/>
                  <a:gd name="connsiteY11" fmla="*/ 180109 h 2616200"/>
                  <a:gd name="connsiteX12" fmla="*/ 3539836 w 4502727"/>
                  <a:gd name="connsiteY12" fmla="*/ 27709 h 2616200"/>
                  <a:gd name="connsiteX13" fmla="*/ 3470564 w 4502727"/>
                  <a:gd name="connsiteY13" fmla="*/ 346363 h 2616200"/>
                  <a:gd name="connsiteX14" fmla="*/ 2736273 w 4502727"/>
                  <a:gd name="connsiteY14" fmla="*/ 623454 h 2616200"/>
                  <a:gd name="connsiteX15" fmla="*/ 1572491 w 4502727"/>
                  <a:gd name="connsiteY15" fmla="*/ 637309 h 2616200"/>
                  <a:gd name="connsiteX16" fmla="*/ 921327 w 4502727"/>
                  <a:gd name="connsiteY16" fmla="*/ 346363 h 2616200"/>
                  <a:gd name="connsiteX17" fmla="*/ 838200 w 4502727"/>
                  <a:gd name="connsiteY17" fmla="*/ 304799 h 2616200"/>
                  <a:gd name="connsiteX18" fmla="*/ 1295400 w 4502727"/>
                  <a:gd name="connsiteY18" fmla="*/ 1787236 h 2616200"/>
                  <a:gd name="connsiteX0" fmla="*/ 62345 w 4502727"/>
                  <a:gd name="connsiteY0" fmla="*/ 1246909 h 2650836"/>
                  <a:gd name="connsiteX1" fmla="*/ 228600 w 4502727"/>
                  <a:gd name="connsiteY1" fmla="*/ 1191490 h 2650836"/>
                  <a:gd name="connsiteX2" fmla="*/ 1433945 w 4502727"/>
                  <a:gd name="connsiteY2" fmla="*/ 1205345 h 2650836"/>
                  <a:gd name="connsiteX3" fmla="*/ 1724891 w 4502727"/>
                  <a:gd name="connsiteY3" fmla="*/ 1925781 h 2650836"/>
                  <a:gd name="connsiteX4" fmla="*/ 2195945 w 4502727"/>
                  <a:gd name="connsiteY4" fmla="*/ 2521528 h 2650836"/>
                  <a:gd name="connsiteX5" fmla="*/ 3151909 w 4502727"/>
                  <a:gd name="connsiteY5" fmla="*/ 2549236 h 2650836"/>
                  <a:gd name="connsiteX6" fmla="*/ 3373582 w 4502727"/>
                  <a:gd name="connsiteY6" fmla="*/ 1911927 h 2650836"/>
                  <a:gd name="connsiteX7" fmla="*/ 2583873 w 4502727"/>
                  <a:gd name="connsiteY7" fmla="*/ 1440872 h 2650836"/>
                  <a:gd name="connsiteX8" fmla="*/ 3151909 w 4502727"/>
                  <a:gd name="connsiteY8" fmla="*/ 886690 h 2650836"/>
                  <a:gd name="connsiteX9" fmla="*/ 4052455 w 4502727"/>
                  <a:gd name="connsiteY9" fmla="*/ 831272 h 2650836"/>
                  <a:gd name="connsiteX10" fmla="*/ 4454236 w 4502727"/>
                  <a:gd name="connsiteY10" fmla="*/ 318654 h 2650836"/>
                  <a:gd name="connsiteX11" fmla="*/ 4343400 w 4502727"/>
                  <a:gd name="connsiteY11" fmla="*/ 180109 h 2650836"/>
                  <a:gd name="connsiteX12" fmla="*/ 3539836 w 4502727"/>
                  <a:gd name="connsiteY12" fmla="*/ 27709 h 2650836"/>
                  <a:gd name="connsiteX13" fmla="*/ 3470564 w 4502727"/>
                  <a:gd name="connsiteY13" fmla="*/ 346363 h 2650836"/>
                  <a:gd name="connsiteX14" fmla="*/ 2736273 w 4502727"/>
                  <a:gd name="connsiteY14" fmla="*/ 623454 h 2650836"/>
                  <a:gd name="connsiteX15" fmla="*/ 1572491 w 4502727"/>
                  <a:gd name="connsiteY15" fmla="*/ 637309 h 2650836"/>
                  <a:gd name="connsiteX16" fmla="*/ 921327 w 4502727"/>
                  <a:gd name="connsiteY16" fmla="*/ 346363 h 2650836"/>
                  <a:gd name="connsiteX17" fmla="*/ 838200 w 4502727"/>
                  <a:gd name="connsiteY17" fmla="*/ 304799 h 2650836"/>
                  <a:gd name="connsiteX18" fmla="*/ 1295400 w 4502727"/>
                  <a:gd name="connsiteY18" fmla="*/ 1787236 h 2650836"/>
                  <a:gd name="connsiteX0" fmla="*/ 62345 w 4502727"/>
                  <a:gd name="connsiteY0" fmla="*/ 1246909 h 2650836"/>
                  <a:gd name="connsiteX1" fmla="*/ 228600 w 4502727"/>
                  <a:gd name="connsiteY1" fmla="*/ 1191490 h 2650836"/>
                  <a:gd name="connsiteX2" fmla="*/ 1433945 w 4502727"/>
                  <a:gd name="connsiteY2" fmla="*/ 1205345 h 2650836"/>
                  <a:gd name="connsiteX3" fmla="*/ 1724891 w 4502727"/>
                  <a:gd name="connsiteY3" fmla="*/ 1925781 h 2650836"/>
                  <a:gd name="connsiteX4" fmla="*/ 2195945 w 4502727"/>
                  <a:gd name="connsiteY4" fmla="*/ 2521528 h 2650836"/>
                  <a:gd name="connsiteX5" fmla="*/ 3151909 w 4502727"/>
                  <a:gd name="connsiteY5" fmla="*/ 2549236 h 2650836"/>
                  <a:gd name="connsiteX6" fmla="*/ 3373582 w 4502727"/>
                  <a:gd name="connsiteY6" fmla="*/ 1911927 h 2650836"/>
                  <a:gd name="connsiteX7" fmla="*/ 2583873 w 4502727"/>
                  <a:gd name="connsiteY7" fmla="*/ 1440872 h 2650836"/>
                  <a:gd name="connsiteX8" fmla="*/ 3151909 w 4502727"/>
                  <a:gd name="connsiteY8" fmla="*/ 886690 h 2650836"/>
                  <a:gd name="connsiteX9" fmla="*/ 4052455 w 4502727"/>
                  <a:gd name="connsiteY9" fmla="*/ 831272 h 2650836"/>
                  <a:gd name="connsiteX10" fmla="*/ 4454236 w 4502727"/>
                  <a:gd name="connsiteY10" fmla="*/ 318654 h 2650836"/>
                  <a:gd name="connsiteX11" fmla="*/ 4343400 w 4502727"/>
                  <a:gd name="connsiteY11" fmla="*/ 180109 h 2650836"/>
                  <a:gd name="connsiteX12" fmla="*/ 3539836 w 4502727"/>
                  <a:gd name="connsiteY12" fmla="*/ 27709 h 2650836"/>
                  <a:gd name="connsiteX13" fmla="*/ 3470564 w 4502727"/>
                  <a:gd name="connsiteY13" fmla="*/ 346363 h 2650836"/>
                  <a:gd name="connsiteX14" fmla="*/ 2736273 w 4502727"/>
                  <a:gd name="connsiteY14" fmla="*/ 623454 h 2650836"/>
                  <a:gd name="connsiteX15" fmla="*/ 1572491 w 4502727"/>
                  <a:gd name="connsiteY15" fmla="*/ 637309 h 2650836"/>
                  <a:gd name="connsiteX16" fmla="*/ 921327 w 4502727"/>
                  <a:gd name="connsiteY16" fmla="*/ 346363 h 2650836"/>
                  <a:gd name="connsiteX17" fmla="*/ 838200 w 4502727"/>
                  <a:gd name="connsiteY17" fmla="*/ 304799 h 2650836"/>
                  <a:gd name="connsiteX18" fmla="*/ 1295400 w 4502727"/>
                  <a:gd name="connsiteY18" fmla="*/ 1787236 h 2650836"/>
                  <a:gd name="connsiteX0" fmla="*/ 62345 w 4502727"/>
                  <a:gd name="connsiteY0" fmla="*/ 1246909 h 2706254"/>
                  <a:gd name="connsiteX1" fmla="*/ 228600 w 4502727"/>
                  <a:gd name="connsiteY1" fmla="*/ 1191490 h 2706254"/>
                  <a:gd name="connsiteX2" fmla="*/ 1433945 w 4502727"/>
                  <a:gd name="connsiteY2" fmla="*/ 1205345 h 2706254"/>
                  <a:gd name="connsiteX3" fmla="*/ 1724891 w 4502727"/>
                  <a:gd name="connsiteY3" fmla="*/ 1925781 h 2706254"/>
                  <a:gd name="connsiteX4" fmla="*/ 2195945 w 4502727"/>
                  <a:gd name="connsiteY4" fmla="*/ 2521528 h 2706254"/>
                  <a:gd name="connsiteX5" fmla="*/ 2556164 w 4502727"/>
                  <a:gd name="connsiteY5" fmla="*/ 2604654 h 2706254"/>
                  <a:gd name="connsiteX6" fmla="*/ 3373582 w 4502727"/>
                  <a:gd name="connsiteY6" fmla="*/ 1911927 h 2706254"/>
                  <a:gd name="connsiteX7" fmla="*/ 2583873 w 4502727"/>
                  <a:gd name="connsiteY7" fmla="*/ 1440872 h 2706254"/>
                  <a:gd name="connsiteX8" fmla="*/ 3151909 w 4502727"/>
                  <a:gd name="connsiteY8" fmla="*/ 886690 h 2706254"/>
                  <a:gd name="connsiteX9" fmla="*/ 4052455 w 4502727"/>
                  <a:gd name="connsiteY9" fmla="*/ 831272 h 2706254"/>
                  <a:gd name="connsiteX10" fmla="*/ 4454236 w 4502727"/>
                  <a:gd name="connsiteY10" fmla="*/ 318654 h 2706254"/>
                  <a:gd name="connsiteX11" fmla="*/ 4343400 w 4502727"/>
                  <a:gd name="connsiteY11" fmla="*/ 180109 h 2706254"/>
                  <a:gd name="connsiteX12" fmla="*/ 3539836 w 4502727"/>
                  <a:gd name="connsiteY12" fmla="*/ 27709 h 2706254"/>
                  <a:gd name="connsiteX13" fmla="*/ 3470564 w 4502727"/>
                  <a:gd name="connsiteY13" fmla="*/ 346363 h 2706254"/>
                  <a:gd name="connsiteX14" fmla="*/ 2736273 w 4502727"/>
                  <a:gd name="connsiteY14" fmla="*/ 623454 h 2706254"/>
                  <a:gd name="connsiteX15" fmla="*/ 1572491 w 4502727"/>
                  <a:gd name="connsiteY15" fmla="*/ 637309 h 2706254"/>
                  <a:gd name="connsiteX16" fmla="*/ 921327 w 4502727"/>
                  <a:gd name="connsiteY16" fmla="*/ 346363 h 2706254"/>
                  <a:gd name="connsiteX17" fmla="*/ 838200 w 4502727"/>
                  <a:gd name="connsiteY17" fmla="*/ 304799 h 2706254"/>
                  <a:gd name="connsiteX18" fmla="*/ 1295400 w 4502727"/>
                  <a:gd name="connsiteY18" fmla="*/ 1787236 h 2706254"/>
                  <a:gd name="connsiteX0" fmla="*/ 62345 w 4502727"/>
                  <a:gd name="connsiteY0" fmla="*/ 1246909 h 2625437"/>
                  <a:gd name="connsiteX1" fmla="*/ 228600 w 4502727"/>
                  <a:gd name="connsiteY1" fmla="*/ 1191490 h 2625437"/>
                  <a:gd name="connsiteX2" fmla="*/ 1433945 w 4502727"/>
                  <a:gd name="connsiteY2" fmla="*/ 1205345 h 2625437"/>
                  <a:gd name="connsiteX3" fmla="*/ 1724891 w 4502727"/>
                  <a:gd name="connsiteY3" fmla="*/ 1925781 h 2625437"/>
                  <a:gd name="connsiteX4" fmla="*/ 2195945 w 4502727"/>
                  <a:gd name="connsiteY4" fmla="*/ 2521528 h 2625437"/>
                  <a:gd name="connsiteX5" fmla="*/ 2556164 w 4502727"/>
                  <a:gd name="connsiteY5" fmla="*/ 2604654 h 2625437"/>
                  <a:gd name="connsiteX6" fmla="*/ 3373582 w 4502727"/>
                  <a:gd name="connsiteY6" fmla="*/ 1911927 h 2625437"/>
                  <a:gd name="connsiteX7" fmla="*/ 2583873 w 4502727"/>
                  <a:gd name="connsiteY7" fmla="*/ 1440872 h 2625437"/>
                  <a:gd name="connsiteX8" fmla="*/ 3151909 w 4502727"/>
                  <a:gd name="connsiteY8" fmla="*/ 886690 h 2625437"/>
                  <a:gd name="connsiteX9" fmla="*/ 4052455 w 4502727"/>
                  <a:gd name="connsiteY9" fmla="*/ 831272 h 2625437"/>
                  <a:gd name="connsiteX10" fmla="*/ 4454236 w 4502727"/>
                  <a:gd name="connsiteY10" fmla="*/ 318654 h 2625437"/>
                  <a:gd name="connsiteX11" fmla="*/ 4343400 w 4502727"/>
                  <a:gd name="connsiteY11" fmla="*/ 180109 h 2625437"/>
                  <a:gd name="connsiteX12" fmla="*/ 3539836 w 4502727"/>
                  <a:gd name="connsiteY12" fmla="*/ 27709 h 2625437"/>
                  <a:gd name="connsiteX13" fmla="*/ 3470564 w 4502727"/>
                  <a:gd name="connsiteY13" fmla="*/ 346363 h 2625437"/>
                  <a:gd name="connsiteX14" fmla="*/ 2736273 w 4502727"/>
                  <a:gd name="connsiteY14" fmla="*/ 623454 h 2625437"/>
                  <a:gd name="connsiteX15" fmla="*/ 1572491 w 4502727"/>
                  <a:gd name="connsiteY15" fmla="*/ 637309 h 2625437"/>
                  <a:gd name="connsiteX16" fmla="*/ 921327 w 4502727"/>
                  <a:gd name="connsiteY16" fmla="*/ 346363 h 2625437"/>
                  <a:gd name="connsiteX17" fmla="*/ 838200 w 4502727"/>
                  <a:gd name="connsiteY17" fmla="*/ 304799 h 2625437"/>
                  <a:gd name="connsiteX18" fmla="*/ 1295400 w 4502727"/>
                  <a:gd name="connsiteY18" fmla="*/ 1787236 h 2625437"/>
                  <a:gd name="connsiteX0" fmla="*/ 62345 w 4502727"/>
                  <a:gd name="connsiteY0" fmla="*/ 1246909 h 2625437"/>
                  <a:gd name="connsiteX1" fmla="*/ 228600 w 4502727"/>
                  <a:gd name="connsiteY1" fmla="*/ 1191490 h 2625437"/>
                  <a:gd name="connsiteX2" fmla="*/ 1433945 w 4502727"/>
                  <a:gd name="connsiteY2" fmla="*/ 1205345 h 2625437"/>
                  <a:gd name="connsiteX3" fmla="*/ 1724891 w 4502727"/>
                  <a:gd name="connsiteY3" fmla="*/ 1925781 h 2625437"/>
                  <a:gd name="connsiteX4" fmla="*/ 2195945 w 4502727"/>
                  <a:gd name="connsiteY4" fmla="*/ 2521528 h 2625437"/>
                  <a:gd name="connsiteX5" fmla="*/ 2556164 w 4502727"/>
                  <a:gd name="connsiteY5" fmla="*/ 2604654 h 2625437"/>
                  <a:gd name="connsiteX6" fmla="*/ 3373582 w 4502727"/>
                  <a:gd name="connsiteY6" fmla="*/ 1911927 h 2625437"/>
                  <a:gd name="connsiteX7" fmla="*/ 2583873 w 4502727"/>
                  <a:gd name="connsiteY7" fmla="*/ 1440872 h 2625437"/>
                  <a:gd name="connsiteX8" fmla="*/ 3151909 w 4502727"/>
                  <a:gd name="connsiteY8" fmla="*/ 886690 h 2625437"/>
                  <a:gd name="connsiteX9" fmla="*/ 4052455 w 4502727"/>
                  <a:gd name="connsiteY9" fmla="*/ 831272 h 2625437"/>
                  <a:gd name="connsiteX10" fmla="*/ 4454236 w 4502727"/>
                  <a:gd name="connsiteY10" fmla="*/ 318654 h 2625437"/>
                  <a:gd name="connsiteX11" fmla="*/ 4343400 w 4502727"/>
                  <a:gd name="connsiteY11" fmla="*/ 180109 h 2625437"/>
                  <a:gd name="connsiteX12" fmla="*/ 3539836 w 4502727"/>
                  <a:gd name="connsiteY12" fmla="*/ 27709 h 2625437"/>
                  <a:gd name="connsiteX13" fmla="*/ 3470564 w 4502727"/>
                  <a:gd name="connsiteY13" fmla="*/ 346363 h 2625437"/>
                  <a:gd name="connsiteX14" fmla="*/ 2736273 w 4502727"/>
                  <a:gd name="connsiteY14" fmla="*/ 623454 h 2625437"/>
                  <a:gd name="connsiteX15" fmla="*/ 1572491 w 4502727"/>
                  <a:gd name="connsiteY15" fmla="*/ 637309 h 2625437"/>
                  <a:gd name="connsiteX16" fmla="*/ 921327 w 4502727"/>
                  <a:gd name="connsiteY16" fmla="*/ 346363 h 2625437"/>
                  <a:gd name="connsiteX17" fmla="*/ 838200 w 4502727"/>
                  <a:gd name="connsiteY17" fmla="*/ 304799 h 2625437"/>
                  <a:gd name="connsiteX18" fmla="*/ 1295400 w 4502727"/>
                  <a:gd name="connsiteY18" fmla="*/ 1787236 h 2625437"/>
                  <a:gd name="connsiteX0" fmla="*/ 62345 w 4502727"/>
                  <a:gd name="connsiteY0" fmla="*/ 1246909 h 2625437"/>
                  <a:gd name="connsiteX1" fmla="*/ 228600 w 4502727"/>
                  <a:gd name="connsiteY1" fmla="*/ 1191490 h 2625437"/>
                  <a:gd name="connsiteX2" fmla="*/ 1433945 w 4502727"/>
                  <a:gd name="connsiteY2" fmla="*/ 1205345 h 2625437"/>
                  <a:gd name="connsiteX3" fmla="*/ 1724891 w 4502727"/>
                  <a:gd name="connsiteY3" fmla="*/ 1925781 h 2625437"/>
                  <a:gd name="connsiteX4" fmla="*/ 2195945 w 4502727"/>
                  <a:gd name="connsiteY4" fmla="*/ 2521528 h 2625437"/>
                  <a:gd name="connsiteX5" fmla="*/ 2556164 w 4502727"/>
                  <a:gd name="connsiteY5" fmla="*/ 2604654 h 2625437"/>
                  <a:gd name="connsiteX6" fmla="*/ 2736273 w 4502727"/>
                  <a:gd name="connsiteY6" fmla="*/ 2341418 h 2625437"/>
                  <a:gd name="connsiteX7" fmla="*/ 2583873 w 4502727"/>
                  <a:gd name="connsiteY7" fmla="*/ 1440872 h 2625437"/>
                  <a:gd name="connsiteX8" fmla="*/ 3151909 w 4502727"/>
                  <a:gd name="connsiteY8" fmla="*/ 886690 h 2625437"/>
                  <a:gd name="connsiteX9" fmla="*/ 4052455 w 4502727"/>
                  <a:gd name="connsiteY9" fmla="*/ 831272 h 2625437"/>
                  <a:gd name="connsiteX10" fmla="*/ 4454236 w 4502727"/>
                  <a:gd name="connsiteY10" fmla="*/ 318654 h 2625437"/>
                  <a:gd name="connsiteX11" fmla="*/ 4343400 w 4502727"/>
                  <a:gd name="connsiteY11" fmla="*/ 180109 h 2625437"/>
                  <a:gd name="connsiteX12" fmla="*/ 3539836 w 4502727"/>
                  <a:gd name="connsiteY12" fmla="*/ 27709 h 2625437"/>
                  <a:gd name="connsiteX13" fmla="*/ 3470564 w 4502727"/>
                  <a:gd name="connsiteY13" fmla="*/ 346363 h 2625437"/>
                  <a:gd name="connsiteX14" fmla="*/ 2736273 w 4502727"/>
                  <a:gd name="connsiteY14" fmla="*/ 623454 h 2625437"/>
                  <a:gd name="connsiteX15" fmla="*/ 1572491 w 4502727"/>
                  <a:gd name="connsiteY15" fmla="*/ 637309 h 2625437"/>
                  <a:gd name="connsiteX16" fmla="*/ 921327 w 4502727"/>
                  <a:gd name="connsiteY16" fmla="*/ 346363 h 2625437"/>
                  <a:gd name="connsiteX17" fmla="*/ 838200 w 4502727"/>
                  <a:gd name="connsiteY17" fmla="*/ 304799 h 2625437"/>
                  <a:gd name="connsiteX18" fmla="*/ 1295400 w 4502727"/>
                  <a:gd name="connsiteY18" fmla="*/ 1787236 h 2625437"/>
                  <a:gd name="connsiteX0" fmla="*/ 62345 w 4502727"/>
                  <a:gd name="connsiteY0" fmla="*/ 1246909 h 2763981"/>
                  <a:gd name="connsiteX1" fmla="*/ 228600 w 4502727"/>
                  <a:gd name="connsiteY1" fmla="*/ 1191490 h 2763981"/>
                  <a:gd name="connsiteX2" fmla="*/ 1433945 w 4502727"/>
                  <a:gd name="connsiteY2" fmla="*/ 1205345 h 2763981"/>
                  <a:gd name="connsiteX3" fmla="*/ 1724891 w 4502727"/>
                  <a:gd name="connsiteY3" fmla="*/ 1925781 h 2763981"/>
                  <a:gd name="connsiteX4" fmla="*/ 2195945 w 4502727"/>
                  <a:gd name="connsiteY4" fmla="*/ 2521528 h 2763981"/>
                  <a:gd name="connsiteX5" fmla="*/ 2556164 w 4502727"/>
                  <a:gd name="connsiteY5" fmla="*/ 2604654 h 2763981"/>
                  <a:gd name="connsiteX6" fmla="*/ 2736273 w 4502727"/>
                  <a:gd name="connsiteY6" fmla="*/ 2341418 h 2763981"/>
                  <a:gd name="connsiteX7" fmla="*/ 3221182 w 4502727"/>
                  <a:gd name="connsiteY7" fmla="*/ 2521526 h 2763981"/>
                  <a:gd name="connsiteX8" fmla="*/ 3151909 w 4502727"/>
                  <a:gd name="connsiteY8" fmla="*/ 886690 h 2763981"/>
                  <a:gd name="connsiteX9" fmla="*/ 4052455 w 4502727"/>
                  <a:gd name="connsiteY9" fmla="*/ 831272 h 2763981"/>
                  <a:gd name="connsiteX10" fmla="*/ 4454236 w 4502727"/>
                  <a:gd name="connsiteY10" fmla="*/ 318654 h 2763981"/>
                  <a:gd name="connsiteX11" fmla="*/ 4343400 w 4502727"/>
                  <a:gd name="connsiteY11" fmla="*/ 180109 h 2763981"/>
                  <a:gd name="connsiteX12" fmla="*/ 3539836 w 4502727"/>
                  <a:gd name="connsiteY12" fmla="*/ 27709 h 2763981"/>
                  <a:gd name="connsiteX13" fmla="*/ 3470564 w 4502727"/>
                  <a:gd name="connsiteY13" fmla="*/ 346363 h 2763981"/>
                  <a:gd name="connsiteX14" fmla="*/ 2736273 w 4502727"/>
                  <a:gd name="connsiteY14" fmla="*/ 623454 h 2763981"/>
                  <a:gd name="connsiteX15" fmla="*/ 1572491 w 4502727"/>
                  <a:gd name="connsiteY15" fmla="*/ 637309 h 2763981"/>
                  <a:gd name="connsiteX16" fmla="*/ 921327 w 4502727"/>
                  <a:gd name="connsiteY16" fmla="*/ 346363 h 2763981"/>
                  <a:gd name="connsiteX17" fmla="*/ 838200 w 4502727"/>
                  <a:gd name="connsiteY17" fmla="*/ 304799 h 2763981"/>
                  <a:gd name="connsiteX18" fmla="*/ 1295400 w 4502727"/>
                  <a:gd name="connsiteY18" fmla="*/ 1787236 h 2763981"/>
                  <a:gd name="connsiteX0" fmla="*/ 62345 w 4502727"/>
                  <a:gd name="connsiteY0" fmla="*/ 1246909 h 2733962"/>
                  <a:gd name="connsiteX1" fmla="*/ 228600 w 4502727"/>
                  <a:gd name="connsiteY1" fmla="*/ 1191490 h 2733962"/>
                  <a:gd name="connsiteX2" fmla="*/ 1433945 w 4502727"/>
                  <a:gd name="connsiteY2" fmla="*/ 1205345 h 2733962"/>
                  <a:gd name="connsiteX3" fmla="*/ 1724891 w 4502727"/>
                  <a:gd name="connsiteY3" fmla="*/ 1925781 h 2733962"/>
                  <a:gd name="connsiteX4" fmla="*/ 2195945 w 4502727"/>
                  <a:gd name="connsiteY4" fmla="*/ 2521528 h 2733962"/>
                  <a:gd name="connsiteX5" fmla="*/ 2556164 w 4502727"/>
                  <a:gd name="connsiteY5" fmla="*/ 2604654 h 2733962"/>
                  <a:gd name="connsiteX6" fmla="*/ 2736273 w 4502727"/>
                  <a:gd name="connsiteY6" fmla="*/ 2341418 h 2733962"/>
                  <a:gd name="connsiteX7" fmla="*/ 3221182 w 4502727"/>
                  <a:gd name="connsiteY7" fmla="*/ 2521526 h 2733962"/>
                  <a:gd name="connsiteX8" fmla="*/ 3484418 w 4502727"/>
                  <a:gd name="connsiteY8" fmla="*/ 2452253 h 2733962"/>
                  <a:gd name="connsiteX9" fmla="*/ 4052455 w 4502727"/>
                  <a:gd name="connsiteY9" fmla="*/ 831272 h 2733962"/>
                  <a:gd name="connsiteX10" fmla="*/ 4454236 w 4502727"/>
                  <a:gd name="connsiteY10" fmla="*/ 318654 h 2733962"/>
                  <a:gd name="connsiteX11" fmla="*/ 4343400 w 4502727"/>
                  <a:gd name="connsiteY11" fmla="*/ 180109 h 2733962"/>
                  <a:gd name="connsiteX12" fmla="*/ 3539836 w 4502727"/>
                  <a:gd name="connsiteY12" fmla="*/ 27709 h 2733962"/>
                  <a:gd name="connsiteX13" fmla="*/ 3470564 w 4502727"/>
                  <a:gd name="connsiteY13" fmla="*/ 346363 h 2733962"/>
                  <a:gd name="connsiteX14" fmla="*/ 2736273 w 4502727"/>
                  <a:gd name="connsiteY14" fmla="*/ 623454 h 2733962"/>
                  <a:gd name="connsiteX15" fmla="*/ 1572491 w 4502727"/>
                  <a:gd name="connsiteY15" fmla="*/ 637309 h 2733962"/>
                  <a:gd name="connsiteX16" fmla="*/ 921327 w 4502727"/>
                  <a:gd name="connsiteY16" fmla="*/ 346363 h 2733962"/>
                  <a:gd name="connsiteX17" fmla="*/ 838200 w 4502727"/>
                  <a:gd name="connsiteY17" fmla="*/ 304799 h 2733962"/>
                  <a:gd name="connsiteX18" fmla="*/ 1295400 w 4502727"/>
                  <a:gd name="connsiteY18" fmla="*/ 1787236 h 2733962"/>
                  <a:gd name="connsiteX0" fmla="*/ 62345 w 4502727"/>
                  <a:gd name="connsiteY0" fmla="*/ 1246909 h 2745508"/>
                  <a:gd name="connsiteX1" fmla="*/ 228600 w 4502727"/>
                  <a:gd name="connsiteY1" fmla="*/ 1191490 h 2745508"/>
                  <a:gd name="connsiteX2" fmla="*/ 1433945 w 4502727"/>
                  <a:gd name="connsiteY2" fmla="*/ 1205345 h 2745508"/>
                  <a:gd name="connsiteX3" fmla="*/ 1724891 w 4502727"/>
                  <a:gd name="connsiteY3" fmla="*/ 1925781 h 2745508"/>
                  <a:gd name="connsiteX4" fmla="*/ 2195945 w 4502727"/>
                  <a:gd name="connsiteY4" fmla="*/ 2521528 h 2745508"/>
                  <a:gd name="connsiteX5" fmla="*/ 2556164 w 4502727"/>
                  <a:gd name="connsiteY5" fmla="*/ 2604654 h 2745508"/>
                  <a:gd name="connsiteX6" fmla="*/ 2736273 w 4502727"/>
                  <a:gd name="connsiteY6" fmla="*/ 2341418 h 2745508"/>
                  <a:gd name="connsiteX7" fmla="*/ 3165764 w 4502727"/>
                  <a:gd name="connsiteY7" fmla="*/ 2590799 h 2745508"/>
                  <a:gd name="connsiteX8" fmla="*/ 3484418 w 4502727"/>
                  <a:gd name="connsiteY8" fmla="*/ 2452253 h 2745508"/>
                  <a:gd name="connsiteX9" fmla="*/ 4052455 w 4502727"/>
                  <a:gd name="connsiteY9" fmla="*/ 831272 h 2745508"/>
                  <a:gd name="connsiteX10" fmla="*/ 4454236 w 4502727"/>
                  <a:gd name="connsiteY10" fmla="*/ 318654 h 2745508"/>
                  <a:gd name="connsiteX11" fmla="*/ 4343400 w 4502727"/>
                  <a:gd name="connsiteY11" fmla="*/ 180109 h 2745508"/>
                  <a:gd name="connsiteX12" fmla="*/ 3539836 w 4502727"/>
                  <a:gd name="connsiteY12" fmla="*/ 27709 h 2745508"/>
                  <a:gd name="connsiteX13" fmla="*/ 3470564 w 4502727"/>
                  <a:gd name="connsiteY13" fmla="*/ 346363 h 2745508"/>
                  <a:gd name="connsiteX14" fmla="*/ 2736273 w 4502727"/>
                  <a:gd name="connsiteY14" fmla="*/ 623454 h 2745508"/>
                  <a:gd name="connsiteX15" fmla="*/ 1572491 w 4502727"/>
                  <a:gd name="connsiteY15" fmla="*/ 637309 h 2745508"/>
                  <a:gd name="connsiteX16" fmla="*/ 921327 w 4502727"/>
                  <a:gd name="connsiteY16" fmla="*/ 346363 h 2745508"/>
                  <a:gd name="connsiteX17" fmla="*/ 838200 w 4502727"/>
                  <a:gd name="connsiteY17" fmla="*/ 304799 h 2745508"/>
                  <a:gd name="connsiteX18" fmla="*/ 1295400 w 4502727"/>
                  <a:gd name="connsiteY18" fmla="*/ 1787236 h 2745508"/>
                  <a:gd name="connsiteX0" fmla="*/ 62345 w 4502727"/>
                  <a:gd name="connsiteY0" fmla="*/ 1246909 h 2745508"/>
                  <a:gd name="connsiteX1" fmla="*/ 228600 w 4502727"/>
                  <a:gd name="connsiteY1" fmla="*/ 1191490 h 2745508"/>
                  <a:gd name="connsiteX2" fmla="*/ 1433945 w 4502727"/>
                  <a:gd name="connsiteY2" fmla="*/ 1205345 h 2745508"/>
                  <a:gd name="connsiteX3" fmla="*/ 1724891 w 4502727"/>
                  <a:gd name="connsiteY3" fmla="*/ 1925781 h 2745508"/>
                  <a:gd name="connsiteX4" fmla="*/ 2195945 w 4502727"/>
                  <a:gd name="connsiteY4" fmla="*/ 2521528 h 2745508"/>
                  <a:gd name="connsiteX5" fmla="*/ 2556164 w 4502727"/>
                  <a:gd name="connsiteY5" fmla="*/ 2604654 h 2745508"/>
                  <a:gd name="connsiteX6" fmla="*/ 2736273 w 4502727"/>
                  <a:gd name="connsiteY6" fmla="*/ 2341418 h 2745508"/>
                  <a:gd name="connsiteX7" fmla="*/ 3165764 w 4502727"/>
                  <a:gd name="connsiteY7" fmla="*/ 2590799 h 2745508"/>
                  <a:gd name="connsiteX8" fmla="*/ 3484418 w 4502727"/>
                  <a:gd name="connsiteY8" fmla="*/ 2452253 h 2745508"/>
                  <a:gd name="connsiteX9" fmla="*/ 4052455 w 4502727"/>
                  <a:gd name="connsiteY9" fmla="*/ 831272 h 2745508"/>
                  <a:gd name="connsiteX10" fmla="*/ 4454236 w 4502727"/>
                  <a:gd name="connsiteY10" fmla="*/ 318654 h 2745508"/>
                  <a:gd name="connsiteX11" fmla="*/ 4343400 w 4502727"/>
                  <a:gd name="connsiteY11" fmla="*/ 180109 h 2745508"/>
                  <a:gd name="connsiteX12" fmla="*/ 3539836 w 4502727"/>
                  <a:gd name="connsiteY12" fmla="*/ 27709 h 2745508"/>
                  <a:gd name="connsiteX13" fmla="*/ 3470564 w 4502727"/>
                  <a:gd name="connsiteY13" fmla="*/ 346363 h 2745508"/>
                  <a:gd name="connsiteX14" fmla="*/ 2736273 w 4502727"/>
                  <a:gd name="connsiteY14" fmla="*/ 623454 h 2745508"/>
                  <a:gd name="connsiteX15" fmla="*/ 1572491 w 4502727"/>
                  <a:gd name="connsiteY15" fmla="*/ 637309 h 2745508"/>
                  <a:gd name="connsiteX16" fmla="*/ 921327 w 4502727"/>
                  <a:gd name="connsiteY16" fmla="*/ 346363 h 2745508"/>
                  <a:gd name="connsiteX17" fmla="*/ 838200 w 4502727"/>
                  <a:gd name="connsiteY17" fmla="*/ 304799 h 2745508"/>
                  <a:gd name="connsiteX18" fmla="*/ 1295400 w 4502727"/>
                  <a:gd name="connsiteY18" fmla="*/ 1787236 h 2745508"/>
                  <a:gd name="connsiteX0" fmla="*/ 62345 w 4502727"/>
                  <a:gd name="connsiteY0" fmla="*/ 1246909 h 2745508"/>
                  <a:gd name="connsiteX1" fmla="*/ 228600 w 4502727"/>
                  <a:gd name="connsiteY1" fmla="*/ 1191490 h 2745508"/>
                  <a:gd name="connsiteX2" fmla="*/ 1433945 w 4502727"/>
                  <a:gd name="connsiteY2" fmla="*/ 1205345 h 2745508"/>
                  <a:gd name="connsiteX3" fmla="*/ 2001982 w 4502727"/>
                  <a:gd name="connsiteY3" fmla="*/ 1814944 h 2745508"/>
                  <a:gd name="connsiteX4" fmla="*/ 2195945 w 4502727"/>
                  <a:gd name="connsiteY4" fmla="*/ 2521528 h 2745508"/>
                  <a:gd name="connsiteX5" fmla="*/ 2556164 w 4502727"/>
                  <a:gd name="connsiteY5" fmla="*/ 2604654 h 2745508"/>
                  <a:gd name="connsiteX6" fmla="*/ 2736273 w 4502727"/>
                  <a:gd name="connsiteY6" fmla="*/ 2341418 h 2745508"/>
                  <a:gd name="connsiteX7" fmla="*/ 3165764 w 4502727"/>
                  <a:gd name="connsiteY7" fmla="*/ 2590799 h 2745508"/>
                  <a:gd name="connsiteX8" fmla="*/ 3484418 w 4502727"/>
                  <a:gd name="connsiteY8" fmla="*/ 2452253 h 2745508"/>
                  <a:gd name="connsiteX9" fmla="*/ 4052455 w 4502727"/>
                  <a:gd name="connsiteY9" fmla="*/ 831272 h 2745508"/>
                  <a:gd name="connsiteX10" fmla="*/ 4454236 w 4502727"/>
                  <a:gd name="connsiteY10" fmla="*/ 318654 h 2745508"/>
                  <a:gd name="connsiteX11" fmla="*/ 4343400 w 4502727"/>
                  <a:gd name="connsiteY11" fmla="*/ 180109 h 2745508"/>
                  <a:gd name="connsiteX12" fmla="*/ 3539836 w 4502727"/>
                  <a:gd name="connsiteY12" fmla="*/ 27709 h 2745508"/>
                  <a:gd name="connsiteX13" fmla="*/ 3470564 w 4502727"/>
                  <a:gd name="connsiteY13" fmla="*/ 346363 h 2745508"/>
                  <a:gd name="connsiteX14" fmla="*/ 2736273 w 4502727"/>
                  <a:gd name="connsiteY14" fmla="*/ 623454 h 2745508"/>
                  <a:gd name="connsiteX15" fmla="*/ 1572491 w 4502727"/>
                  <a:gd name="connsiteY15" fmla="*/ 637309 h 2745508"/>
                  <a:gd name="connsiteX16" fmla="*/ 921327 w 4502727"/>
                  <a:gd name="connsiteY16" fmla="*/ 346363 h 2745508"/>
                  <a:gd name="connsiteX17" fmla="*/ 838200 w 4502727"/>
                  <a:gd name="connsiteY17" fmla="*/ 304799 h 2745508"/>
                  <a:gd name="connsiteX18" fmla="*/ 1295400 w 4502727"/>
                  <a:gd name="connsiteY18" fmla="*/ 1787236 h 2745508"/>
                  <a:gd name="connsiteX0" fmla="*/ 62345 w 4502727"/>
                  <a:gd name="connsiteY0" fmla="*/ 1246909 h 2745508"/>
                  <a:gd name="connsiteX1" fmla="*/ 228600 w 4502727"/>
                  <a:gd name="connsiteY1" fmla="*/ 1191490 h 2745508"/>
                  <a:gd name="connsiteX2" fmla="*/ 1433945 w 4502727"/>
                  <a:gd name="connsiteY2" fmla="*/ 1205345 h 2745508"/>
                  <a:gd name="connsiteX3" fmla="*/ 2001982 w 4502727"/>
                  <a:gd name="connsiteY3" fmla="*/ 1814944 h 2745508"/>
                  <a:gd name="connsiteX4" fmla="*/ 2195945 w 4502727"/>
                  <a:gd name="connsiteY4" fmla="*/ 2521528 h 2745508"/>
                  <a:gd name="connsiteX5" fmla="*/ 2556164 w 4502727"/>
                  <a:gd name="connsiteY5" fmla="*/ 2604654 h 2745508"/>
                  <a:gd name="connsiteX6" fmla="*/ 2736273 w 4502727"/>
                  <a:gd name="connsiteY6" fmla="*/ 2341418 h 2745508"/>
                  <a:gd name="connsiteX7" fmla="*/ 3165764 w 4502727"/>
                  <a:gd name="connsiteY7" fmla="*/ 2590799 h 2745508"/>
                  <a:gd name="connsiteX8" fmla="*/ 3484418 w 4502727"/>
                  <a:gd name="connsiteY8" fmla="*/ 2452253 h 2745508"/>
                  <a:gd name="connsiteX9" fmla="*/ 4052455 w 4502727"/>
                  <a:gd name="connsiteY9" fmla="*/ 831272 h 2745508"/>
                  <a:gd name="connsiteX10" fmla="*/ 4454236 w 4502727"/>
                  <a:gd name="connsiteY10" fmla="*/ 318654 h 2745508"/>
                  <a:gd name="connsiteX11" fmla="*/ 4343400 w 4502727"/>
                  <a:gd name="connsiteY11" fmla="*/ 180109 h 2745508"/>
                  <a:gd name="connsiteX12" fmla="*/ 3539836 w 4502727"/>
                  <a:gd name="connsiteY12" fmla="*/ 27709 h 2745508"/>
                  <a:gd name="connsiteX13" fmla="*/ 3470564 w 4502727"/>
                  <a:gd name="connsiteY13" fmla="*/ 346363 h 2745508"/>
                  <a:gd name="connsiteX14" fmla="*/ 2736273 w 4502727"/>
                  <a:gd name="connsiteY14" fmla="*/ 623454 h 2745508"/>
                  <a:gd name="connsiteX15" fmla="*/ 1572491 w 4502727"/>
                  <a:gd name="connsiteY15" fmla="*/ 637309 h 2745508"/>
                  <a:gd name="connsiteX16" fmla="*/ 921327 w 4502727"/>
                  <a:gd name="connsiteY16" fmla="*/ 346363 h 2745508"/>
                  <a:gd name="connsiteX17" fmla="*/ 838200 w 4502727"/>
                  <a:gd name="connsiteY17" fmla="*/ 304799 h 2745508"/>
                  <a:gd name="connsiteX0" fmla="*/ 62345 w 4507345"/>
                  <a:gd name="connsiteY0" fmla="*/ 1182255 h 2680854"/>
                  <a:gd name="connsiteX1" fmla="*/ 228600 w 4507345"/>
                  <a:gd name="connsiteY1" fmla="*/ 1126836 h 2680854"/>
                  <a:gd name="connsiteX2" fmla="*/ 1433945 w 4507345"/>
                  <a:gd name="connsiteY2" fmla="*/ 1140691 h 2680854"/>
                  <a:gd name="connsiteX3" fmla="*/ 2001982 w 4507345"/>
                  <a:gd name="connsiteY3" fmla="*/ 1750290 h 2680854"/>
                  <a:gd name="connsiteX4" fmla="*/ 2195945 w 4507345"/>
                  <a:gd name="connsiteY4" fmla="*/ 2456874 h 2680854"/>
                  <a:gd name="connsiteX5" fmla="*/ 2556164 w 4507345"/>
                  <a:gd name="connsiteY5" fmla="*/ 2540000 h 2680854"/>
                  <a:gd name="connsiteX6" fmla="*/ 2736273 w 4507345"/>
                  <a:gd name="connsiteY6" fmla="*/ 2276764 h 2680854"/>
                  <a:gd name="connsiteX7" fmla="*/ 3165764 w 4507345"/>
                  <a:gd name="connsiteY7" fmla="*/ 2526145 h 2680854"/>
                  <a:gd name="connsiteX8" fmla="*/ 3484418 w 4507345"/>
                  <a:gd name="connsiteY8" fmla="*/ 2387599 h 2680854"/>
                  <a:gd name="connsiteX9" fmla="*/ 4052455 w 4507345"/>
                  <a:gd name="connsiteY9" fmla="*/ 766618 h 2680854"/>
                  <a:gd name="connsiteX10" fmla="*/ 4454236 w 4507345"/>
                  <a:gd name="connsiteY10" fmla="*/ 254000 h 2680854"/>
                  <a:gd name="connsiteX11" fmla="*/ 4343400 w 4507345"/>
                  <a:gd name="connsiteY11" fmla="*/ 115455 h 2680854"/>
                  <a:gd name="connsiteX12" fmla="*/ 3470564 w 4507345"/>
                  <a:gd name="connsiteY12" fmla="*/ 281709 h 2680854"/>
                  <a:gd name="connsiteX13" fmla="*/ 2736273 w 4507345"/>
                  <a:gd name="connsiteY13" fmla="*/ 558800 h 2680854"/>
                  <a:gd name="connsiteX14" fmla="*/ 1572491 w 4507345"/>
                  <a:gd name="connsiteY14" fmla="*/ 572655 h 2680854"/>
                  <a:gd name="connsiteX15" fmla="*/ 921327 w 4507345"/>
                  <a:gd name="connsiteY15" fmla="*/ 281709 h 2680854"/>
                  <a:gd name="connsiteX16" fmla="*/ 838200 w 4507345"/>
                  <a:gd name="connsiteY16" fmla="*/ 240145 h 2680854"/>
                  <a:gd name="connsiteX0" fmla="*/ 62345 w 4477327"/>
                  <a:gd name="connsiteY0" fmla="*/ 1182255 h 2680854"/>
                  <a:gd name="connsiteX1" fmla="*/ 228600 w 4477327"/>
                  <a:gd name="connsiteY1" fmla="*/ 1126836 h 2680854"/>
                  <a:gd name="connsiteX2" fmla="*/ 1433945 w 4477327"/>
                  <a:gd name="connsiteY2" fmla="*/ 1140691 h 2680854"/>
                  <a:gd name="connsiteX3" fmla="*/ 2001982 w 4477327"/>
                  <a:gd name="connsiteY3" fmla="*/ 1750290 h 2680854"/>
                  <a:gd name="connsiteX4" fmla="*/ 2195945 w 4477327"/>
                  <a:gd name="connsiteY4" fmla="*/ 2456874 h 2680854"/>
                  <a:gd name="connsiteX5" fmla="*/ 2556164 w 4477327"/>
                  <a:gd name="connsiteY5" fmla="*/ 2540000 h 2680854"/>
                  <a:gd name="connsiteX6" fmla="*/ 2736273 w 4477327"/>
                  <a:gd name="connsiteY6" fmla="*/ 2276764 h 2680854"/>
                  <a:gd name="connsiteX7" fmla="*/ 3165764 w 4477327"/>
                  <a:gd name="connsiteY7" fmla="*/ 2526145 h 2680854"/>
                  <a:gd name="connsiteX8" fmla="*/ 3484418 w 4477327"/>
                  <a:gd name="connsiteY8" fmla="*/ 2387599 h 2680854"/>
                  <a:gd name="connsiteX9" fmla="*/ 4052455 w 4477327"/>
                  <a:gd name="connsiteY9" fmla="*/ 766618 h 2680854"/>
                  <a:gd name="connsiteX10" fmla="*/ 4454236 w 4477327"/>
                  <a:gd name="connsiteY10" fmla="*/ 254000 h 2680854"/>
                  <a:gd name="connsiteX11" fmla="*/ 4191000 w 4477327"/>
                  <a:gd name="connsiteY11" fmla="*/ 60037 h 2680854"/>
                  <a:gd name="connsiteX12" fmla="*/ 3470564 w 4477327"/>
                  <a:gd name="connsiteY12" fmla="*/ 281709 h 2680854"/>
                  <a:gd name="connsiteX13" fmla="*/ 2736273 w 4477327"/>
                  <a:gd name="connsiteY13" fmla="*/ 558800 h 2680854"/>
                  <a:gd name="connsiteX14" fmla="*/ 1572491 w 4477327"/>
                  <a:gd name="connsiteY14" fmla="*/ 572655 h 2680854"/>
                  <a:gd name="connsiteX15" fmla="*/ 921327 w 4477327"/>
                  <a:gd name="connsiteY15" fmla="*/ 281709 h 2680854"/>
                  <a:gd name="connsiteX16" fmla="*/ 838200 w 4477327"/>
                  <a:gd name="connsiteY16" fmla="*/ 240145 h 2680854"/>
                  <a:gd name="connsiteX0" fmla="*/ 62345 w 4505036"/>
                  <a:gd name="connsiteY0" fmla="*/ 1182255 h 2680854"/>
                  <a:gd name="connsiteX1" fmla="*/ 228600 w 4505036"/>
                  <a:gd name="connsiteY1" fmla="*/ 1126836 h 2680854"/>
                  <a:gd name="connsiteX2" fmla="*/ 1433945 w 4505036"/>
                  <a:gd name="connsiteY2" fmla="*/ 1140691 h 2680854"/>
                  <a:gd name="connsiteX3" fmla="*/ 2001982 w 4505036"/>
                  <a:gd name="connsiteY3" fmla="*/ 1750290 h 2680854"/>
                  <a:gd name="connsiteX4" fmla="*/ 2195945 w 4505036"/>
                  <a:gd name="connsiteY4" fmla="*/ 2456874 h 2680854"/>
                  <a:gd name="connsiteX5" fmla="*/ 2556164 w 4505036"/>
                  <a:gd name="connsiteY5" fmla="*/ 2540000 h 2680854"/>
                  <a:gd name="connsiteX6" fmla="*/ 2736273 w 4505036"/>
                  <a:gd name="connsiteY6" fmla="*/ 2276764 h 2680854"/>
                  <a:gd name="connsiteX7" fmla="*/ 3165764 w 4505036"/>
                  <a:gd name="connsiteY7" fmla="*/ 2526145 h 2680854"/>
                  <a:gd name="connsiteX8" fmla="*/ 3484418 w 4505036"/>
                  <a:gd name="connsiteY8" fmla="*/ 2387599 h 2680854"/>
                  <a:gd name="connsiteX9" fmla="*/ 4052455 w 4505036"/>
                  <a:gd name="connsiteY9" fmla="*/ 766618 h 2680854"/>
                  <a:gd name="connsiteX10" fmla="*/ 4481945 w 4505036"/>
                  <a:gd name="connsiteY10" fmla="*/ 489527 h 2680854"/>
                  <a:gd name="connsiteX11" fmla="*/ 4191000 w 4505036"/>
                  <a:gd name="connsiteY11" fmla="*/ 60037 h 2680854"/>
                  <a:gd name="connsiteX12" fmla="*/ 3470564 w 4505036"/>
                  <a:gd name="connsiteY12" fmla="*/ 281709 h 2680854"/>
                  <a:gd name="connsiteX13" fmla="*/ 2736273 w 4505036"/>
                  <a:gd name="connsiteY13" fmla="*/ 558800 h 2680854"/>
                  <a:gd name="connsiteX14" fmla="*/ 1572491 w 4505036"/>
                  <a:gd name="connsiteY14" fmla="*/ 572655 h 2680854"/>
                  <a:gd name="connsiteX15" fmla="*/ 921327 w 4505036"/>
                  <a:gd name="connsiteY15" fmla="*/ 281709 h 2680854"/>
                  <a:gd name="connsiteX16" fmla="*/ 838200 w 4505036"/>
                  <a:gd name="connsiteY16" fmla="*/ 240145 h 2680854"/>
                  <a:gd name="connsiteX0" fmla="*/ 62345 w 4511963"/>
                  <a:gd name="connsiteY0" fmla="*/ 1182255 h 2639290"/>
                  <a:gd name="connsiteX1" fmla="*/ 228600 w 4511963"/>
                  <a:gd name="connsiteY1" fmla="*/ 1126836 h 2639290"/>
                  <a:gd name="connsiteX2" fmla="*/ 1433945 w 4511963"/>
                  <a:gd name="connsiteY2" fmla="*/ 1140691 h 2639290"/>
                  <a:gd name="connsiteX3" fmla="*/ 2001982 w 4511963"/>
                  <a:gd name="connsiteY3" fmla="*/ 1750290 h 2639290"/>
                  <a:gd name="connsiteX4" fmla="*/ 2195945 w 4511963"/>
                  <a:gd name="connsiteY4" fmla="*/ 2456874 h 2639290"/>
                  <a:gd name="connsiteX5" fmla="*/ 2556164 w 4511963"/>
                  <a:gd name="connsiteY5" fmla="*/ 2540000 h 2639290"/>
                  <a:gd name="connsiteX6" fmla="*/ 2736273 w 4511963"/>
                  <a:gd name="connsiteY6" fmla="*/ 2276764 h 2639290"/>
                  <a:gd name="connsiteX7" fmla="*/ 3165764 w 4511963"/>
                  <a:gd name="connsiteY7" fmla="*/ 2526145 h 2639290"/>
                  <a:gd name="connsiteX8" fmla="*/ 3484418 w 4511963"/>
                  <a:gd name="connsiteY8" fmla="*/ 2387599 h 2639290"/>
                  <a:gd name="connsiteX9" fmla="*/ 4010891 w 4511963"/>
                  <a:gd name="connsiteY9" fmla="*/ 1016000 h 2639290"/>
                  <a:gd name="connsiteX10" fmla="*/ 4481945 w 4511963"/>
                  <a:gd name="connsiteY10" fmla="*/ 489527 h 2639290"/>
                  <a:gd name="connsiteX11" fmla="*/ 4191000 w 4511963"/>
                  <a:gd name="connsiteY11" fmla="*/ 60037 h 2639290"/>
                  <a:gd name="connsiteX12" fmla="*/ 3470564 w 4511963"/>
                  <a:gd name="connsiteY12" fmla="*/ 281709 h 2639290"/>
                  <a:gd name="connsiteX13" fmla="*/ 2736273 w 4511963"/>
                  <a:gd name="connsiteY13" fmla="*/ 558800 h 2639290"/>
                  <a:gd name="connsiteX14" fmla="*/ 1572491 w 4511963"/>
                  <a:gd name="connsiteY14" fmla="*/ 572655 h 2639290"/>
                  <a:gd name="connsiteX15" fmla="*/ 921327 w 4511963"/>
                  <a:gd name="connsiteY15" fmla="*/ 281709 h 2639290"/>
                  <a:gd name="connsiteX16" fmla="*/ 838200 w 4511963"/>
                  <a:gd name="connsiteY16" fmla="*/ 240145 h 2639290"/>
                  <a:gd name="connsiteX0" fmla="*/ 31173 w 4480791"/>
                  <a:gd name="connsiteY0" fmla="*/ 1182255 h 2639290"/>
                  <a:gd name="connsiteX1" fmla="*/ 807028 w 4480791"/>
                  <a:gd name="connsiteY1" fmla="*/ 1085273 h 2639290"/>
                  <a:gd name="connsiteX2" fmla="*/ 1402773 w 4480791"/>
                  <a:gd name="connsiteY2" fmla="*/ 1140691 h 2639290"/>
                  <a:gd name="connsiteX3" fmla="*/ 1970810 w 4480791"/>
                  <a:gd name="connsiteY3" fmla="*/ 1750290 h 2639290"/>
                  <a:gd name="connsiteX4" fmla="*/ 2164773 w 4480791"/>
                  <a:gd name="connsiteY4" fmla="*/ 2456874 h 2639290"/>
                  <a:gd name="connsiteX5" fmla="*/ 2524992 w 4480791"/>
                  <a:gd name="connsiteY5" fmla="*/ 2540000 h 2639290"/>
                  <a:gd name="connsiteX6" fmla="*/ 2705101 w 4480791"/>
                  <a:gd name="connsiteY6" fmla="*/ 2276764 h 2639290"/>
                  <a:gd name="connsiteX7" fmla="*/ 3134592 w 4480791"/>
                  <a:gd name="connsiteY7" fmla="*/ 2526145 h 2639290"/>
                  <a:gd name="connsiteX8" fmla="*/ 3453246 w 4480791"/>
                  <a:gd name="connsiteY8" fmla="*/ 2387599 h 2639290"/>
                  <a:gd name="connsiteX9" fmla="*/ 3979719 w 4480791"/>
                  <a:gd name="connsiteY9" fmla="*/ 1016000 h 2639290"/>
                  <a:gd name="connsiteX10" fmla="*/ 4450773 w 4480791"/>
                  <a:gd name="connsiteY10" fmla="*/ 489527 h 2639290"/>
                  <a:gd name="connsiteX11" fmla="*/ 4159828 w 4480791"/>
                  <a:gd name="connsiteY11" fmla="*/ 60037 h 2639290"/>
                  <a:gd name="connsiteX12" fmla="*/ 3439392 w 4480791"/>
                  <a:gd name="connsiteY12" fmla="*/ 281709 h 2639290"/>
                  <a:gd name="connsiteX13" fmla="*/ 2705101 w 4480791"/>
                  <a:gd name="connsiteY13" fmla="*/ 558800 h 2639290"/>
                  <a:gd name="connsiteX14" fmla="*/ 1541319 w 4480791"/>
                  <a:gd name="connsiteY14" fmla="*/ 572655 h 2639290"/>
                  <a:gd name="connsiteX15" fmla="*/ 890155 w 4480791"/>
                  <a:gd name="connsiteY15" fmla="*/ 281709 h 2639290"/>
                  <a:gd name="connsiteX16" fmla="*/ 807028 w 4480791"/>
                  <a:gd name="connsiteY16" fmla="*/ 240145 h 2639290"/>
                  <a:gd name="connsiteX0" fmla="*/ 62345 w 3736108"/>
                  <a:gd name="connsiteY0" fmla="*/ 1085273 h 2639290"/>
                  <a:gd name="connsiteX1" fmla="*/ 658090 w 3736108"/>
                  <a:gd name="connsiteY1" fmla="*/ 1140691 h 2639290"/>
                  <a:gd name="connsiteX2" fmla="*/ 1226127 w 3736108"/>
                  <a:gd name="connsiteY2" fmla="*/ 1750290 h 2639290"/>
                  <a:gd name="connsiteX3" fmla="*/ 1420090 w 3736108"/>
                  <a:gd name="connsiteY3" fmla="*/ 2456874 h 2639290"/>
                  <a:gd name="connsiteX4" fmla="*/ 1780309 w 3736108"/>
                  <a:gd name="connsiteY4" fmla="*/ 2540000 h 2639290"/>
                  <a:gd name="connsiteX5" fmla="*/ 1960418 w 3736108"/>
                  <a:gd name="connsiteY5" fmla="*/ 2276764 h 2639290"/>
                  <a:gd name="connsiteX6" fmla="*/ 2389909 w 3736108"/>
                  <a:gd name="connsiteY6" fmla="*/ 2526145 h 2639290"/>
                  <a:gd name="connsiteX7" fmla="*/ 2708563 w 3736108"/>
                  <a:gd name="connsiteY7" fmla="*/ 2387599 h 2639290"/>
                  <a:gd name="connsiteX8" fmla="*/ 3235036 w 3736108"/>
                  <a:gd name="connsiteY8" fmla="*/ 1016000 h 2639290"/>
                  <a:gd name="connsiteX9" fmla="*/ 3706090 w 3736108"/>
                  <a:gd name="connsiteY9" fmla="*/ 489527 h 2639290"/>
                  <a:gd name="connsiteX10" fmla="*/ 3415145 w 3736108"/>
                  <a:gd name="connsiteY10" fmla="*/ 60037 h 2639290"/>
                  <a:gd name="connsiteX11" fmla="*/ 2694709 w 3736108"/>
                  <a:gd name="connsiteY11" fmla="*/ 281709 h 2639290"/>
                  <a:gd name="connsiteX12" fmla="*/ 1960418 w 3736108"/>
                  <a:gd name="connsiteY12" fmla="*/ 558800 h 2639290"/>
                  <a:gd name="connsiteX13" fmla="*/ 796636 w 3736108"/>
                  <a:gd name="connsiteY13" fmla="*/ 572655 h 2639290"/>
                  <a:gd name="connsiteX14" fmla="*/ 145472 w 3736108"/>
                  <a:gd name="connsiteY14" fmla="*/ 281709 h 2639290"/>
                  <a:gd name="connsiteX15" fmla="*/ 62345 w 3736108"/>
                  <a:gd name="connsiteY15" fmla="*/ 240145 h 2639290"/>
                  <a:gd name="connsiteX0" fmla="*/ 0 w 3673763"/>
                  <a:gd name="connsiteY0" fmla="*/ 1112982 h 2666999"/>
                  <a:gd name="connsiteX1" fmla="*/ 595745 w 3673763"/>
                  <a:gd name="connsiteY1" fmla="*/ 1168400 h 2666999"/>
                  <a:gd name="connsiteX2" fmla="*/ 1163782 w 3673763"/>
                  <a:gd name="connsiteY2" fmla="*/ 1777999 h 2666999"/>
                  <a:gd name="connsiteX3" fmla="*/ 1357745 w 3673763"/>
                  <a:gd name="connsiteY3" fmla="*/ 2484583 h 2666999"/>
                  <a:gd name="connsiteX4" fmla="*/ 1717964 w 3673763"/>
                  <a:gd name="connsiteY4" fmla="*/ 2567709 h 2666999"/>
                  <a:gd name="connsiteX5" fmla="*/ 1898073 w 3673763"/>
                  <a:gd name="connsiteY5" fmla="*/ 2304473 h 2666999"/>
                  <a:gd name="connsiteX6" fmla="*/ 2327564 w 3673763"/>
                  <a:gd name="connsiteY6" fmla="*/ 2553854 h 2666999"/>
                  <a:gd name="connsiteX7" fmla="*/ 2646218 w 3673763"/>
                  <a:gd name="connsiteY7" fmla="*/ 2415308 h 2666999"/>
                  <a:gd name="connsiteX8" fmla="*/ 3172691 w 3673763"/>
                  <a:gd name="connsiteY8" fmla="*/ 1043709 h 2666999"/>
                  <a:gd name="connsiteX9" fmla="*/ 3643745 w 3673763"/>
                  <a:gd name="connsiteY9" fmla="*/ 517236 h 2666999"/>
                  <a:gd name="connsiteX10" fmla="*/ 3352800 w 3673763"/>
                  <a:gd name="connsiteY10" fmla="*/ 87746 h 2666999"/>
                  <a:gd name="connsiteX11" fmla="*/ 2632364 w 3673763"/>
                  <a:gd name="connsiteY11" fmla="*/ 309418 h 2666999"/>
                  <a:gd name="connsiteX12" fmla="*/ 1898073 w 3673763"/>
                  <a:gd name="connsiteY12" fmla="*/ 586509 h 2666999"/>
                  <a:gd name="connsiteX13" fmla="*/ 734291 w 3673763"/>
                  <a:gd name="connsiteY13" fmla="*/ 600364 h 2666999"/>
                  <a:gd name="connsiteX14" fmla="*/ 83127 w 3673763"/>
                  <a:gd name="connsiteY14" fmla="*/ 309418 h 2666999"/>
                  <a:gd name="connsiteX15" fmla="*/ 318655 w 3673763"/>
                  <a:gd name="connsiteY15" fmla="*/ 240145 h 2666999"/>
                  <a:gd name="connsiteX0" fmla="*/ 0 w 3673763"/>
                  <a:gd name="connsiteY0" fmla="*/ 1059872 h 2613889"/>
                  <a:gd name="connsiteX1" fmla="*/ 595745 w 3673763"/>
                  <a:gd name="connsiteY1" fmla="*/ 1115290 h 2613889"/>
                  <a:gd name="connsiteX2" fmla="*/ 1163782 w 3673763"/>
                  <a:gd name="connsiteY2" fmla="*/ 1724889 h 2613889"/>
                  <a:gd name="connsiteX3" fmla="*/ 1357745 w 3673763"/>
                  <a:gd name="connsiteY3" fmla="*/ 2431473 h 2613889"/>
                  <a:gd name="connsiteX4" fmla="*/ 1717964 w 3673763"/>
                  <a:gd name="connsiteY4" fmla="*/ 2514599 h 2613889"/>
                  <a:gd name="connsiteX5" fmla="*/ 1898073 w 3673763"/>
                  <a:gd name="connsiteY5" fmla="*/ 2251363 h 2613889"/>
                  <a:gd name="connsiteX6" fmla="*/ 2327564 w 3673763"/>
                  <a:gd name="connsiteY6" fmla="*/ 2500744 h 2613889"/>
                  <a:gd name="connsiteX7" fmla="*/ 2646218 w 3673763"/>
                  <a:gd name="connsiteY7" fmla="*/ 2362198 h 2613889"/>
                  <a:gd name="connsiteX8" fmla="*/ 3172691 w 3673763"/>
                  <a:gd name="connsiteY8" fmla="*/ 990599 h 2613889"/>
                  <a:gd name="connsiteX9" fmla="*/ 3643745 w 3673763"/>
                  <a:gd name="connsiteY9" fmla="*/ 464126 h 2613889"/>
                  <a:gd name="connsiteX10" fmla="*/ 3352800 w 3673763"/>
                  <a:gd name="connsiteY10" fmla="*/ 34636 h 2613889"/>
                  <a:gd name="connsiteX11" fmla="*/ 2632364 w 3673763"/>
                  <a:gd name="connsiteY11" fmla="*/ 256308 h 2613889"/>
                  <a:gd name="connsiteX12" fmla="*/ 1898073 w 3673763"/>
                  <a:gd name="connsiteY12" fmla="*/ 533399 h 2613889"/>
                  <a:gd name="connsiteX13" fmla="*/ 734291 w 3673763"/>
                  <a:gd name="connsiteY13" fmla="*/ 547254 h 2613889"/>
                  <a:gd name="connsiteX14" fmla="*/ 83127 w 3673763"/>
                  <a:gd name="connsiteY14" fmla="*/ 256308 h 2613889"/>
                  <a:gd name="connsiteX0" fmla="*/ 0 w 3673763"/>
                  <a:gd name="connsiteY0" fmla="*/ 1059872 h 2535382"/>
                  <a:gd name="connsiteX1" fmla="*/ 595745 w 3673763"/>
                  <a:gd name="connsiteY1" fmla="*/ 1115290 h 2535382"/>
                  <a:gd name="connsiteX2" fmla="*/ 1163782 w 3673763"/>
                  <a:gd name="connsiteY2" fmla="*/ 1724889 h 2535382"/>
                  <a:gd name="connsiteX3" fmla="*/ 1357745 w 3673763"/>
                  <a:gd name="connsiteY3" fmla="*/ 2431473 h 2535382"/>
                  <a:gd name="connsiteX4" fmla="*/ 1717964 w 3673763"/>
                  <a:gd name="connsiteY4" fmla="*/ 2514599 h 2535382"/>
                  <a:gd name="connsiteX5" fmla="*/ 1898073 w 3673763"/>
                  <a:gd name="connsiteY5" fmla="*/ 2251363 h 2535382"/>
                  <a:gd name="connsiteX6" fmla="*/ 2327564 w 3673763"/>
                  <a:gd name="connsiteY6" fmla="*/ 2500744 h 2535382"/>
                  <a:gd name="connsiteX7" fmla="*/ 2646218 w 3673763"/>
                  <a:gd name="connsiteY7" fmla="*/ 2362198 h 2535382"/>
                  <a:gd name="connsiteX8" fmla="*/ 2951016 w 3673763"/>
                  <a:gd name="connsiteY8" fmla="*/ 1586346 h 2535382"/>
                  <a:gd name="connsiteX9" fmla="*/ 3172691 w 3673763"/>
                  <a:gd name="connsiteY9" fmla="*/ 990599 h 2535382"/>
                  <a:gd name="connsiteX10" fmla="*/ 3643745 w 3673763"/>
                  <a:gd name="connsiteY10" fmla="*/ 464126 h 2535382"/>
                  <a:gd name="connsiteX11" fmla="*/ 3352800 w 3673763"/>
                  <a:gd name="connsiteY11" fmla="*/ 34636 h 2535382"/>
                  <a:gd name="connsiteX12" fmla="*/ 2632364 w 3673763"/>
                  <a:gd name="connsiteY12" fmla="*/ 256308 h 2535382"/>
                  <a:gd name="connsiteX13" fmla="*/ 1898073 w 3673763"/>
                  <a:gd name="connsiteY13" fmla="*/ 533399 h 2535382"/>
                  <a:gd name="connsiteX14" fmla="*/ 734291 w 3673763"/>
                  <a:gd name="connsiteY14" fmla="*/ 547254 h 2535382"/>
                  <a:gd name="connsiteX15" fmla="*/ 83127 w 3673763"/>
                  <a:gd name="connsiteY15" fmla="*/ 256308 h 2535382"/>
                  <a:gd name="connsiteX0" fmla="*/ 0 w 3673763"/>
                  <a:gd name="connsiteY0" fmla="*/ 1059872 h 2535382"/>
                  <a:gd name="connsiteX1" fmla="*/ 595745 w 3673763"/>
                  <a:gd name="connsiteY1" fmla="*/ 1115290 h 2535382"/>
                  <a:gd name="connsiteX2" fmla="*/ 1163782 w 3673763"/>
                  <a:gd name="connsiteY2" fmla="*/ 1724889 h 2535382"/>
                  <a:gd name="connsiteX3" fmla="*/ 1357745 w 3673763"/>
                  <a:gd name="connsiteY3" fmla="*/ 2431473 h 2535382"/>
                  <a:gd name="connsiteX4" fmla="*/ 1717964 w 3673763"/>
                  <a:gd name="connsiteY4" fmla="*/ 2514599 h 2535382"/>
                  <a:gd name="connsiteX5" fmla="*/ 1898073 w 3673763"/>
                  <a:gd name="connsiteY5" fmla="*/ 2251363 h 2535382"/>
                  <a:gd name="connsiteX6" fmla="*/ 2327564 w 3673763"/>
                  <a:gd name="connsiteY6" fmla="*/ 2500744 h 2535382"/>
                  <a:gd name="connsiteX7" fmla="*/ 2646218 w 3673763"/>
                  <a:gd name="connsiteY7" fmla="*/ 2362198 h 2535382"/>
                  <a:gd name="connsiteX8" fmla="*/ 2784761 w 3673763"/>
                  <a:gd name="connsiteY8" fmla="*/ 1600201 h 2535382"/>
                  <a:gd name="connsiteX9" fmla="*/ 3172691 w 3673763"/>
                  <a:gd name="connsiteY9" fmla="*/ 990599 h 2535382"/>
                  <a:gd name="connsiteX10" fmla="*/ 3643745 w 3673763"/>
                  <a:gd name="connsiteY10" fmla="*/ 464126 h 2535382"/>
                  <a:gd name="connsiteX11" fmla="*/ 3352800 w 3673763"/>
                  <a:gd name="connsiteY11" fmla="*/ 34636 h 2535382"/>
                  <a:gd name="connsiteX12" fmla="*/ 2632364 w 3673763"/>
                  <a:gd name="connsiteY12" fmla="*/ 256308 h 2535382"/>
                  <a:gd name="connsiteX13" fmla="*/ 1898073 w 3673763"/>
                  <a:gd name="connsiteY13" fmla="*/ 533399 h 2535382"/>
                  <a:gd name="connsiteX14" fmla="*/ 734291 w 3673763"/>
                  <a:gd name="connsiteY14" fmla="*/ 547254 h 2535382"/>
                  <a:gd name="connsiteX15" fmla="*/ 83127 w 3673763"/>
                  <a:gd name="connsiteY15" fmla="*/ 256308 h 2535382"/>
                  <a:gd name="connsiteX0" fmla="*/ 0 w 3673763"/>
                  <a:gd name="connsiteY0" fmla="*/ 1059872 h 2535382"/>
                  <a:gd name="connsiteX1" fmla="*/ 595745 w 3673763"/>
                  <a:gd name="connsiteY1" fmla="*/ 1115290 h 2535382"/>
                  <a:gd name="connsiteX2" fmla="*/ 1163782 w 3673763"/>
                  <a:gd name="connsiteY2" fmla="*/ 1724889 h 2535382"/>
                  <a:gd name="connsiteX3" fmla="*/ 1357745 w 3673763"/>
                  <a:gd name="connsiteY3" fmla="*/ 2431473 h 2535382"/>
                  <a:gd name="connsiteX4" fmla="*/ 1717964 w 3673763"/>
                  <a:gd name="connsiteY4" fmla="*/ 2514599 h 2535382"/>
                  <a:gd name="connsiteX5" fmla="*/ 1898073 w 3673763"/>
                  <a:gd name="connsiteY5" fmla="*/ 2251363 h 2535382"/>
                  <a:gd name="connsiteX6" fmla="*/ 2327564 w 3673763"/>
                  <a:gd name="connsiteY6" fmla="*/ 2500744 h 2535382"/>
                  <a:gd name="connsiteX7" fmla="*/ 2646218 w 3673763"/>
                  <a:gd name="connsiteY7" fmla="*/ 2362198 h 2535382"/>
                  <a:gd name="connsiteX8" fmla="*/ 2784761 w 3673763"/>
                  <a:gd name="connsiteY8" fmla="*/ 1600201 h 2535382"/>
                  <a:gd name="connsiteX9" fmla="*/ 3172691 w 3673763"/>
                  <a:gd name="connsiteY9" fmla="*/ 990599 h 2535382"/>
                  <a:gd name="connsiteX10" fmla="*/ 3643745 w 3673763"/>
                  <a:gd name="connsiteY10" fmla="*/ 464126 h 2535382"/>
                  <a:gd name="connsiteX11" fmla="*/ 3352800 w 3673763"/>
                  <a:gd name="connsiteY11" fmla="*/ 34636 h 2535382"/>
                  <a:gd name="connsiteX12" fmla="*/ 2632364 w 3673763"/>
                  <a:gd name="connsiteY12" fmla="*/ 256308 h 2535382"/>
                  <a:gd name="connsiteX13" fmla="*/ 1995055 w 3673763"/>
                  <a:gd name="connsiteY13" fmla="*/ 533399 h 2535382"/>
                  <a:gd name="connsiteX14" fmla="*/ 734291 w 3673763"/>
                  <a:gd name="connsiteY14" fmla="*/ 547254 h 2535382"/>
                  <a:gd name="connsiteX15" fmla="*/ 83127 w 3673763"/>
                  <a:gd name="connsiteY15" fmla="*/ 256308 h 2535382"/>
                  <a:gd name="connsiteX0" fmla="*/ 0 w 3673763"/>
                  <a:gd name="connsiteY0" fmla="*/ 1059872 h 2535382"/>
                  <a:gd name="connsiteX1" fmla="*/ 595745 w 3673763"/>
                  <a:gd name="connsiteY1" fmla="*/ 1115290 h 2535382"/>
                  <a:gd name="connsiteX2" fmla="*/ 1163782 w 3673763"/>
                  <a:gd name="connsiteY2" fmla="*/ 1724889 h 2535382"/>
                  <a:gd name="connsiteX3" fmla="*/ 1357745 w 3673763"/>
                  <a:gd name="connsiteY3" fmla="*/ 2431473 h 2535382"/>
                  <a:gd name="connsiteX4" fmla="*/ 1717964 w 3673763"/>
                  <a:gd name="connsiteY4" fmla="*/ 2514599 h 2535382"/>
                  <a:gd name="connsiteX5" fmla="*/ 1898073 w 3673763"/>
                  <a:gd name="connsiteY5" fmla="*/ 2251363 h 2535382"/>
                  <a:gd name="connsiteX6" fmla="*/ 2327564 w 3673763"/>
                  <a:gd name="connsiteY6" fmla="*/ 2500744 h 2535382"/>
                  <a:gd name="connsiteX7" fmla="*/ 2646218 w 3673763"/>
                  <a:gd name="connsiteY7" fmla="*/ 2362198 h 2535382"/>
                  <a:gd name="connsiteX8" fmla="*/ 2784761 w 3673763"/>
                  <a:gd name="connsiteY8" fmla="*/ 1600201 h 2535382"/>
                  <a:gd name="connsiteX9" fmla="*/ 3172691 w 3673763"/>
                  <a:gd name="connsiteY9" fmla="*/ 990599 h 2535382"/>
                  <a:gd name="connsiteX10" fmla="*/ 3643745 w 3673763"/>
                  <a:gd name="connsiteY10" fmla="*/ 464126 h 2535382"/>
                  <a:gd name="connsiteX11" fmla="*/ 3352800 w 3673763"/>
                  <a:gd name="connsiteY11" fmla="*/ 34636 h 2535382"/>
                  <a:gd name="connsiteX12" fmla="*/ 2632364 w 3673763"/>
                  <a:gd name="connsiteY12" fmla="*/ 256308 h 2535382"/>
                  <a:gd name="connsiteX13" fmla="*/ 1995055 w 3673763"/>
                  <a:gd name="connsiteY13" fmla="*/ 533399 h 2535382"/>
                  <a:gd name="connsiteX14" fmla="*/ 734291 w 3673763"/>
                  <a:gd name="connsiteY14" fmla="*/ 547254 h 2535382"/>
                  <a:gd name="connsiteX15" fmla="*/ 83127 w 3673763"/>
                  <a:gd name="connsiteY15" fmla="*/ 256308 h 2535382"/>
                  <a:gd name="connsiteX0" fmla="*/ 0 w 3673763"/>
                  <a:gd name="connsiteY0" fmla="*/ 1059872 h 2535382"/>
                  <a:gd name="connsiteX1" fmla="*/ 595745 w 3673763"/>
                  <a:gd name="connsiteY1" fmla="*/ 1115290 h 2535382"/>
                  <a:gd name="connsiteX2" fmla="*/ 1163782 w 3673763"/>
                  <a:gd name="connsiteY2" fmla="*/ 1724889 h 2535382"/>
                  <a:gd name="connsiteX3" fmla="*/ 1357745 w 3673763"/>
                  <a:gd name="connsiteY3" fmla="*/ 2431473 h 2535382"/>
                  <a:gd name="connsiteX4" fmla="*/ 1717964 w 3673763"/>
                  <a:gd name="connsiteY4" fmla="*/ 2514599 h 2535382"/>
                  <a:gd name="connsiteX5" fmla="*/ 1898073 w 3673763"/>
                  <a:gd name="connsiteY5" fmla="*/ 2251363 h 2535382"/>
                  <a:gd name="connsiteX6" fmla="*/ 2327564 w 3673763"/>
                  <a:gd name="connsiteY6" fmla="*/ 2500744 h 2535382"/>
                  <a:gd name="connsiteX7" fmla="*/ 2646218 w 3673763"/>
                  <a:gd name="connsiteY7" fmla="*/ 2362198 h 2535382"/>
                  <a:gd name="connsiteX8" fmla="*/ 2784761 w 3673763"/>
                  <a:gd name="connsiteY8" fmla="*/ 1600201 h 2535382"/>
                  <a:gd name="connsiteX9" fmla="*/ 3172691 w 3673763"/>
                  <a:gd name="connsiteY9" fmla="*/ 990599 h 2535382"/>
                  <a:gd name="connsiteX10" fmla="*/ 3643745 w 3673763"/>
                  <a:gd name="connsiteY10" fmla="*/ 464126 h 2535382"/>
                  <a:gd name="connsiteX11" fmla="*/ 3352800 w 3673763"/>
                  <a:gd name="connsiteY11" fmla="*/ 34636 h 2535382"/>
                  <a:gd name="connsiteX12" fmla="*/ 2632364 w 3673763"/>
                  <a:gd name="connsiteY12" fmla="*/ 256308 h 2535382"/>
                  <a:gd name="connsiteX13" fmla="*/ 1995055 w 3673763"/>
                  <a:gd name="connsiteY13" fmla="*/ 533399 h 2535382"/>
                  <a:gd name="connsiteX14" fmla="*/ 734291 w 3673763"/>
                  <a:gd name="connsiteY14" fmla="*/ 547254 h 2535382"/>
                  <a:gd name="connsiteX15" fmla="*/ 83127 w 3673763"/>
                  <a:gd name="connsiteY15" fmla="*/ 256308 h 2535382"/>
                  <a:gd name="connsiteX0" fmla="*/ 0 w 3673763"/>
                  <a:gd name="connsiteY0" fmla="*/ 1059872 h 2535382"/>
                  <a:gd name="connsiteX1" fmla="*/ 595745 w 3673763"/>
                  <a:gd name="connsiteY1" fmla="*/ 1115290 h 2535382"/>
                  <a:gd name="connsiteX2" fmla="*/ 1163782 w 3673763"/>
                  <a:gd name="connsiteY2" fmla="*/ 1724889 h 2535382"/>
                  <a:gd name="connsiteX3" fmla="*/ 1357745 w 3673763"/>
                  <a:gd name="connsiteY3" fmla="*/ 2431473 h 2535382"/>
                  <a:gd name="connsiteX4" fmla="*/ 1717964 w 3673763"/>
                  <a:gd name="connsiteY4" fmla="*/ 2514599 h 2535382"/>
                  <a:gd name="connsiteX5" fmla="*/ 1898073 w 3673763"/>
                  <a:gd name="connsiteY5" fmla="*/ 2251363 h 2535382"/>
                  <a:gd name="connsiteX6" fmla="*/ 2327564 w 3673763"/>
                  <a:gd name="connsiteY6" fmla="*/ 2500744 h 2535382"/>
                  <a:gd name="connsiteX7" fmla="*/ 2646218 w 3673763"/>
                  <a:gd name="connsiteY7" fmla="*/ 2362198 h 2535382"/>
                  <a:gd name="connsiteX8" fmla="*/ 2784761 w 3673763"/>
                  <a:gd name="connsiteY8" fmla="*/ 1600201 h 2535382"/>
                  <a:gd name="connsiteX9" fmla="*/ 3172691 w 3673763"/>
                  <a:gd name="connsiteY9" fmla="*/ 990599 h 2535382"/>
                  <a:gd name="connsiteX10" fmla="*/ 3643745 w 3673763"/>
                  <a:gd name="connsiteY10" fmla="*/ 464126 h 2535382"/>
                  <a:gd name="connsiteX11" fmla="*/ 3352800 w 3673763"/>
                  <a:gd name="connsiteY11" fmla="*/ 34636 h 2535382"/>
                  <a:gd name="connsiteX12" fmla="*/ 2632364 w 3673763"/>
                  <a:gd name="connsiteY12" fmla="*/ 256308 h 2535382"/>
                  <a:gd name="connsiteX13" fmla="*/ 1995055 w 3673763"/>
                  <a:gd name="connsiteY13" fmla="*/ 533399 h 2535382"/>
                  <a:gd name="connsiteX14" fmla="*/ 720436 w 3673763"/>
                  <a:gd name="connsiteY14" fmla="*/ 464127 h 2535382"/>
                  <a:gd name="connsiteX15" fmla="*/ 83127 w 3673763"/>
                  <a:gd name="connsiteY15" fmla="*/ 256308 h 2535382"/>
                  <a:gd name="connsiteX0" fmla="*/ 0 w 3673763"/>
                  <a:gd name="connsiteY0" fmla="*/ 1059872 h 2535382"/>
                  <a:gd name="connsiteX1" fmla="*/ 595745 w 3673763"/>
                  <a:gd name="connsiteY1" fmla="*/ 1115290 h 2535382"/>
                  <a:gd name="connsiteX2" fmla="*/ 1163782 w 3673763"/>
                  <a:gd name="connsiteY2" fmla="*/ 1724889 h 2535382"/>
                  <a:gd name="connsiteX3" fmla="*/ 1357745 w 3673763"/>
                  <a:gd name="connsiteY3" fmla="*/ 2431473 h 2535382"/>
                  <a:gd name="connsiteX4" fmla="*/ 1717964 w 3673763"/>
                  <a:gd name="connsiteY4" fmla="*/ 2514599 h 2535382"/>
                  <a:gd name="connsiteX5" fmla="*/ 1898073 w 3673763"/>
                  <a:gd name="connsiteY5" fmla="*/ 2251363 h 2535382"/>
                  <a:gd name="connsiteX6" fmla="*/ 2327564 w 3673763"/>
                  <a:gd name="connsiteY6" fmla="*/ 2500744 h 2535382"/>
                  <a:gd name="connsiteX7" fmla="*/ 2646218 w 3673763"/>
                  <a:gd name="connsiteY7" fmla="*/ 2362198 h 2535382"/>
                  <a:gd name="connsiteX8" fmla="*/ 2784761 w 3673763"/>
                  <a:gd name="connsiteY8" fmla="*/ 1600201 h 2535382"/>
                  <a:gd name="connsiteX9" fmla="*/ 3172691 w 3673763"/>
                  <a:gd name="connsiteY9" fmla="*/ 990599 h 2535382"/>
                  <a:gd name="connsiteX10" fmla="*/ 3643745 w 3673763"/>
                  <a:gd name="connsiteY10" fmla="*/ 464126 h 2535382"/>
                  <a:gd name="connsiteX11" fmla="*/ 3352800 w 3673763"/>
                  <a:gd name="connsiteY11" fmla="*/ 34636 h 2535382"/>
                  <a:gd name="connsiteX12" fmla="*/ 2632364 w 3673763"/>
                  <a:gd name="connsiteY12" fmla="*/ 256308 h 2535382"/>
                  <a:gd name="connsiteX13" fmla="*/ 1995055 w 3673763"/>
                  <a:gd name="connsiteY13" fmla="*/ 533399 h 2535382"/>
                  <a:gd name="connsiteX14" fmla="*/ 997527 w 3673763"/>
                  <a:gd name="connsiteY14" fmla="*/ 491836 h 2535382"/>
                  <a:gd name="connsiteX15" fmla="*/ 83127 w 3673763"/>
                  <a:gd name="connsiteY15" fmla="*/ 256308 h 2535382"/>
                  <a:gd name="connsiteX0" fmla="*/ 0 w 3673763"/>
                  <a:gd name="connsiteY0" fmla="*/ 1034472 h 2509982"/>
                  <a:gd name="connsiteX1" fmla="*/ 595745 w 3673763"/>
                  <a:gd name="connsiteY1" fmla="*/ 1089890 h 2509982"/>
                  <a:gd name="connsiteX2" fmla="*/ 1163782 w 3673763"/>
                  <a:gd name="connsiteY2" fmla="*/ 1699489 h 2509982"/>
                  <a:gd name="connsiteX3" fmla="*/ 1357745 w 3673763"/>
                  <a:gd name="connsiteY3" fmla="*/ 2406073 h 2509982"/>
                  <a:gd name="connsiteX4" fmla="*/ 1717964 w 3673763"/>
                  <a:gd name="connsiteY4" fmla="*/ 2489199 h 2509982"/>
                  <a:gd name="connsiteX5" fmla="*/ 1898073 w 3673763"/>
                  <a:gd name="connsiteY5" fmla="*/ 2225963 h 2509982"/>
                  <a:gd name="connsiteX6" fmla="*/ 2327564 w 3673763"/>
                  <a:gd name="connsiteY6" fmla="*/ 2475344 h 2509982"/>
                  <a:gd name="connsiteX7" fmla="*/ 2646218 w 3673763"/>
                  <a:gd name="connsiteY7" fmla="*/ 2336798 h 2509982"/>
                  <a:gd name="connsiteX8" fmla="*/ 2784761 w 3673763"/>
                  <a:gd name="connsiteY8" fmla="*/ 1574801 h 2509982"/>
                  <a:gd name="connsiteX9" fmla="*/ 3172691 w 3673763"/>
                  <a:gd name="connsiteY9" fmla="*/ 965199 h 2509982"/>
                  <a:gd name="connsiteX10" fmla="*/ 3643745 w 3673763"/>
                  <a:gd name="connsiteY10" fmla="*/ 438726 h 2509982"/>
                  <a:gd name="connsiteX11" fmla="*/ 3352800 w 3673763"/>
                  <a:gd name="connsiteY11" fmla="*/ 9236 h 2509982"/>
                  <a:gd name="connsiteX12" fmla="*/ 2729345 w 3673763"/>
                  <a:gd name="connsiteY12" fmla="*/ 383308 h 2509982"/>
                  <a:gd name="connsiteX13" fmla="*/ 1995055 w 3673763"/>
                  <a:gd name="connsiteY13" fmla="*/ 507999 h 2509982"/>
                  <a:gd name="connsiteX14" fmla="*/ 997527 w 3673763"/>
                  <a:gd name="connsiteY14" fmla="*/ 466436 h 2509982"/>
                  <a:gd name="connsiteX15" fmla="*/ 83127 w 3673763"/>
                  <a:gd name="connsiteY15" fmla="*/ 230908 h 2509982"/>
                  <a:gd name="connsiteX0" fmla="*/ 0 w 3673763"/>
                  <a:gd name="connsiteY0" fmla="*/ 1034472 h 2509982"/>
                  <a:gd name="connsiteX1" fmla="*/ 595745 w 3673763"/>
                  <a:gd name="connsiteY1" fmla="*/ 1089890 h 2509982"/>
                  <a:gd name="connsiteX2" fmla="*/ 1163782 w 3673763"/>
                  <a:gd name="connsiteY2" fmla="*/ 1699489 h 2509982"/>
                  <a:gd name="connsiteX3" fmla="*/ 1357745 w 3673763"/>
                  <a:gd name="connsiteY3" fmla="*/ 2406073 h 2509982"/>
                  <a:gd name="connsiteX4" fmla="*/ 1717964 w 3673763"/>
                  <a:gd name="connsiteY4" fmla="*/ 2489199 h 2509982"/>
                  <a:gd name="connsiteX5" fmla="*/ 1898073 w 3673763"/>
                  <a:gd name="connsiteY5" fmla="*/ 2225963 h 2509982"/>
                  <a:gd name="connsiteX6" fmla="*/ 2327564 w 3673763"/>
                  <a:gd name="connsiteY6" fmla="*/ 2475344 h 2509982"/>
                  <a:gd name="connsiteX7" fmla="*/ 2646218 w 3673763"/>
                  <a:gd name="connsiteY7" fmla="*/ 2336798 h 2509982"/>
                  <a:gd name="connsiteX8" fmla="*/ 2784761 w 3673763"/>
                  <a:gd name="connsiteY8" fmla="*/ 1574801 h 2509982"/>
                  <a:gd name="connsiteX9" fmla="*/ 3172691 w 3673763"/>
                  <a:gd name="connsiteY9" fmla="*/ 965199 h 2509982"/>
                  <a:gd name="connsiteX10" fmla="*/ 3643745 w 3673763"/>
                  <a:gd name="connsiteY10" fmla="*/ 438726 h 2509982"/>
                  <a:gd name="connsiteX11" fmla="*/ 3352800 w 3673763"/>
                  <a:gd name="connsiteY11" fmla="*/ 9236 h 2509982"/>
                  <a:gd name="connsiteX12" fmla="*/ 2729345 w 3673763"/>
                  <a:gd name="connsiteY12" fmla="*/ 383308 h 2509982"/>
                  <a:gd name="connsiteX13" fmla="*/ 1995055 w 3673763"/>
                  <a:gd name="connsiteY13" fmla="*/ 507999 h 2509982"/>
                  <a:gd name="connsiteX14" fmla="*/ 1052945 w 3673763"/>
                  <a:gd name="connsiteY14" fmla="*/ 438727 h 2509982"/>
                  <a:gd name="connsiteX15" fmla="*/ 83127 w 3673763"/>
                  <a:gd name="connsiteY15" fmla="*/ 230908 h 2509982"/>
                  <a:gd name="connsiteX0" fmla="*/ 0 w 3673763"/>
                  <a:gd name="connsiteY0" fmla="*/ 1032163 h 2507673"/>
                  <a:gd name="connsiteX1" fmla="*/ 595745 w 3673763"/>
                  <a:gd name="connsiteY1" fmla="*/ 1087581 h 2507673"/>
                  <a:gd name="connsiteX2" fmla="*/ 1163782 w 3673763"/>
                  <a:gd name="connsiteY2" fmla="*/ 1697180 h 2507673"/>
                  <a:gd name="connsiteX3" fmla="*/ 1357745 w 3673763"/>
                  <a:gd name="connsiteY3" fmla="*/ 2403764 h 2507673"/>
                  <a:gd name="connsiteX4" fmla="*/ 1717964 w 3673763"/>
                  <a:gd name="connsiteY4" fmla="*/ 2486890 h 2507673"/>
                  <a:gd name="connsiteX5" fmla="*/ 1898073 w 3673763"/>
                  <a:gd name="connsiteY5" fmla="*/ 2223654 h 2507673"/>
                  <a:gd name="connsiteX6" fmla="*/ 2327564 w 3673763"/>
                  <a:gd name="connsiteY6" fmla="*/ 2473035 h 2507673"/>
                  <a:gd name="connsiteX7" fmla="*/ 2646218 w 3673763"/>
                  <a:gd name="connsiteY7" fmla="*/ 2334489 h 2507673"/>
                  <a:gd name="connsiteX8" fmla="*/ 2784761 w 3673763"/>
                  <a:gd name="connsiteY8" fmla="*/ 1572492 h 2507673"/>
                  <a:gd name="connsiteX9" fmla="*/ 3172691 w 3673763"/>
                  <a:gd name="connsiteY9" fmla="*/ 962890 h 2507673"/>
                  <a:gd name="connsiteX10" fmla="*/ 3643745 w 3673763"/>
                  <a:gd name="connsiteY10" fmla="*/ 436417 h 2507673"/>
                  <a:gd name="connsiteX11" fmla="*/ 3352800 w 3673763"/>
                  <a:gd name="connsiteY11" fmla="*/ 6927 h 2507673"/>
                  <a:gd name="connsiteX12" fmla="*/ 2854036 w 3673763"/>
                  <a:gd name="connsiteY12" fmla="*/ 394854 h 2507673"/>
                  <a:gd name="connsiteX13" fmla="*/ 1995055 w 3673763"/>
                  <a:gd name="connsiteY13" fmla="*/ 505690 h 2507673"/>
                  <a:gd name="connsiteX14" fmla="*/ 1052945 w 3673763"/>
                  <a:gd name="connsiteY14" fmla="*/ 436418 h 2507673"/>
                  <a:gd name="connsiteX15" fmla="*/ 83127 w 3673763"/>
                  <a:gd name="connsiteY15" fmla="*/ 228599 h 2507673"/>
                  <a:gd name="connsiteX0" fmla="*/ 0 w 3775363"/>
                  <a:gd name="connsiteY0" fmla="*/ 803564 h 2279074"/>
                  <a:gd name="connsiteX1" fmla="*/ 595745 w 3775363"/>
                  <a:gd name="connsiteY1" fmla="*/ 858982 h 2279074"/>
                  <a:gd name="connsiteX2" fmla="*/ 1163782 w 3775363"/>
                  <a:gd name="connsiteY2" fmla="*/ 1468581 h 2279074"/>
                  <a:gd name="connsiteX3" fmla="*/ 1357745 w 3775363"/>
                  <a:gd name="connsiteY3" fmla="*/ 2175165 h 2279074"/>
                  <a:gd name="connsiteX4" fmla="*/ 1717964 w 3775363"/>
                  <a:gd name="connsiteY4" fmla="*/ 2258291 h 2279074"/>
                  <a:gd name="connsiteX5" fmla="*/ 1898073 w 3775363"/>
                  <a:gd name="connsiteY5" fmla="*/ 1995055 h 2279074"/>
                  <a:gd name="connsiteX6" fmla="*/ 2327564 w 3775363"/>
                  <a:gd name="connsiteY6" fmla="*/ 2244436 h 2279074"/>
                  <a:gd name="connsiteX7" fmla="*/ 2646218 w 3775363"/>
                  <a:gd name="connsiteY7" fmla="*/ 2105890 h 2279074"/>
                  <a:gd name="connsiteX8" fmla="*/ 2784761 w 3775363"/>
                  <a:gd name="connsiteY8" fmla="*/ 1343893 h 2279074"/>
                  <a:gd name="connsiteX9" fmla="*/ 3172691 w 3775363"/>
                  <a:gd name="connsiteY9" fmla="*/ 734291 h 2279074"/>
                  <a:gd name="connsiteX10" fmla="*/ 3643745 w 3775363"/>
                  <a:gd name="connsiteY10" fmla="*/ 207818 h 2279074"/>
                  <a:gd name="connsiteX11" fmla="*/ 3643745 w 3775363"/>
                  <a:gd name="connsiteY11" fmla="*/ 69274 h 2279074"/>
                  <a:gd name="connsiteX12" fmla="*/ 2854036 w 3775363"/>
                  <a:gd name="connsiteY12" fmla="*/ 166255 h 2279074"/>
                  <a:gd name="connsiteX13" fmla="*/ 1995055 w 3775363"/>
                  <a:gd name="connsiteY13" fmla="*/ 277091 h 2279074"/>
                  <a:gd name="connsiteX14" fmla="*/ 1052945 w 3775363"/>
                  <a:gd name="connsiteY14" fmla="*/ 207819 h 2279074"/>
                  <a:gd name="connsiteX15" fmla="*/ 83127 w 3775363"/>
                  <a:gd name="connsiteY15" fmla="*/ 0 h 2279074"/>
                  <a:gd name="connsiteX0" fmla="*/ 0 w 3775363"/>
                  <a:gd name="connsiteY0" fmla="*/ 852054 h 2327564"/>
                  <a:gd name="connsiteX1" fmla="*/ 595745 w 3775363"/>
                  <a:gd name="connsiteY1" fmla="*/ 907472 h 2327564"/>
                  <a:gd name="connsiteX2" fmla="*/ 1163782 w 3775363"/>
                  <a:gd name="connsiteY2" fmla="*/ 1517071 h 2327564"/>
                  <a:gd name="connsiteX3" fmla="*/ 1357745 w 3775363"/>
                  <a:gd name="connsiteY3" fmla="*/ 2223655 h 2327564"/>
                  <a:gd name="connsiteX4" fmla="*/ 1717964 w 3775363"/>
                  <a:gd name="connsiteY4" fmla="*/ 2306781 h 2327564"/>
                  <a:gd name="connsiteX5" fmla="*/ 1898073 w 3775363"/>
                  <a:gd name="connsiteY5" fmla="*/ 2043545 h 2327564"/>
                  <a:gd name="connsiteX6" fmla="*/ 2327564 w 3775363"/>
                  <a:gd name="connsiteY6" fmla="*/ 2292926 h 2327564"/>
                  <a:gd name="connsiteX7" fmla="*/ 2646218 w 3775363"/>
                  <a:gd name="connsiteY7" fmla="*/ 2154380 h 2327564"/>
                  <a:gd name="connsiteX8" fmla="*/ 2784761 w 3775363"/>
                  <a:gd name="connsiteY8" fmla="*/ 1392383 h 2327564"/>
                  <a:gd name="connsiteX9" fmla="*/ 3172691 w 3775363"/>
                  <a:gd name="connsiteY9" fmla="*/ 782781 h 2327564"/>
                  <a:gd name="connsiteX10" fmla="*/ 3643745 w 3775363"/>
                  <a:gd name="connsiteY10" fmla="*/ 256308 h 2327564"/>
                  <a:gd name="connsiteX11" fmla="*/ 3643745 w 3775363"/>
                  <a:gd name="connsiteY11" fmla="*/ 6927 h 2327564"/>
                  <a:gd name="connsiteX12" fmla="*/ 2854036 w 3775363"/>
                  <a:gd name="connsiteY12" fmla="*/ 214745 h 2327564"/>
                  <a:gd name="connsiteX13" fmla="*/ 1995055 w 3775363"/>
                  <a:gd name="connsiteY13" fmla="*/ 325581 h 2327564"/>
                  <a:gd name="connsiteX14" fmla="*/ 1052945 w 3775363"/>
                  <a:gd name="connsiteY14" fmla="*/ 256309 h 2327564"/>
                  <a:gd name="connsiteX15" fmla="*/ 83127 w 3775363"/>
                  <a:gd name="connsiteY15" fmla="*/ 48490 h 2327564"/>
                  <a:gd name="connsiteX0" fmla="*/ 0 w 3775363"/>
                  <a:gd name="connsiteY0" fmla="*/ 900546 h 2376056"/>
                  <a:gd name="connsiteX1" fmla="*/ 595745 w 3775363"/>
                  <a:gd name="connsiteY1" fmla="*/ 955964 h 2376056"/>
                  <a:gd name="connsiteX2" fmla="*/ 1163782 w 3775363"/>
                  <a:gd name="connsiteY2" fmla="*/ 1565563 h 2376056"/>
                  <a:gd name="connsiteX3" fmla="*/ 1357745 w 3775363"/>
                  <a:gd name="connsiteY3" fmla="*/ 2272147 h 2376056"/>
                  <a:gd name="connsiteX4" fmla="*/ 1717964 w 3775363"/>
                  <a:gd name="connsiteY4" fmla="*/ 2355273 h 2376056"/>
                  <a:gd name="connsiteX5" fmla="*/ 1898073 w 3775363"/>
                  <a:gd name="connsiteY5" fmla="*/ 2092037 h 2376056"/>
                  <a:gd name="connsiteX6" fmla="*/ 2327564 w 3775363"/>
                  <a:gd name="connsiteY6" fmla="*/ 2341418 h 2376056"/>
                  <a:gd name="connsiteX7" fmla="*/ 2646218 w 3775363"/>
                  <a:gd name="connsiteY7" fmla="*/ 2202872 h 2376056"/>
                  <a:gd name="connsiteX8" fmla="*/ 2784761 w 3775363"/>
                  <a:gd name="connsiteY8" fmla="*/ 1440875 h 2376056"/>
                  <a:gd name="connsiteX9" fmla="*/ 3172691 w 3775363"/>
                  <a:gd name="connsiteY9" fmla="*/ 831273 h 2376056"/>
                  <a:gd name="connsiteX10" fmla="*/ 3643745 w 3775363"/>
                  <a:gd name="connsiteY10" fmla="*/ 304800 h 2376056"/>
                  <a:gd name="connsiteX11" fmla="*/ 3643745 w 3775363"/>
                  <a:gd name="connsiteY11" fmla="*/ 55419 h 2376056"/>
                  <a:gd name="connsiteX12" fmla="*/ 2854036 w 3775363"/>
                  <a:gd name="connsiteY12" fmla="*/ 263237 h 2376056"/>
                  <a:gd name="connsiteX13" fmla="*/ 1995055 w 3775363"/>
                  <a:gd name="connsiteY13" fmla="*/ 374073 h 2376056"/>
                  <a:gd name="connsiteX14" fmla="*/ 1052945 w 3775363"/>
                  <a:gd name="connsiteY14" fmla="*/ 304801 h 2376056"/>
                  <a:gd name="connsiteX15" fmla="*/ 83127 w 3775363"/>
                  <a:gd name="connsiteY15" fmla="*/ 0 h 2376056"/>
                  <a:gd name="connsiteX0" fmla="*/ 0 w 3874654"/>
                  <a:gd name="connsiteY0" fmla="*/ 900546 h 2376056"/>
                  <a:gd name="connsiteX1" fmla="*/ 595745 w 3874654"/>
                  <a:gd name="connsiteY1" fmla="*/ 955964 h 2376056"/>
                  <a:gd name="connsiteX2" fmla="*/ 1163782 w 3874654"/>
                  <a:gd name="connsiteY2" fmla="*/ 1565563 h 2376056"/>
                  <a:gd name="connsiteX3" fmla="*/ 1357745 w 3874654"/>
                  <a:gd name="connsiteY3" fmla="*/ 2272147 h 2376056"/>
                  <a:gd name="connsiteX4" fmla="*/ 1717964 w 3874654"/>
                  <a:gd name="connsiteY4" fmla="*/ 2355273 h 2376056"/>
                  <a:gd name="connsiteX5" fmla="*/ 1898073 w 3874654"/>
                  <a:gd name="connsiteY5" fmla="*/ 2092037 h 2376056"/>
                  <a:gd name="connsiteX6" fmla="*/ 2327564 w 3874654"/>
                  <a:gd name="connsiteY6" fmla="*/ 2341418 h 2376056"/>
                  <a:gd name="connsiteX7" fmla="*/ 2646218 w 3874654"/>
                  <a:gd name="connsiteY7" fmla="*/ 2202872 h 2376056"/>
                  <a:gd name="connsiteX8" fmla="*/ 2784761 w 3874654"/>
                  <a:gd name="connsiteY8" fmla="*/ 1440875 h 2376056"/>
                  <a:gd name="connsiteX9" fmla="*/ 3172691 w 3874654"/>
                  <a:gd name="connsiteY9" fmla="*/ 831273 h 2376056"/>
                  <a:gd name="connsiteX10" fmla="*/ 3796145 w 3874654"/>
                  <a:gd name="connsiteY10" fmla="*/ 554182 h 2376056"/>
                  <a:gd name="connsiteX11" fmla="*/ 3643745 w 3874654"/>
                  <a:gd name="connsiteY11" fmla="*/ 55419 h 2376056"/>
                  <a:gd name="connsiteX12" fmla="*/ 2854036 w 3874654"/>
                  <a:gd name="connsiteY12" fmla="*/ 263237 h 2376056"/>
                  <a:gd name="connsiteX13" fmla="*/ 1995055 w 3874654"/>
                  <a:gd name="connsiteY13" fmla="*/ 374073 h 2376056"/>
                  <a:gd name="connsiteX14" fmla="*/ 1052945 w 3874654"/>
                  <a:gd name="connsiteY14" fmla="*/ 304801 h 2376056"/>
                  <a:gd name="connsiteX15" fmla="*/ 83127 w 3874654"/>
                  <a:gd name="connsiteY15" fmla="*/ 0 h 2376056"/>
                  <a:gd name="connsiteX0" fmla="*/ 57730 w 3932384"/>
                  <a:gd name="connsiteY0" fmla="*/ 900546 h 2376056"/>
                  <a:gd name="connsiteX1" fmla="*/ 99291 w 3932384"/>
                  <a:gd name="connsiteY1" fmla="*/ 637310 h 2376056"/>
                  <a:gd name="connsiteX2" fmla="*/ 653475 w 3932384"/>
                  <a:gd name="connsiteY2" fmla="*/ 955964 h 2376056"/>
                  <a:gd name="connsiteX3" fmla="*/ 1221512 w 3932384"/>
                  <a:gd name="connsiteY3" fmla="*/ 1565563 h 2376056"/>
                  <a:gd name="connsiteX4" fmla="*/ 1415475 w 3932384"/>
                  <a:gd name="connsiteY4" fmla="*/ 2272147 h 2376056"/>
                  <a:gd name="connsiteX5" fmla="*/ 1775694 w 3932384"/>
                  <a:gd name="connsiteY5" fmla="*/ 2355273 h 2376056"/>
                  <a:gd name="connsiteX6" fmla="*/ 1955803 w 3932384"/>
                  <a:gd name="connsiteY6" fmla="*/ 2092037 h 2376056"/>
                  <a:gd name="connsiteX7" fmla="*/ 2385294 w 3932384"/>
                  <a:gd name="connsiteY7" fmla="*/ 2341418 h 2376056"/>
                  <a:gd name="connsiteX8" fmla="*/ 2703948 w 3932384"/>
                  <a:gd name="connsiteY8" fmla="*/ 2202872 h 2376056"/>
                  <a:gd name="connsiteX9" fmla="*/ 2842491 w 3932384"/>
                  <a:gd name="connsiteY9" fmla="*/ 1440875 h 2376056"/>
                  <a:gd name="connsiteX10" fmla="*/ 3230421 w 3932384"/>
                  <a:gd name="connsiteY10" fmla="*/ 831273 h 2376056"/>
                  <a:gd name="connsiteX11" fmla="*/ 3853875 w 3932384"/>
                  <a:gd name="connsiteY11" fmla="*/ 554182 h 2376056"/>
                  <a:gd name="connsiteX12" fmla="*/ 3701475 w 3932384"/>
                  <a:gd name="connsiteY12" fmla="*/ 55419 h 2376056"/>
                  <a:gd name="connsiteX13" fmla="*/ 2911766 w 3932384"/>
                  <a:gd name="connsiteY13" fmla="*/ 263237 h 2376056"/>
                  <a:gd name="connsiteX14" fmla="*/ 2052785 w 3932384"/>
                  <a:gd name="connsiteY14" fmla="*/ 374073 h 2376056"/>
                  <a:gd name="connsiteX15" fmla="*/ 1110675 w 3932384"/>
                  <a:gd name="connsiteY15" fmla="*/ 304801 h 2376056"/>
                  <a:gd name="connsiteX16" fmla="*/ 140857 w 3932384"/>
                  <a:gd name="connsiteY16" fmla="*/ 0 h 2376056"/>
                  <a:gd name="connsiteX0" fmla="*/ 0 w 3833093"/>
                  <a:gd name="connsiteY0" fmla="*/ 637310 h 2376056"/>
                  <a:gd name="connsiteX1" fmla="*/ 554184 w 3833093"/>
                  <a:gd name="connsiteY1" fmla="*/ 955964 h 2376056"/>
                  <a:gd name="connsiteX2" fmla="*/ 1122221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355273 h 2376056"/>
                  <a:gd name="connsiteX5" fmla="*/ 1856512 w 3833093"/>
                  <a:gd name="connsiteY5" fmla="*/ 2092037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122221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355273 h 2376056"/>
                  <a:gd name="connsiteX5" fmla="*/ 1856512 w 3833093"/>
                  <a:gd name="connsiteY5" fmla="*/ 2092037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355273 h 2376056"/>
                  <a:gd name="connsiteX5" fmla="*/ 1856512 w 3833093"/>
                  <a:gd name="connsiteY5" fmla="*/ 2092037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355273 h 2376056"/>
                  <a:gd name="connsiteX5" fmla="*/ 1953493 w 3833093"/>
                  <a:gd name="connsiteY5" fmla="*/ 2022764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355273 h 2376056"/>
                  <a:gd name="connsiteX5" fmla="*/ 1953493 w 3833093"/>
                  <a:gd name="connsiteY5" fmla="*/ 2022764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131130 w 3833093"/>
                  <a:gd name="connsiteY9" fmla="*/ 831273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86003 w 3833093"/>
                  <a:gd name="connsiteY6" fmla="*/ 2341418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034148 w 3833093"/>
                  <a:gd name="connsiteY9" fmla="*/ 845128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30585 w 3833093"/>
                  <a:gd name="connsiteY6" fmla="*/ 2272145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034148 w 3833093"/>
                  <a:gd name="connsiteY9" fmla="*/ 845128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05349 w 3833093"/>
                  <a:gd name="connsiteY2" fmla="*/ 1565563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30585 w 3833093"/>
                  <a:gd name="connsiteY6" fmla="*/ 2272145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034148 w 3833093"/>
                  <a:gd name="connsiteY9" fmla="*/ 845128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33058 w 3833093"/>
                  <a:gd name="connsiteY2" fmla="*/ 1482436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30585 w 3833093"/>
                  <a:gd name="connsiteY6" fmla="*/ 2272145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034148 w 3833093"/>
                  <a:gd name="connsiteY9" fmla="*/ 845128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33058 w 3833093"/>
                  <a:gd name="connsiteY2" fmla="*/ 1482436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30585 w 3833093"/>
                  <a:gd name="connsiteY6" fmla="*/ 2272145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034148 w 3833093"/>
                  <a:gd name="connsiteY9" fmla="*/ 845128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734293 w 3833093"/>
                  <a:gd name="connsiteY1" fmla="*/ 858982 h 2376056"/>
                  <a:gd name="connsiteX2" fmla="*/ 1233058 w 3833093"/>
                  <a:gd name="connsiteY2" fmla="*/ 1482436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30585 w 3833093"/>
                  <a:gd name="connsiteY6" fmla="*/ 2272145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034148 w 3833093"/>
                  <a:gd name="connsiteY9" fmla="*/ 845128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886693 w 3833093"/>
                  <a:gd name="connsiteY1" fmla="*/ 858982 h 2376056"/>
                  <a:gd name="connsiteX2" fmla="*/ 1233058 w 3833093"/>
                  <a:gd name="connsiteY2" fmla="*/ 1482436 h 2376056"/>
                  <a:gd name="connsiteX3" fmla="*/ 1316184 w 3833093"/>
                  <a:gd name="connsiteY3" fmla="*/ 2272147 h 2376056"/>
                  <a:gd name="connsiteX4" fmla="*/ 1676403 w 3833093"/>
                  <a:gd name="connsiteY4" fmla="*/ 2272146 h 2376056"/>
                  <a:gd name="connsiteX5" fmla="*/ 1953493 w 3833093"/>
                  <a:gd name="connsiteY5" fmla="*/ 2022764 h 2376056"/>
                  <a:gd name="connsiteX6" fmla="*/ 2230585 w 3833093"/>
                  <a:gd name="connsiteY6" fmla="*/ 2272145 h 2376056"/>
                  <a:gd name="connsiteX7" fmla="*/ 2604657 w 3833093"/>
                  <a:gd name="connsiteY7" fmla="*/ 2202872 h 2376056"/>
                  <a:gd name="connsiteX8" fmla="*/ 2743200 w 3833093"/>
                  <a:gd name="connsiteY8" fmla="*/ 1440875 h 2376056"/>
                  <a:gd name="connsiteX9" fmla="*/ 3034148 w 3833093"/>
                  <a:gd name="connsiteY9" fmla="*/ 845128 h 2376056"/>
                  <a:gd name="connsiteX10" fmla="*/ 3754584 w 3833093"/>
                  <a:gd name="connsiteY10" fmla="*/ 554182 h 2376056"/>
                  <a:gd name="connsiteX11" fmla="*/ 3602184 w 3833093"/>
                  <a:gd name="connsiteY11" fmla="*/ 55419 h 2376056"/>
                  <a:gd name="connsiteX12" fmla="*/ 2812475 w 3833093"/>
                  <a:gd name="connsiteY12" fmla="*/ 263237 h 2376056"/>
                  <a:gd name="connsiteX13" fmla="*/ 1953494 w 3833093"/>
                  <a:gd name="connsiteY13" fmla="*/ 374073 h 2376056"/>
                  <a:gd name="connsiteX14" fmla="*/ 1011384 w 3833093"/>
                  <a:gd name="connsiteY14" fmla="*/ 304801 h 2376056"/>
                  <a:gd name="connsiteX15" fmla="*/ 41566 w 3833093"/>
                  <a:gd name="connsiteY15" fmla="*/ 0 h 2376056"/>
                  <a:gd name="connsiteX0" fmla="*/ 0 w 3833093"/>
                  <a:gd name="connsiteY0" fmla="*/ 637310 h 2376056"/>
                  <a:gd name="connsiteX1" fmla="*/ 207818 w 3833093"/>
                  <a:gd name="connsiteY1" fmla="*/ 651165 h 2376056"/>
                  <a:gd name="connsiteX2" fmla="*/ 886693 w 3833093"/>
                  <a:gd name="connsiteY2" fmla="*/ 858982 h 2376056"/>
                  <a:gd name="connsiteX3" fmla="*/ 1233058 w 3833093"/>
                  <a:gd name="connsiteY3" fmla="*/ 1482436 h 2376056"/>
                  <a:gd name="connsiteX4" fmla="*/ 1316184 w 3833093"/>
                  <a:gd name="connsiteY4" fmla="*/ 2272147 h 2376056"/>
                  <a:gd name="connsiteX5" fmla="*/ 1676403 w 3833093"/>
                  <a:gd name="connsiteY5" fmla="*/ 2272146 h 2376056"/>
                  <a:gd name="connsiteX6" fmla="*/ 1953493 w 3833093"/>
                  <a:gd name="connsiteY6" fmla="*/ 2022764 h 2376056"/>
                  <a:gd name="connsiteX7" fmla="*/ 2230585 w 3833093"/>
                  <a:gd name="connsiteY7" fmla="*/ 2272145 h 2376056"/>
                  <a:gd name="connsiteX8" fmla="*/ 2604657 w 3833093"/>
                  <a:gd name="connsiteY8" fmla="*/ 2202872 h 2376056"/>
                  <a:gd name="connsiteX9" fmla="*/ 2743200 w 3833093"/>
                  <a:gd name="connsiteY9" fmla="*/ 1440875 h 2376056"/>
                  <a:gd name="connsiteX10" fmla="*/ 3034148 w 3833093"/>
                  <a:gd name="connsiteY10" fmla="*/ 845128 h 2376056"/>
                  <a:gd name="connsiteX11" fmla="*/ 3754584 w 3833093"/>
                  <a:gd name="connsiteY11" fmla="*/ 554182 h 2376056"/>
                  <a:gd name="connsiteX12" fmla="*/ 3602184 w 3833093"/>
                  <a:gd name="connsiteY12" fmla="*/ 55419 h 2376056"/>
                  <a:gd name="connsiteX13" fmla="*/ 2812475 w 3833093"/>
                  <a:gd name="connsiteY13" fmla="*/ 263237 h 2376056"/>
                  <a:gd name="connsiteX14" fmla="*/ 1953494 w 3833093"/>
                  <a:gd name="connsiteY14" fmla="*/ 374073 h 2376056"/>
                  <a:gd name="connsiteX15" fmla="*/ 1011384 w 3833093"/>
                  <a:gd name="connsiteY15" fmla="*/ 304801 h 2376056"/>
                  <a:gd name="connsiteX16" fmla="*/ 41566 w 3833093"/>
                  <a:gd name="connsiteY16" fmla="*/ 0 h 2376056"/>
                  <a:gd name="connsiteX0" fmla="*/ 166252 w 3791527"/>
                  <a:gd name="connsiteY0" fmla="*/ 651165 h 2376056"/>
                  <a:gd name="connsiteX1" fmla="*/ 845127 w 3791527"/>
                  <a:gd name="connsiteY1" fmla="*/ 858982 h 2376056"/>
                  <a:gd name="connsiteX2" fmla="*/ 1191492 w 3791527"/>
                  <a:gd name="connsiteY2" fmla="*/ 1482436 h 2376056"/>
                  <a:gd name="connsiteX3" fmla="*/ 1274618 w 3791527"/>
                  <a:gd name="connsiteY3" fmla="*/ 2272147 h 2376056"/>
                  <a:gd name="connsiteX4" fmla="*/ 1634837 w 3791527"/>
                  <a:gd name="connsiteY4" fmla="*/ 2272146 h 2376056"/>
                  <a:gd name="connsiteX5" fmla="*/ 1911927 w 3791527"/>
                  <a:gd name="connsiteY5" fmla="*/ 2022764 h 2376056"/>
                  <a:gd name="connsiteX6" fmla="*/ 2189019 w 3791527"/>
                  <a:gd name="connsiteY6" fmla="*/ 2272145 h 2376056"/>
                  <a:gd name="connsiteX7" fmla="*/ 2563091 w 3791527"/>
                  <a:gd name="connsiteY7" fmla="*/ 2202872 h 2376056"/>
                  <a:gd name="connsiteX8" fmla="*/ 2701634 w 3791527"/>
                  <a:gd name="connsiteY8" fmla="*/ 1440875 h 2376056"/>
                  <a:gd name="connsiteX9" fmla="*/ 2992582 w 3791527"/>
                  <a:gd name="connsiteY9" fmla="*/ 845128 h 2376056"/>
                  <a:gd name="connsiteX10" fmla="*/ 3713018 w 3791527"/>
                  <a:gd name="connsiteY10" fmla="*/ 554182 h 2376056"/>
                  <a:gd name="connsiteX11" fmla="*/ 3560618 w 3791527"/>
                  <a:gd name="connsiteY11" fmla="*/ 55419 h 2376056"/>
                  <a:gd name="connsiteX12" fmla="*/ 2770909 w 3791527"/>
                  <a:gd name="connsiteY12" fmla="*/ 263237 h 2376056"/>
                  <a:gd name="connsiteX13" fmla="*/ 1911928 w 3791527"/>
                  <a:gd name="connsiteY13" fmla="*/ 374073 h 2376056"/>
                  <a:gd name="connsiteX14" fmla="*/ 969818 w 3791527"/>
                  <a:gd name="connsiteY14" fmla="*/ 304801 h 2376056"/>
                  <a:gd name="connsiteX15" fmla="*/ 0 w 3791527"/>
                  <a:gd name="connsiteY15" fmla="*/ 0 h 2376056"/>
                  <a:gd name="connsiteX0" fmla="*/ 166252 w 3791527"/>
                  <a:gd name="connsiteY0" fmla="*/ 651165 h 2376056"/>
                  <a:gd name="connsiteX1" fmla="*/ 180106 w 3791527"/>
                  <a:gd name="connsiteY1" fmla="*/ 595747 h 2376056"/>
                  <a:gd name="connsiteX2" fmla="*/ 845127 w 3791527"/>
                  <a:gd name="connsiteY2" fmla="*/ 858982 h 2376056"/>
                  <a:gd name="connsiteX3" fmla="*/ 1191492 w 3791527"/>
                  <a:gd name="connsiteY3" fmla="*/ 1482436 h 2376056"/>
                  <a:gd name="connsiteX4" fmla="*/ 1274618 w 3791527"/>
                  <a:gd name="connsiteY4" fmla="*/ 2272147 h 2376056"/>
                  <a:gd name="connsiteX5" fmla="*/ 1634837 w 3791527"/>
                  <a:gd name="connsiteY5" fmla="*/ 2272146 h 2376056"/>
                  <a:gd name="connsiteX6" fmla="*/ 1911927 w 3791527"/>
                  <a:gd name="connsiteY6" fmla="*/ 2022764 h 2376056"/>
                  <a:gd name="connsiteX7" fmla="*/ 2189019 w 3791527"/>
                  <a:gd name="connsiteY7" fmla="*/ 2272145 h 2376056"/>
                  <a:gd name="connsiteX8" fmla="*/ 2563091 w 3791527"/>
                  <a:gd name="connsiteY8" fmla="*/ 2202872 h 2376056"/>
                  <a:gd name="connsiteX9" fmla="*/ 2701634 w 3791527"/>
                  <a:gd name="connsiteY9" fmla="*/ 1440875 h 2376056"/>
                  <a:gd name="connsiteX10" fmla="*/ 2992582 w 3791527"/>
                  <a:gd name="connsiteY10" fmla="*/ 845128 h 2376056"/>
                  <a:gd name="connsiteX11" fmla="*/ 3713018 w 3791527"/>
                  <a:gd name="connsiteY11" fmla="*/ 554182 h 2376056"/>
                  <a:gd name="connsiteX12" fmla="*/ 3560618 w 3791527"/>
                  <a:gd name="connsiteY12" fmla="*/ 55419 h 2376056"/>
                  <a:gd name="connsiteX13" fmla="*/ 2770909 w 3791527"/>
                  <a:gd name="connsiteY13" fmla="*/ 263237 h 2376056"/>
                  <a:gd name="connsiteX14" fmla="*/ 1911928 w 3791527"/>
                  <a:gd name="connsiteY14" fmla="*/ 374073 h 2376056"/>
                  <a:gd name="connsiteX15" fmla="*/ 969818 w 3791527"/>
                  <a:gd name="connsiteY15" fmla="*/ 304801 h 2376056"/>
                  <a:gd name="connsiteX16" fmla="*/ 0 w 3791527"/>
                  <a:gd name="connsiteY16" fmla="*/ 0 h 2376056"/>
                  <a:gd name="connsiteX0" fmla="*/ 99292 w 3724567"/>
                  <a:gd name="connsiteY0" fmla="*/ 609602 h 2334493"/>
                  <a:gd name="connsiteX1" fmla="*/ 113146 w 3724567"/>
                  <a:gd name="connsiteY1" fmla="*/ 554184 h 2334493"/>
                  <a:gd name="connsiteX2" fmla="*/ 778167 w 3724567"/>
                  <a:gd name="connsiteY2" fmla="*/ 817419 h 2334493"/>
                  <a:gd name="connsiteX3" fmla="*/ 1124532 w 3724567"/>
                  <a:gd name="connsiteY3" fmla="*/ 1440873 h 2334493"/>
                  <a:gd name="connsiteX4" fmla="*/ 1207658 w 3724567"/>
                  <a:gd name="connsiteY4" fmla="*/ 2230584 h 2334493"/>
                  <a:gd name="connsiteX5" fmla="*/ 1567877 w 3724567"/>
                  <a:gd name="connsiteY5" fmla="*/ 2230583 h 2334493"/>
                  <a:gd name="connsiteX6" fmla="*/ 1844967 w 3724567"/>
                  <a:gd name="connsiteY6" fmla="*/ 1981201 h 2334493"/>
                  <a:gd name="connsiteX7" fmla="*/ 2122059 w 3724567"/>
                  <a:gd name="connsiteY7" fmla="*/ 2230582 h 2334493"/>
                  <a:gd name="connsiteX8" fmla="*/ 2496131 w 3724567"/>
                  <a:gd name="connsiteY8" fmla="*/ 2161309 h 2334493"/>
                  <a:gd name="connsiteX9" fmla="*/ 2634674 w 3724567"/>
                  <a:gd name="connsiteY9" fmla="*/ 1399312 h 2334493"/>
                  <a:gd name="connsiteX10" fmla="*/ 2925622 w 3724567"/>
                  <a:gd name="connsiteY10" fmla="*/ 803565 h 2334493"/>
                  <a:gd name="connsiteX11" fmla="*/ 3646058 w 3724567"/>
                  <a:gd name="connsiteY11" fmla="*/ 512619 h 2334493"/>
                  <a:gd name="connsiteX12" fmla="*/ 3493658 w 3724567"/>
                  <a:gd name="connsiteY12" fmla="*/ 13856 h 2334493"/>
                  <a:gd name="connsiteX13" fmla="*/ 2703949 w 3724567"/>
                  <a:gd name="connsiteY13" fmla="*/ 221674 h 2334493"/>
                  <a:gd name="connsiteX14" fmla="*/ 1844968 w 3724567"/>
                  <a:gd name="connsiteY14" fmla="*/ 332510 h 2334493"/>
                  <a:gd name="connsiteX15" fmla="*/ 902858 w 3724567"/>
                  <a:gd name="connsiteY15" fmla="*/ 263238 h 2334493"/>
                  <a:gd name="connsiteX16" fmla="*/ 99295 w 3724567"/>
                  <a:gd name="connsiteY16" fmla="*/ 0 h 2334493"/>
                  <a:gd name="connsiteX0" fmla="*/ 99292 w 3724567"/>
                  <a:gd name="connsiteY0" fmla="*/ 609602 h 2334493"/>
                  <a:gd name="connsiteX1" fmla="*/ 113146 w 3724567"/>
                  <a:gd name="connsiteY1" fmla="*/ 554184 h 2334493"/>
                  <a:gd name="connsiteX2" fmla="*/ 778167 w 3724567"/>
                  <a:gd name="connsiteY2" fmla="*/ 817419 h 2334493"/>
                  <a:gd name="connsiteX3" fmla="*/ 1069114 w 3724567"/>
                  <a:gd name="connsiteY3" fmla="*/ 1357746 h 2334493"/>
                  <a:gd name="connsiteX4" fmla="*/ 1207658 w 3724567"/>
                  <a:gd name="connsiteY4" fmla="*/ 2230584 h 2334493"/>
                  <a:gd name="connsiteX5" fmla="*/ 1567877 w 3724567"/>
                  <a:gd name="connsiteY5" fmla="*/ 2230583 h 2334493"/>
                  <a:gd name="connsiteX6" fmla="*/ 1844967 w 3724567"/>
                  <a:gd name="connsiteY6" fmla="*/ 1981201 h 2334493"/>
                  <a:gd name="connsiteX7" fmla="*/ 2122059 w 3724567"/>
                  <a:gd name="connsiteY7" fmla="*/ 2230582 h 2334493"/>
                  <a:gd name="connsiteX8" fmla="*/ 2496131 w 3724567"/>
                  <a:gd name="connsiteY8" fmla="*/ 2161309 h 2334493"/>
                  <a:gd name="connsiteX9" fmla="*/ 2634674 w 3724567"/>
                  <a:gd name="connsiteY9" fmla="*/ 1399312 h 2334493"/>
                  <a:gd name="connsiteX10" fmla="*/ 2925622 w 3724567"/>
                  <a:gd name="connsiteY10" fmla="*/ 803565 h 2334493"/>
                  <a:gd name="connsiteX11" fmla="*/ 3646058 w 3724567"/>
                  <a:gd name="connsiteY11" fmla="*/ 512619 h 2334493"/>
                  <a:gd name="connsiteX12" fmla="*/ 3493658 w 3724567"/>
                  <a:gd name="connsiteY12" fmla="*/ 13856 h 2334493"/>
                  <a:gd name="connsiteX13" fmla="*/ 2703949 w 3724567"/>
                  <a:gd name="connsiteY13" fmla="*/ 221674 h 2334493"/>
                  <a:gd name="connsiteX14" fmla="*/ 1844968 w 3724567"/>
                  <a:gd name="connsiteY14" fmla="*/ 332510 h 2334493"/>
                  <a:gd name="connsiteX15" fmla="*/ 902858 w 3724567"/>
                  <a:gd name="connsiteY15" fmla="*/ 263238 h 2334493"/>
                  <a:gd name="connsiteX16" fmla="*/ 99295 w 3724567"/>
                  <a:gd name="connsiteY16" fmla="*/ 0 h 2334493"/>
                  <a:gd name="connsiteX0" fmla="*/ 13851 w 3625272"/>
                  <a:gd name="connsiteY0" fmla="*/ 554184 h 2334493"/>
                  <a:gd name="connsiteX1" fmla="*/ 678872 w 3625272"/>
                  <a:gd name="connsiteY1" fmla="*/ 817419 h 2334493"/>
                  <a:gd name="connsiteX2" fmla="*/ 969819 w 3625272"/>
                  <a:gd name="connsiteY2" fmla="*/ 1357746 h 2334493"/>
                  <a:gd name="connsiteX3" fmla="*/ 1108363 w 3625272"/>
                  <a:gd name="connsiteY3" fmla="*/ 2230584 h 2334493"/>
                  <a:gd name="connsiteX4" fmla="*/ 1468582 w 3625272"/>
                  <a:gd name="connsiteY4" fmla="*/ 2230583 h 2334493"/>
                  <a:gd name="connsiteX5" fmla="*/ 1745672 w 3625272"/>
                  <a:gd name="connsiteY5" fmla="*/ 1981201 h 2334493"/>
                  <a:gd name="connsiteX6" fmla="*/ 2022764 w 3625272"/>
                  <a:gd name="connsiteY6" fmla="*/ 2230582 h 2334493"/>
                  <a:gd name="connsiteX7" fmla="*/ 2396836 w 3625272"/>
                  <a:gd name="connsiteY7" fmla="*/ 2161309 h 2334493"/>
                  <a:gd name="connsiteX8" fmla="*/ 2535379 w 3625272"/>
                  <a:gd name="connsiteY8" fmla="*/ 1399312 h 2334493"/>
                  <a:gd name="connsiteX9" fmla="*/ 2826327 w 3625272"/>
                  <a:gd name="connsiteY9" fmla="*/ 803565 h 2334493"/>
                  <a:gd name="connsiteX10" fmla="*/ 3546763 w 3625272"/>
                  <a:gd name="connsiteY10" fmla="*/ 512619 h 2334493"/>
                  <a:gd name="connsiteX11" fmla="*/ 3394363 w 3625272"/>
                  <a:gd name="connsiteY11" fmla="*/ 13856 h 2334493"/>
                  <a:gd name="connsiteX12" fmla="*/ 2604654 w 3625272"/>
                  <a:gd name="connsiteY12" fmla="*/ 221674 h 2334493"/>
                  <a:gd name="connsiteX13" fmla="*/ 1745673 w 3625272"/>
                  <a:gd name="connsiteY13" fmla="*/ 332510 h 2334493"/>
                  <a:gd name="connsiteX14" fmla="*/ 803563 w 3625272"/>
                  <a:gd name="connsiteY14" fmla="*/ 263238 h 2334493"/>
                  <a:gd name="connsiteX15" fmla="*/ 0 w 3625272"/>
                  <a:gd name="connsiteY15" fmla="*/ 0 h 2334493"/>
                  <a:gd name="connsiteX0" fmla="*/ 0 w 3611421"/>
                  <a:gd name="connsiteY0" fmla="*/ 540328 h 2320637"/>
                  <a:gd name="connsiteX1" fmla="*/ 665021 w 3611421"/>
                  <a:gd name="connsiteY1" fmla="*/ 803563 h 2320637"/>
                  <a:gd name="connsiteX2" fmla="*/ 955968 w 3611421"/>
                  <a:gd name="connsiteY2" fmla="*/ 1343890 h 2320637"/>
                  <a:gd name="connsiteX3" fmla="*/ 1094512 w 3611421"/>
                  <a:gd name="connsiteY3" fmla="*/ 2216728 h 2320637"/>
                  <a:gd name="connsiteX4" fmla="*/ 1454731 w 3611421"/>
                  <a:gd name="connsiteY4" fmla="*/ 2216727 h 2320637"/>
                  <a:gd name="connsiteX5" fmla="*/ 1731821 w 3611421"/>
                  <a:gd name="connsiteY5" fmla="*/ 1967345 h 2320637"/>
                  <a:gd name="connsiteX6" fmla="*/ 2008913 w 3611421"/>
                  <a:gd name="connsiteY6" fmla="*/ 2216726 h 2320637"/>
                  <a:gd name="connsiteX7" fmla="*/ 2382985 w 3611421"/>
                  <a:gd name="connsiteY7" fmla="*/ 2147453 h 2320637"/>
                  <a:gd name="connsiteX8" fmla="*/ 2521528 w 3611421"/>
                  <a:gd name="connsiteY8" fmla="*/ 1385456 h 2320637"/>
                  <a:gd name="connsiteX9" fmla="*/ 2812476 w 3611421"/>
                  <a:gd name="connsiteY9" fmla="*/ 789709 h 2320637"/>
                  <a:gd name="connsiteX10" fmla="*/ 3532912 w 3611421"/>
                  <a:gd name="connsiteY10" fmla="*/ 498763 h 2320637"/>
                  <a:gd name="connsiteX11" fmla="*/ 3380512 w 3611421"/>
                  <a:gd name="connsiteY11" fmla="*/ 0 h 2320637"/>
                  <a:gd name="connsiteX12" fmla="*/ 2590803 w 3611421"/>
                  <a:gd name="connsiteY12" fmla="*/ 207818 h 2320637"/>
                  <a:gd name="connsiteX13" fmla="*/ 1731822 w 3611421"/>
                  <a:gd name="connsiteY13" fmla="*/ 318654 h 2320637"/>
                  <a:gd name="connsiteX14" fmla="*/ 789712 w 3611421"/>
                  <a:gd name="connsiteY14" fmla="*/ 249382 h 2320637"/>
                  <a:gd name="connsiteX15" fmla="*/ 176345 w 3611421"/>
                  <a:gd name="connsiteY15" fmla="*/ 15404 h 2320637"/>
                  <a:gd name="connsiteX0" fmla="*/ 0 w 3611421"/>
                  <a:gd name="connsiteY0" fmla="*/ 540328 h 2320637"/>
                  <a:gd name="connsiteX1" fmla="*/ 665021 w 3611421"/>
                  <a:gd name="connsiteY1" fmla="*/ 803563 h 2320637"/>
                  <a:gd name="connsiteX2" fmla="*/ 955968 w 3611421"/>
                  <a:gd name="connsiteY2" fmla="*/ 1343890 h 2320637"/>
                  <a:gd name="connsiteX3" fmla="*/ 1094512 w 3611421"/>
                  <a:gd name="connsiteY3" fmla="*/ 2216728 h 2320637"/>
                  <a:gd name="connsiteX4" fmla="*/ 1454731 w 3611421"/>
                  <a:gd name="connsiteY4" fmla="*/ 2216727 h 2320637"/>
                  <a:gd name="connsiteX5" fmla="*/ 1731821 w 3611421"/>
                  <a:gd name="connsiteY5" fmla="*/ 1967345 h 2320637"/>
                  <a:gd name="connsiteX6" fmla="*/ 2008913 w 3611421"/>
                  <a:gd name="connsiteY6" fmla="*/ 2216726 h 2320637"/>
                  <a:gd name="connsiteX7" fmla="*/ 2382985 w 3611421"/>
                  <a:gd name="connsiteY7" fmla="*/ 2147453 h 2320637"/>
                  <a:gd name="connsiteX8" fmla="*/ 2521528 w 3611421"/>
                  <a:gd name="connsiteY8" fmla="*/ 1385456 h 2320637"/>
                  <a:gd name="connsiteX9" fmla="*/ 2812476 w 3611421"/>
                  <a:gd name="connsiteY9" fmla="*/ 789709 h 2320637"/>
                  <a:gd name="connsiteX10" fmla="*/ 3532912 w 3611421"/>
                  <a:gd name="connsiteY10" fmla="*/ 498763 h 2320637"/>
                  <a:gd name="connsiteX11" fmla="*/ 3380512 w 3611421"/>
                  <a:gd name="connsiteY11" fmla="*/ 0 h 2320637"/>
                  <a:gd name="connsiteX12" fmla="*/ 2590803 w 3611421"/>
                  <a:gd name="connsiteY12" fmla="*/ 207818 h 2320637"/>
                  <a:gd name="connsiteX13" fmla="*/ 1731822 w 3611421"/>
                  <a:gd name="connsiteY13" fmla="*/ 318654 h 2320637"/>
                  <a:gd name="connsiteX14" fmla="*/ 789712 w 3611421"/>
                  <a:gd name="connsiteY14" fmla="*/ 249382 h 2320637"/>
                  <a:gd name="connsiteX15" fmla="*/ 176345 w 3611421"/>
                  <a:gd name="connsiteY15" fmla="*/ 15404 h 2320637"/>
                  <a:gd name="connsiteX0" fmla="*/ 86343 w 3697764"/>
                  <a:gd name="connsiteY0" fmla="*/ 540328 h 2320637"/>
                  <a:gd name="connsiteX1" fmla="*/ 110837 w 3697764"/>
                  <a:gd name="connsiteY1" fmla="*/ 507631 h 2320637"/>
                  <a:gd name="connsiteX2" fmla="*/ 751364 w 3697764"/>
                  <a:gd name="connsiteY2" fmla="*/ 803563 h 2320637"/>
                  <a:gd name="connsiteX3" fmla="*/ 1042311 w 3697764"/>
                  <a:gd name="connsiteY3" fmla="*/ 1343890 h 2320637"/>
                  <a:gd name="connsiteX4" fmla="*/ 1180855 w 3697764"/>
                  <a:gd name="connsiteY4" fmla="*/ 2216728 h 2320637"/>
                  <a:gd name="connsiteX5" fmla="*/ 1541074 w 3697764"/>
                  <a:gd name="connsiteY5" fmla="*/ 2216727 h 2320637"/>
                  <a:gd name="connsiteX6" fmla="*/ 1818164 w 3697764"/>
                  <a:gd name="connsiteY6" fmla="*/ 1967345 h 2320637"/>
                  <a:gd name="connsiteX7" fmla="*/ 2095256 w 3697764"/>
                  <a:gd name="connsiteY7" fmla="*/ 2216726 h 2320637"/>
                  <a:gd name="connsiteX8" fmla="*/ 2469328 w 3697764"/>
                  <a:gd name="connsiteY8" fmla="*/ 2147453 h 2320637"/>
                  <a:gd name="connsiteX9" fmla="*/ 2607871 w 3697764"/>
                  <a:gd name="connsiteY9" fmla="*/ 1385456 h 2320637"/>
                  <a:gd name="connsiteX10" fmla="*/ 2898819 w 3697764"/>
                  <a:gd name="connsiteY10" fmla="*/ 789709 h 2320637"/>
                  <a:gd name="connsiteX11" fmla="*/ 3619255 w 3697764"/>
                  <a:gd name="connsiteY11" fmla="*/ 498763 h 2320637"/>
                  <a:gd name="connsiteX12" fmla="*/ 3466855 w 3697764"/>
                  <a:gd name="connsiteY12" fmla="*/ 0 h 2320637"/>
                  <a:gd name="connsiteX13" fmla="*/ 2677146 w 3697764"/>
                  <a:gd name="connsiteY13" fmla="*/ 207818 h 2320637"/>
                  <a:gd name="connsiteX14" fmla="*/ 1818165 w 3697764"/>
                  <a:gd name="connsiteY14" fmla="*/ 318654 h 2320637"/>
                  <a:gd name="connsiteX15" fmla="*/ 876055 w 3697764"/>
                  <a:gd name="connsiteY15" fmla="*/ 249382 h 2320637"/>
                  <a:gd name="connsiteX16" fmla="*/ 262688 w 3697764"/>
                  <a:gd name="connsiteY16" fmla="*/ 15404 h 2320637"/>
                  <a:gd name="connsiteX0" fmla="*/ 0 w 3611421"/>
                  <a:gd name="connsiteY0" fmla="*/ 540328 h 2320637"/>
                  <a:gd name="connsiteX1" fmla="*/ 665021 w 3611421"/>
                  <a:gd name="connsiteY1" fmla="*/ 803563 h 2320637"/>
                  <a:gd name="connsiteX2" fmla="*/ 955968 w 3611421"/>
                  <a:gd name="connsiteY2" fmla="*/ 1343890 h 2320637"/>
                  <a:gd name="connsiteX3" fmla="*/ 1094512 w 3611421"/>
                  <a:gd name="connsiteY3" fmla="*/ 2216728 h 2320637"/>
                  <a:gd name="connsiteX4" fmla="*/ 1454731 w 3611421"/>
                  <a:gd name="connsiteY4" fmla="*/ 2216727 h 2320637"/>
                  <a:gd name="connsiteX5" fmla="*/ 1731821 w 3611421"/>
                  <a:gd name="connsiteY5" fmla="*/ 1967345 h 2320637"/>
                  <a:gd name="connsiteX6" fmla="*/ 2008913 w 3611421"/>
                  <a:gd name="connsiteY6" fmla="*/ 2216726 h 2320637"/>
                  <a:gd name="connsiteX7" fmla="*/ 2382985 w 3611421"/>
                  <a:gd name="connsiteY7" fmla="*/ 2147453 h 2320637"/>
                  <a:gd name="connsiteX8" fmla="*/ 2521528 w 3611421"/>
                  <a:gd name="connsiteY8" fmla="*/ 1385456 h 2320637"/>
                  <a:gd name="connsiteX9" fmla="*/ 2812476 w 3611421"/>
                  <a:gd name="connsiteY9" fmla="*/ 789709 h 2320637"/>
                  <a:gd name="connsiteX10" fmla="*/ 3532912 w 3611421"/>
                  <a:gd name="connsiteY10" fmla="*/ 498763 h 2320637"/>
                  <a:gd name="connsiteX11" fmla="*/ 3380512 w 3611421"/>
                  <a:gd name="connsiteY11" fmla="*/ 0 h 2320637"/>
                  <a:gd name="connsiteX12" fmla="*/ 2590803 w 3611421"/>
                  <a:gd name="connsiteY12" fmla="*/ 207818 h 2320637"/>
                  <a:gd name="connsiteX13" fmla="*/ 1731822 w 3611421"/>
                  <a:gd name="connsiteY13" fmla="*/ 318654 h 2320637"/>
                  <a:gd name="connsiteX14" fmla="*/ 789712 w 3611421"/>
                  <a:gd name="connsiteY14" fmla="*/ 249382 h 2320637"/>
                  <a:gd name="connsiteX15" fmla="*/ 176345 w 3611421"/>
                  <a:gd name="connsiteY15" fmla="*/ 15404 h 2320637"/>
                  <a:gd name="connsiteX0" fmla="*/ 0 w 3604105"/>
                  <a:gd name="connsiteY0" fmla="*/ 503752 h 2320637"/>
                  <a:gd name="connsiteX1" fmla="*/ 657705 w 3604105"/>
                  <a:gd name="connsiteY1" fmla="*/ 803563 h 2320637"/>
                  <a:gd name="connsiteX2" fmla="*/ 948652 w 3604105"/>
                  <a:gd name="connsiteY2" fmla="*/ 1343890 h 2320637"/>
                  <a:gd name="connsiteX3" fmla="*/ 1087196 w 3604105"/>
                  <a:gd name="connsiteY3" fmla="*/ 2216728 h 2320637"/>
                  <a:gd name="connsiteX4" fmla="*/ 1447415 w 3604105"/>
                  <a:gd name="connsiteY4" fmla="*/ 2216727 h 2320637"/>
                  <a:gd name="connsiteX5" fmla="*/ 1724505 w 3604105"/>
                  <a:gd name="connsiteY5" fmla="*/ 1967345 h 2320637"/>
                  <a:gd name="connsiteX6" fmla="*/ 2001597 w 3604105"/>
                  <a:gd name="connsiteY6" fmla="*/ 2216726 h 2320637"/>
                  <a:gd name="connsiteX7" fmla="*/ 2375669 w 3604105"/>
                  <a:gd name="connsiteY7" fmla="*/ 2147453 h 2320637"/>
                  <a:gd name="connsiteX8" fmla="*/ 2514212 w 3604105"/>
                  <a:gd name="connsiteY8" fmla="*/ 1385456 h 2320637"/>
                  <a:gd name="connsiteX9" fmla="*/ 2805160 w 3604105"/>
                  <a:gd name="connsiteY9" fmla="*/ 789709 h 2320637"/>
                  <a:gd name="connsiteX10" fmla="*/ 3525596 w 3604105"/>
                  <a:gd name="connsiteY10" fmla="*/ 498763 h 2320637"/>
                  <a:gd name="connsiteX11" fmla="*/ 3373196 w 3604105"/>
                  <a:gd name="connsiteY11" fmla="*/ 0 h 2320637"/>
                  <a:gd name="connsiteX12" fmla="*/ 2583487 w 3604105"/>
                  <a:gd name="connsiteY12" fmla="*/ 207818 h 2320637"/>
                  <a:gd name="connsiteX13" fmla="*/ 1724506 w 3604105"/>
                  <a:gd name="connsiteY13" fmla="*/ 318654 h 2320637"/>
                  <a:gd name="connsiteX14" fmla="*/ 782396 w 3604105"/>
                  <a:gd name="connsiteY14" fmla="*/ 249382 h 2320637"/>
                  <a:gd name="connsiteX15" fmla="*/ 169029 w 3604105"/>
                  <a:gd name="connsiteY15" fmla="*/ 15404 h 2320637"/>
                  <a:gd name="connsiteX0" fmla="*/ 0 w 3596790"/>
                  <a:gd name="connsiteY0" fmla="*/ 511068 h 2320637"/>
                  <a:gd name="connsiteX1" fmla="*/ 650390 w 3596790"/>
                  <a:gd name="connsiteY1" fmla="*/ 803563 h 2320637"/>
                  <a:gd name="connsiteX2" fmla="*/ 941337 w 3596790"/>
                  <a:gd name="connsiteY2" fmla="*/ 1343890 h 2320637"/>
                  <a:gd name="connsiteX3" fmla="*/ 1079881 w 3596790"/>
                  <a:gd name="connsiteY3" fmla="*/ 2216728 h 2320637"/>
                  <a:gd name="connsiteX4" fmla="*/ 1440100 w 3596790"/>
                  <a:gd name="connsiteY4" fmla="*/ 2216727 h 2320637"/>
                  <a:gd name="connsiteX5" fmla="*/ 1717190 w 3596790"/>
                  <a:gd name="connsiteY5" fmla="*/ 1967345 h 2320637"/>
                  <a:gd name="connsiteX6" fmla="*/ 1994282 w 3596790"/>
                  <a:gd name="connsiteY6" fmla="*/ 2216726 h 2320637"/>
                  <a:gd name="connsiteX7" fmla="*/ 2368354 w 3596790"/>
                  <a:gd name="connsiteY7" fmla="*/ 2147453 h 2320637"/>
                  <a:gd name="connsiteX8" fmla="*/ 2506897 w 3596790"/>
                  <a:gd name="connsiteY8" fmla="*/ 1385456 h 2320637"/>
                  <a:gd name="connsiteX9" fmla="*/ 2797845 w 3596790"/>
                  <a:gd name="connsiteY9" fmla="*/ 789709 h 2320637"/>
                  <a:gd name="connsiteX10" fmla="*/ 3518281 w 3596790"/>
                  <a:gd name="connsiteY10" fmla="*/ 498763 h 2320637"/>
                  <a:gd name="connsiteX11" fmla="*/ 3365881 w 3596790"/>
                  <a:gd name="connsiteY11" fmla="*/ 0 h 2320637"/>
                  <a:gd name="connsiteX12" fmla="*/ 2576172 w 3596790"/>
                  <a:gd name="connsiteY12" fmla="*/ 207818 h 2320637"/>
                  <a:gd name="connsiteX13" fmla="*/ 1717191 w 3596790"/>
                  <a:gd name="connsiteY13" fmla="*/ 318654 h 2320637"/>
                  <a:gd name="connsiteX14" fmla="*/ 775081 w 3596790"/>
                  <a:gd name="connsiteY14" fmla="*/ 249382 h 2320637"/>
                  <a:gd name="connsiteX15" fmla="*/ 161714 w 3596790"/>
                  <a:gd name="connsiteY15" fmla="*/ 15404 h 2320637"/>
                  <a:gd name="connsiteX0" fmla="*/ 0 w 3596790"/>
                  <a:gd name="connsiteY0" fmla="*/ 503752 h 2313321"/>
                  <a:gd name="connsiteX1" fmla="*/ 650390 w 3596790"/>
                  <a:gd name="connsiteY1" fmla="*/ 796247 h 2313321"/>
                  <a:gd name="connsiteX2" fmla="*/ 941337 w 3596790"/>
                  <a:gd name="connsiteY2" fmla="*/ 1336574 h 2313321"/>
                  <a:gd name="connsiteX3" fmla="*/ 1079881 w 3596790"/>
                  <a:gd name="connsiteY3" fmla="*/ 2209412 h 2313321"/>
                  <a:gd name="connsiteX4" fmla="*/ 1440100 w 3596790"/>
                  <a:gd name="connsiteY4" fmla="*/ 2209411 h 2313321"/>
                  <a:gd name="connsiteX5" fmla="*/ 1717190 w 3596790"/>
                  <a:gd name="connsiteY5" fmla="*/ 1960029 h 2313321"/>
                  <a:gd name="connsiteX6" fmla="*/ 1994282 w 3596790"/>
                  <a:gd name="connsiteY6" fmla="*/ 2209410 h 2313321"/>
                  <a:gd name="connsiteX7" fmla="*/ 2368354 w 3596790"/>
                  <a:gd name="connsiteY7" fmla="*/ 2140137 h 2313321"/>
                  <a:gd name="connsiteX8" fmla="*/ 2506897 w 3596790"/>
                  <a:gd name="connsiteY8" fmla="*/ 1378140 h 2313321"/>
                  <a:gd name="connsiteX9" fmla="*/ 2797845 w 3596790"/>
                  <a:gd name="connsiteY9" fmla="*/ 782393 h 2313321"/>
                  <a:gd name="connsiteX10" fmla="*/ 3518281 w 3596790"/>
                  <a:gd name="connsiteY10" fmla="*/ 491447 h 2313321"/>
                  <a:gd name="connsiteX11" fmla="*/ 3329305 w 3596790"/>
                  <a:gd name="connsiteY11" fmla="*/ 0 h 2313321"/>
                  <a:gd name="connsiteX12" fmla="*/ 2576172 w 3596790"/>
                  <a:gd name="connsiteY12" fmla="*/ 200502 h 2313321"/>
                  <a:gd name="connsiteX13" fmla="*/ 1717191 w 3596790"/>
                  <a:gd name="connsiteY13" fmla="*/ 311338 h 2313321"/>
                  <a:gd name="connsiteX14" fmla="*/ 775081 w 3596790"/>
                  <a:gd name="connsiteY14" fmla="*/ 242066 h 2313321"/>
                  <a:gd name="connsiteX15" fmla="*/ 161714 w 3596790"/>
                  <a:gd name="connsiteY15" fmla="*/ 8088 h 2313321"/>
                  <a:gd name="connsiteX0" fmla="*/ 0 w 3596790"/>
                  <a:gd name="connsiteY0" fmla="*/ 503752 h 2313321"/>
                  <a:gd name="connsiteX1" fmla="*/ 650390 w 3596790"/>
                  <a:gd name="connsiteY1" fmla="*/ 796247 h 2313321"/>
                  <a:gd name="connsiteX2" fmla="*/ 941337 w 3596790"/>
                  <a:gd name="connsiteY2" fmla="*/ 1336574 h 2313321"/>
                  <a:gd name="connsiteX3" fmla="*/ 1079881 w 3596790"/>
                  <a:gd name="connsiteY3" fmla="*/ 2209412 h 2313321"/>
                  <a:gd name="connsiteX4" fmla="*/ 1440100 w 3596790"/>
                  <a:gd name="connsiteY4" fmla="*/ 2209411 h 2313321"/>
                  <a:gd name="connsiteX5" fmla="*/ 1717190 w 3596790"/>
                  <a:gd name="connsiteY5" fmla="*/ 1960029 h 2313321"/>
                  <a:gd name="connsiteX6" fmla="*/ 1994282 w 3596790"/>
                  <a:gd name="connsiteY6" fmla="*/ 2209410 h 2313321"/>
                  <a:gd name="connsiteX7" fmla="*/ 2368354 w 3596790"/>
                  <a:gd name="connsiteY7" fmla="*/ 2140137 h 2313321"/>
                  <a:gd name="connsiteX8" fmla="*/ 2506897 w 3596790"/>
                  <a:gd name="connsiteY8" fmla="*/ 1378140 h 2313321"/>
                  <a:gd name="connsiteX9" fmla="*/ 2797845 w 3596790"/>
                  <a:gd name="connsiteY9" fmla="*/ 782393 h 2313321"/>
                  <a:gd name="connsiteX10" fmla="*/ 3518281 w 3596790"/>
                  <a:gd name="connsiteY10" fmla="*/ 491447 h 2313321"/>
                  <a:gd name="connsiteX11" fmla="*/ 3329305 w 3596790"/>
                  <a:gd name="connsiteY11" fmla="*/ 0 h 2313321"/>
                  <a:gd name="connsiteX12" fmla="*/ 2576172 w 3596790"/>
                  <a:gd name="connsiteY12" fmla="*/ 200502 h 2313321"/>
                  <a:gd name="connsiteX13" fmla="*/ 1717191 w 3596790"/>
                  <a:gd name="connsiteY13" fmla="*/ 311338 h 2313321"/>
                  <a:gd name="connsiteX14" fmla="*/ 775081 w 3596790"/>
                  <a:gd name="connsiteY14" fmla="*/ 242066 h 2313321"/>
                  <a:gd name="connsiteX15" fmla="*/ 161714 w 3596790"/>
                  <a:gd name="connsiteY15" fmla="*/ 8088 h 2313321"/>
                  <a:gd name="connsiteX0" fmla="*/ 0 w 3552899"/>
                  <a:gd name="connsiteY0" fmla="*/ 503752 h 2313321"/>
                  <a:gd name="connsiteX1" fmla="*/ 650390 w 3552899"/>
                  <a:gd name="connsiteY1" fmla="*/ 796247 h 2313321"/>
                  <a:gd name="connsiteX2" fmla="*/ 941337 w 3552899"/>
                  <a:gd name="connsiteY2" fmla="*/ 1336574 h 2313321"/>
                  <a:gd name="connsiteX3" fmla="*/ 1079881 w 3552899"/>
                  <a:gd name="connsiteY3" fmla="*/ 2209412 h 2313321"/>
                  <a:gd name="connsiteX4" fmla="*/ 1440100 w 3552899"/>
                  <a:gd name="connsiteY4" fmla="*/ 2209411 h 2313321"/>
                  <a:gd name="connsiteX5" fmla="*/ 1717190 w 3552899"/>
                  <a:gd name="connsiteY5" fmla="*/ 1960029 h 2313321"/>
                  <a:gd name="connsiteX6" fmla="*/ 1994282 w 3552899"/>
                  <a:gd name="connsiteY6" fmla="*/ 2209410 h 2313321"/>
                  <a:gd name="connsiteX7" fmla="*/ 2368354 w 3552899"/>
                  <a:gd name="connsiteY7" fmla="*/ 2140137 h 2313321"/>
                  <a:gd name="connsiteX8" fmla="*/ 2506897 w 3552899"/>
                  <a:gd name="connsiteY8" fmla="*/ 1378140 h 2313321"/>
                  <a:gd name="connsiteX9" fmla="*/ 2797845 w 3552899"/>
                  <a:gd name="connsiteY9" fmla="*/ 782393 h 2313321"/>
                  <a:gd name="connsiteX10" fmla="*/ 3474390 w 3552899"/>
                  <a:gd name="connsiteY10" fmla="*/ 506078 h 2313321"/>
                  <a:gd name="connsiteX11" fmla="*/ 3329305 w 3552899"/>
                  <a:gd name="connsiteY11" fmla="*/ 0 h 2313321"/>
                  <a:gd name="connsiteX12" fmla="*/ 2576172 w 3552899"/>
                  <a:gd name="connsiteY12" fmla="*/ 200502 h 2313321"/>
                  <a:gd name="connsiteX13" fmla="*/ 1717191 w 3552899"/>
                  <a:gd name="connsiteY13" fmla="*/ 311338 h 2313321"/>
                  <a:gd name="connsiteX14" fmla="*/ 775081 w 3552899"/>
                  <a:gd name="connsiteY14" fmla="*/ 242066 h 2313321"/>
                  <a:gd name="connsiteX15" fmla="*/ 161714 w 3552899"/>
                  <a:gd name="connsiteY15" fmla="*/ 8088 h 2313321"/>
                  <a:gd name="connsiteX0" fmla="*/ 0 w 3589475"/>
                  <a:gd name="connsiteY0" fmla="*/ 503752 h 2313321"/>
                  <a:gd name="connsiteX1" fmla="*/ 650390 w 3589475"/>
                  <a:gd name="connsiteY1" fmla="*/ 796247 h 2313321"/>
                  <a:gd name="connsiteX2" fmla="*/ 941337 w 3589475"/>
                  <a:gd name="connsiteY2" fmla="*/ 1336574 h 2313321"/>
                  <a:gd name="connsiteX3" fmla="*/ 1079881 w 3589475"/>
                  <a:gd name="connsiteY3" fmla="*/ 2209412 h 2313321"/>
                  <a:gd name="connsiteX4" fmla="*/ 1440100 w 3589475"/>
                  <a:gd name="connsiteY4" fmla="*/ 2209411 h 2313321"/>
                  <a:gd name="connsiteX5" fmla="*/ 1717190 w 3589475"/>
                  <a:gd name="connsiteY5" fmla="*/ 1960029 h 2313321"/>
                  <a:gd name="connsiteX6" fmla="*/ 1994282 w 3589475"/>
                  <a:gd name="connsiteY6" fmla="*/ 2209410 h 2313321"/>
                  <a:gd name="connsiteX7" fmla="*/ 2368354 w 3589475"/>
                  <a:gd name="connsiteY7" fmla="*/ 2140137 h 2313321"/>
                  <a:gd name="connsiteX8" fmla="*/ 2506897 w 3589475"/>
                  <a:gd name="connsiteY8" fmla="*/ 1378140 h 2313321"/>
                  <a:gd name="connsiteX9" fmla="*/ 2797845 w 3589475"/>
                  <a:gd name="connsiteY9" fmla="*/ 782393 h 2313321"/>
                  <a:gd name="connsiteX10" fmla="*/ 3510966 w 3589475"/>
                  <a:gd name="connsiteY10" fmla="*/ 491448 h 2313321"/>
                  <a:gd name="connsiteX11" fmla="*/ 3329305 w 3589475"/>
                  <a:gd name="connsiteY11" fmla="*/ 0 h 2313321"/>
                  <a:gd name="connsiteX12" fmla="*/ 2576172 w 3589475"/>
                  <a:gd name="connsiteY12" fmla="*/ 200502 h 2313321"/>
                  <a:gd name="connsiteX13" fmla="*/ 1717191 w 3589475"/>
                  <a:gd name="connsiteY13" fmla="*/ 311338 h 2313321"/>
                  <a:gd name="connsiteX14" fmla="*/ 775081 w 3589475"/>
                  <a:gd name="connsiteY14" fmla="*/ 242066 h 2313321"/>
                  <a:gd name="connsiteX15" fmla="*/ 161714 w 3589475"/>
                  <a:gd name="connsiteY15" fmla="*/ 8088 h 2313321"/>
                  <a:gd name="connsiteX0" fmla="*/ 0 w 3510966"/>
                  <a:gd name="connsiteY0" fmla="*/ 503752 h 2313321"/>
                  <a:gd name="connsiteX1" fmla="*/ 650390 w 3510966"/>
                  <a:gd name="connsiteY1" fmla="*/ 796247 h 2313321"/>
                  <a:gd name="connsiteX2" fmla="*/ 941337 w 3510966"/>
                  <a:gd name="connsiteY2" fmla="*/ 1336574 h 2313321"/>
                  <a:gd name="connsiteX3" fmla="*/ 1079881 w 3510966"/>
                  <a:gd name="connsiteY3" fmla="*/ 2209412 h 2313321"/>
                  <a:gd name="connsiteX4" fmla="*/ 1440100 w 3510966"/>
                  <a:gd name="connsiteY4" fmla="*/ 2209411 h 2313321"/>
                  <a:gd name="connsiteX5" fmla="*/ 1717190 w 3510966"/>
                  <a:gd name="connsiteY5" fmla="*/ 1960029 h 2313321"/>
                  <a:gd name="connsiteX6" fmla="*/ 1994282 w 3510966"/>
                  <a:gd name="connsiteY6" fmla="*/ 2209410 h 2313321"/>
                  <a:gd name="connsiteX7" fmla="*/ 2368354 w 3510966"/>
                  <a:gd name="connsiteY7" fmla="*/ 2140137 h 2313321"/>
                  <a:gd name="connsiteX8" fmla="*/ 2506897 w 3510966"/>
                  <a:gd name="connsiteY8" fmla="*/ 1378140 h 2313321"/>
                  <a:gd name="connsiteX9" fmla="*/ 2797845 w 3510966"/>
                  <a:gd name="connsiteY9" fmla="*/ 782393 h 2313321"/>
                  <a:gd name="connsiteX10" fmla="*/ 3510966 w 3510966"/>
                  <a:gd name="connsiteY10" fmla="*/ 491448 h 2313321"/>
                  <a:gd name="connsiteX11" fmla="*/ 3329305 w 3510966"/>
                  <a:gd name="connsiteY11" fmla="*/ 0 h 2313321"/>
                  <a:gd name="connsiteX12" fmla="*/ 2576172 w 3510966"/>
                  <a:gd name="connsiteY12" fmla="*/ 200502 h 2313321"/>
                  <a:gd name="connsiteX13" fmla="*/ 1717191 w 3510966"/>
                  <a:gd name="connsiteY13" fmla="*/ 311338 h 2313321"/>
                  <a:gd name="connsiteX14" fmla="*/ 775081 w 3510966"/>
                  <a:gd name="connsiteY14" fmla="*/ 242066 h 2313321"/>
                  <a:gd name="connsiteX15" fmla="*/ 161714 w 3510966"/>
                  <a:gd name="connsiteY15" fmla="*/ 8088 h 2313321"/>
                  <a:gd name="connsiteX0" fmla="*/ 0 w 3510966"/>
                  <a:gd name="connsiteY0" fmla="*/ 503752 h 2313321"/>
                  <a:gd name="connsiteX1" fmla="*/ 650390 w 3510966"/>
                  <a:gd name="connsiteY1" fmla="*/ 796247 h 2313321"/>
                  <a:gd name="connsiteX2" fmla="*/ 941337 w 3510966"/>
                  <a:gd name="connsiteY2" fmla="*/ 1336574 h 2313321"/>
                  <a:gd name="connsiteX3" fmla="*/ 1079881 w 3510966"/>
                  <a:gd name="connsiteY3" fmla="*/ 2209412 h 2313321"/>
                  <a:gd name="connsiteX4" fmla="*/ 1440100 w 3510966"/>
                  <a:gd name="connsiteY4" fmla="*/ 2209411 h 2313321"/>
                  <a:gd name="connsiteX5" fmla="*/ 1717190 w 3510966"/>
                  <a:gd name="connsiteY5" fmla="*/ 1960029 h 2313321"/>
                  <a:gd name="connsiteX6" fmla="*/ 1994282 w 3510966"/>
                  <a:gd name="connsiteY6" fmla="*/ 2209410 h 2313321"/>
                  <a:gd name="connsiteX7" fmla="*/ 2368354 w 3510966"/>
                  <a:gd name="connsiteY7" fmla="*/ 2140137 h 2313321"/>
                  <a:gd name="connsiteX8" fmla="*/ 2506897 w 3510966"/>
                  <a:gd name="connsiteY8" fmla="*/ 1378140 h 2313321"/>
                  <a:gd name="connsiteX9" fmla="*/ 2797845 w 3510966"/>
                  <a:gd name="connsiteY9" fmla="*/ 782393 h 2313321"/>
                  <a:gd name="connsiteX10" fmla="*/ 3510966 w 3510966"/>
                  <a:gd name="connsiteY10" fmla="*/ 491448 h 2313321"/>
                  <a:gd name="connsiteX11" fmla="*/ 3329305 w 3510966"/>
                  <a:gd name="connsiteY11" fmla="*/ 0 h 2313321"/>
                  <a:gd name="connsiteX12" fmla="*/ 2576172 w 3510966"/>
                  <a:gd name="connsiteY12" fmla="*/ 200502 h 2313321"/>
                  <a:gd name="connsiteX13" fmla="*/ 1717191 w 3510966"/>
                  <a:gd name="connsiteY13" fmla="*/ 311338 h 2313321"/>
                  <a:gd name="connsiteX14" fmla="*/ 775081 w 3510966"/>
                  <a:gd name="connsiteY14" fmla="*/ 242066 h 2313321"/>
                  <a:gd name="connsiteX15" fmla="*/ 161714 w 3510966"/>
                  <a:gd name="connsiteY15" fmla="*/ 8088 h 2313321"/>
                  <a:gd name="connsiteX0" fmla="*/ 0 w 3510966"/>
                  <a:gd name="connsiteY0" fmla="*/ 503752 h 2278682"/>
                  <a:gd name="connsiteX1" fmla="*/ 650390 w 3510966"/>
                  <a:gd name="connsiteY1" fmla="*/ 796247 h 2278682"/>
                  <a:gd name="connsiteX2" fmla="*/ 941337 w 3510966"/>
                  <a:gd name="connsiteY2" fmla="*/ 1336574 h 2278682"/>
                  <a:gd name="connsiteX3" fmla="*/ 1028675 w 3510966"/>
                  <a:gd name="connsiteY3" fmla="*/ 2172836 h 2278682"/>
                  <a:gd name="connsiteX4" fmla="*/ 1440100 w 3510966"/>
                  <a:gd name="connsiteY4" fmla="*/ 2209411 h 2278682"/>
                  <a:gd name="connsiteX5" fmla="*/ 1717190 w 3510966"/>
                  <a:gd name="connsiteY5" fmla="*/ 1960029 h 2278682"/>
                  <a:gd name="connsiteX6" fmla="*/ 1994282 w 3510966"/>
                  <a:gd name="connsiteY6" fmla="*/ 2209410 h 2278682"/>
                  <a:gd name="connsiteX7" fmla="*/ 2368354 w 3510966"/>
                  <a:gd name="connsiteY7" fmla="*/ 2140137 h 2278682"/>
                  <a:gd name="connsiteX8" fmla="*/ 2506897 w 3510966"/>
                  <a:gd name="connsiteY8" fmla="*/ 1378140 h 2278682"/>
                  <a:gd name="connsiteX9" fmla="*/ 2797845 w 3510966"/>
                  <a:gd name="connsiteY9" fmla="*/ 782393 h 2278682"/>
                  <a:gd name="connsiteX10" fmla="*/ 3510966 w 3510966"/>
                  <a:gd name="connsiteY10" fmla="*/ 491448 h 2278682"/>
                  <a:gd name="connsiteX11" fmla="*/ 3329305 w 3510966"/>
                  <a:gd name="connsiteY11" fmla="*/ 0 h 2278682"/>
                  <a:gd name="connsiteX12" fmla="*/ 2576172 w 3510966"/>
                  <a:gd name="connsiteY12" fmla="*/ 200502 h 2278682"/>
                  <a:gd name="connsiteX13" fmla="*/ 1717191 w 3510966"/>
                  <a:gd name="connsiteY13" fmla="*/ 311338 h 2278682"/>
                  <a:gd name="connsiteX14" fmla="*/ 775081 w 3510966"/>
                  <a:gd name="connsiteY14" fmla="*/ 242066 h 2278682"/>
                  <a:gd name="connsiteX15" fmla="*/ 161714 w 3510966"/>
                  <a:gd name="connsiteY15" fmla="*/ 8088 h 2278682"/>
                  <a:gd name="connsiteX0" fmla="*/ 0 w 3510966"/>
                  <a:gd name="connsiteY0" fmla="*/ 503752 h 2278682"/>
                  <a:gd name="connsiteX1" fmla="*/ 650390 w 3510966"/>
                  <a:gd name="connsiteY1" fmla="*/ 796247 h 2278682"/>
                  <a:gd name="connsiteX2" fmla="*/ 941337 w 3510966"/>
                  <a:gd name="connsiteY2" fmla="*/ 1336574 h 2278682"/>
                  <a:gd name="connsiteX3" fmla="*/ 1028675 w 3510966"/>
                  <a:gd name="connsiteY3" fmla="*/ 2172836 h 2278682"/>
                  <a:gd name="connsiteX4" fmla="*/ 1440100 w 3510966"/>
                  <a:gd name="connsiteY4" fmla="*/ 2209411 h 2278682"/>
                  <a:gd name="connsiteX5" fmla="*/ 1717190 w 3510966"/>
                  <a:gd name="connsiteY5" fmla="*/ 1960029 h 2278682"/>
                  <a:gd name="connsiteX6" fmla="*/ 1994282 w 3510966"/>
                  <a:gd name="connsiteY6" fmla="*/ 2209410 h 2278682"/>
                  <a:gd name="connsiteX7" fmla="*/ 2368354 w 3510966"/>
                  <a:gd name="connsiteY7" fmla="*/ 2140137 h 2278682"/>
                  <a:gd name="connsiteX8" fmla="*/ 2506897 w 3510966"/>
                  <a:gd name="connsiteY8" fmla="*/ 1378140 h 2278682"/>
                  <a:gd name="connsiteX9" fmla="*/ 2797845 w 3510966"/>
                  <a:gd name="connsiteY9" fmla="*/ 782393 h 2278682"/>
                  <a:gd name="connsiteX10" fmla="*/ 3510966 w 3510966"/>
                  <a:gd name="connsiteY10" fmla="*/ 491448 h 2278682"/>
                  <a:gd name="connsiteX11" fmla="*/ 3329305 w 3510966"/>
                  <a:gd name="connsiteY11" fmla="*/ 0 h 2278682"/>
                  <a:gd name="connsiteX12" fmla="*/ 2576172 w 3510966"/>
                  <a:gd name="connsiteY12" fmla="*/ 200502 h 2278682"/>
                  <a:gd name="connsiteX13" fmla="*/ 1717191 w 3510966"/>
                  <a:gd name="connsiteY13" fmla="*/ 311338 h 2278682"/>
                  <a:gd name="connsiteX14" fmla="*/ 775081 w 3510966"/>
                  <a:gd name="connsiteY14" fmla="*/ 242066 h 2278682"/>
                  <a:gd name="connsiteX15" fmla="*/ 161714 w 3510966"/>
                  <a:gd name="connsiteY15" fmla="*/ 8088 h 2278682"/>
                  <a:gd name="connsiteX0" fmla="*/ 0 w 3510966"/>
                  <a:gd name="connsiteY0" fmla="*/ 503752 h 2278682"/>
                  <a:gd name="connsiteX1" fmla="*/ 650390 w 3510966"/>
                  <a:gd name="connsiteY1" fmla="*/ 796247 h 2278682"/>
                  <a:gd name="connsiteX2" fmla="*/ 941337 w 3510966"/>
                  <a:gd name="connsiteY2" fmla="*/ 1336574 h 2278682"/>
                  <a:gd name="connsiteX3" fmla="*/ 1028675 w 3510966"/>
                  <a:gd name="connsiteY3" fmla="*/ 2172836 h 2278682"/>
                  <a:gd name="connsiteX4" fmla="*/ 1498622 w 3510966"/>
                  <a:gd name="connsiteY4" fmla="*/ 2194781 h 2278682"/>
                  <a:gd name="connsiteX5" fmla="*/ 1717190 w 3510966"/>
                  <a:gd name="connsiteY5" fmla="*/ 1960029 h 2278682"/>
                  <a:gd name="connsiteX6" fmla="*/ 1994282 w 3510966"/>
                  <a:gd name="connsiteY6" fmla="*/ 2209410 h 2278682"/>
                  <a:gd name="connsiteX7" fmla="*/ 2368354 w 3510966"/>
                  <a:gd name="connsiteY7" fmla="*/ 2140137 h 2278682"/>
                  <a:gd name="connsiteX8" fmla="*/ 2506897 w 3510966"/>
                  <a:gd name="connsiteY8" fmla="*/ 1378140 h 2278682"/>
                  <a:gd name="connsiteX9" fmla="*/ 2797845 w 3510966"/>
                  <a:gd name="connsiteY9" fmla="*/ 782393 h 2278682"/>
                  <a:gd name="connsiteX10" fmla="*/ 3510966 w 3510966"/>
                  <a:gd name="connsiteY10" fmla="*/ 491448 h 2278682"/>
                  <a:gd name="connsiteX11" fmla="*/ 3329305 w 3510966"/>
                  <a:gd name="connsiteY11" fmla="*/ 0 h 2278682"/>
                  <a:gd name="connsiteX12" fmla="*/ 2576172 w 3510966"/>
                  <a:gd name="connsiteY12" fmla="*/ 200502 h 2278682"/>
                  <a:gd name="connsiteX13" fmla="*/ 1717191 w 3510966"/>
                  <a:gd name="connsiteY13" fmla="*/ 311338 h 2278682"/>
                  <a:gd name="connsiteX14" fmla="*/ 775081 w 3510966"/>
                  <a:gd name="connsiteY14" fmla="*/ 242066 h 2278682"/>
                  <a:gd name="connsiteX15" fmla="*/ 161714 w 3510966"/>
                  <a:gd name="connsiteY15" fmla="*/ 8088 h 2278682"/>
                  <a:gd name="connsiteX0" fmla="*/ 0 w 3510966"/>
                  <a:gd name="connsiteY0" fmla="*/ 503752 h 2278682"/>
                  <a:gd name="connsiteX1" fmla="*/ 650390 w 3510966"/>
                  <a:gd name="connsiteY1" fmla="*/ 796247 h 2278682"/>
                  <a:gd name="connsiteX2" fmla="*/ 941337 w 3510966"/>
                  <a:gd name="connsiteY2" fmla="*/ 1336574 h 2278682"/>
                  <a:gd name="connsiteX3" fmla="*/ 1028675 w 3510966"/>
                  <a:gd name="connsiteY3" fmla="*/ 2172836 h 2278682"/>
                  <a:gd name="connsiteX4" fmla="*/ 1498622 w 3510966"/>
                  <a:gd name="connsiteY4" fmla="*/ 2194781 h 2278682"/>
                  <a:gd name="connsiteX5" fmla="*/ 1717190 w 3510966"/>
                  <a:gd name="connsiteY5" fmla="*/ 1960029 h 2278682"/>
                  <a:gd name="connsiteX6" fmla="*/ 1994282 w 3510966"/>
                  <a:gd name="connsiteY6" fmla="*/ 2209410 h 2278682"/>
                  <a:gd name="connsiteX7" fmla="*/ 2368354 w 3510966"/>
                  <a:gd name="connsiteY7" fmla="*/ 2140137 h 2278682"/>
                  <a:gd name="connsiteX8" fmla="*/ 2506897 w 3510966"/>
                  <a:gd name="connsiteY8" fmla="*/ 1378140 h 2278682"/>
                  <a:gd name="connsiteX9" fmla="*/ 2797845 w 3510966"/>
                  <a:gd name="connsiteY9" fmla="*/ 782393 h 2278682"/>
                  <a:gd name="connsiteX10" fmla="*/ 3510966 w 3510966"/>
                  <a:gd name="connsiteY10" fmla="*/ 491448 h 2278682"/>
                  <a:gd name="connsiteX11" fmla="*/ 3329305 w 3510966"/>
                  <a:gd name="connsiteY11" fmla="*/ 0 h 2278682"/>
                  <a:gd name="connsiteX12" fmla="*/ 2576172 w 3510966"/>
                  <a:gd name="connsiteY12" fmla="*/ 200502 h 2278682"/>
                  <a:gd name="connsiteX13" fmla="*/ 1717191 w 3510966"/>
                  <a:gd name="connsiteY13" fmla="*/ 311338 h 2278682"/>
                  <a:gd name="connsiteX14" fmla="*/ 775081 w 3510966"/>
                  <a:gd name="connsiteY14" fmla="*/ 242066 h 2278682"/>
                  <a:gd name="connsiteX15" fmla="*/ 161714 w 3510966"/>
                  <a:gd name="connsiteY15" fmla="*/ 8088 h 2278682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43075 w 3510966"/>
                  <a:gd name="connsiteY6" fmla="*/ 2180149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50390 w 3510966"/>
                  <a:gd name="connsiteY6" fmla="*/ 2187464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50390 w 3510966"/>
                  <a:gd name="connsiteY6" fmla="*/ 2187464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50390 w 3510966"/>
                  <a:gd name="connsiteY6" fmla="*/ 2187464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50390 w 3510966"/>
                  <a:gd name="connsiteY6" fmla="*/ 2187464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50390 w 3510966"/>
                  <a:gd name="connsiteY6" fmla="*/ 2187464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50390 w 3510966"/>
                  <a:gd name="connsiteY6" fmla="*/ 2187464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276745"/>
                  <a:gd name="connsiteX1" fmla="*/ 650390 w 3510966"/>
                  <a:gd name="connsiteY1" fmla="*/ 796247 h 2276745"/>
                  <a:gd name="connsiteX2" fmla="*/ 941337 w 3510966"/>
                  <a:gd name="connsiteY2" fmla="*/ 1336574 h 2276745"/>
                  <a:gd name="connsiteX3" fmla="*/ 1028675 w 3510966"/>
                  <a:gd name="connsiteY3" fmla="*/ 2172836 h 2276745"/>
                  <a:gd name="connsiteX4" fmla="*/ 1498622 w 3510966"/>
                  <a:gd name="connsiteY4" fmla="*/ 2194781 h 2276745"/>
                  <a:gd name="connsiteX5" fmla="*/ 1717190 w 3510966"/>
                  <a:gd name="connsiteY5" fmla="*/ 1960029 h 2276745"/>
                  <a:gd name="connsiteX6" fmla="*/ 1928445 w 3510966"/>
                  <a:gd name="connsiteY6" fmla="*/ 2172834 h 2276745"/>
                  <a:gd name="connsiteX7" fmla="*/ 2368354 w 3510966"/>
                  <a:gd name="connsiteY7" fmla="*/ 2140137 h 2276745"/>
                  <a:gd name="connsiteX8" fmla="*/ 2506897 w 3510966"/>
                  <a:gd name="connsiteY8" fmla="*/ 1378140 h 2276745"/>
                  <a:gd name="connsiteX9" fmla="*/ 2797845 w 3510966"/>
                  <a:gd name="connsiteY9" fmla="*/ 782393 h 2276745"/>
                  <a:gd name="connsiteX10" fmla="*/ 3510966 w 3510966"/>
                  <a:gd name="connsiteY10" fmla="*/ 491448 h 2276745"/>
                  <a:gd name="connsiteX11" fmla="*/ 3329305 w 3510966"/>
                  <a:gd name="connsiteY11" fmla="*/ 0 h 2276745"/>
                  <a:gd name="connsiteX12" fmla="*/ 2576172 w 3510966"/>
                  <a:gd name="connsiteY12" fmla="*/ 200502 h 2276745"/>
                  <a:gd name="connsiteX13" fmla="*/ 1717191 w 3510966"/>
                  <a:gd name="connsiteY13" fmla="*/ 311338 h 2276745"/>
                  <a:gd name="connsiteX14" fmla="*/ 775081 w 3510966"/>
                  <a:gd name="connsiteY14" fmla="*/ 242066 h 2276745"/>
                  <a:gd name="connsiteX15" fmla="*/ 161714 w 3510966"/>
                  <a:gd name="connsiteY15" fmla="*/ 8088 h 2276745"/>
                  <a:gd name="connsiteX0" fmla="*/ 0 w 3510966"/>
                  <a:gd name="connsiteY0" fmla="*/ 503752 h 2316478"/>
                  <a:gd name="connsiteX1" fmla="*/ 650390 w 3510966"/>
                  <a:gd name="connsiteY1" fmla="*/ 796247 h 2316478"/>
                  <a:gd name="connsiteX2" fmla="*/ 941337 w 3510966"/>
                  <a:gd name="connsiteY2" fmla="*/ 1336574 h 2316478"/>
                  <a:gd name="connsiteX3" fmla="*/ 1028675 w 3510966"/>
                  <a:gd name="connsiteY3" fmla="*/ 2172836 h 2316478"/>
                  <a:gd name="connsiteX4" fmla="*/ 1498622 w 3510966"/>
                  <a:gd name="connsiteY4" fmla="*/ 2194781 h 2316478"/>
                  <a:gd name="connsiteX5" fmla="*/ 1717190 w 3510966"/>
                  <a:gd name="connsiteY5" fmla="*/ 1960029 h 2316478"/>
                  <a:gd name="connsiteX6" fmla="*/ 1928445 w 3510966"/>
                  <a:gd name="connsiteY6" fmla="*/ 2172834 h 2316478"/>
                  <a:gd name="connsiteX7" fmla="*/ 2368354 w 3510966"/>
                  <a:gd name="connsiteY7" fmla="*/ 2184029 h 2316478"/>
                  <a:gd name="connsiteX8" fmla="*/ 2506897 w 3510966"/>
                  <a:gd name="connsiteY8" fmla="*/ 1378140 h 2316478"/>
                  <a:gd name="connsiteX9" fmla="*/ 2797845 w 3510966"/>
                  <a:gd name="connsiteY9" fmla="*/ 782393 h 2316478"/>
                  <a:gd name="connsiteX10" fmla="*/ 3510966 w 3510966"/>
                  <a:gd name="connsiteY10" fmla="*/ 491448 h 2316478"/>
                  <a:gd name="connsiteX11" fmla="*/ 3329305 w 3510966"/>
                  <a:gd name="connsiteY11" fmla="*/ 0 h 2316478"/>
                  <a:gd name="connsiteX12" fmla="*/ 2576172 w 3510966"/>
                  <a:gd name="connsiteY12" fmla="*/ 200502 h 2316478"/>
                  <a:gd name="connsiteX13" fmla="*/ 1717191 w 3510966"/>
                  <a:gd name="connsiteY13" fmla="*/ 311338 h 2316478"/>
                  <a:gd name="connsiteX14" fmla="*/ 775081 w 3510966"/>
                  <a:gd name="connsiteY14" fmla="*/ 242066 h 2316478"/>
                  <a:gd name="connsiteX15" fmla="*/ 161714 w 3510966"/>
                  <a:gd name="connsiteY15" fmla="*/ 8088 h 2316478"/>
                  <a:gd name="connsiteX0" fmla="*/ 0 w 3510966"/>
                  <a:gd name="connsiteY0" fmla="*/ 503752 h 2316478"/>
                  <a:gd name="connsiteX1" fmla="*/ 650390 w 3510966"/>
                  <a:gd name="connsiteY1" fmla="*/ 796247 h 2316478"/>
                  <a:gd name="connsiteX2" fmla="*/ 941337 w 3510966"/>
                  <a:gd name="connsiteY2" fmla="*/ 1336574 h 2316478"/>
                  <a:gd name="connsiteX3" fmla="*/ 1028675 w 3510966"/>
                  <a:gd name="connsiteY3" fmla="*/ 2172836 h 2316478"/>
                  <a:gd name="connsiteX4" fmla="*/ 1498622 w 3510966"/>
                  <a:gd name="connsiteY4" fmla="*/ 2194781 h 2316478"/>
                  <a:gd name="connsiteX5" fmla="*/ 1717190 w 3510966"/>
                  <a:gd name="connsiteY5" fmla="*/ 1960029 h 2316478"/>
                  <a:gd name="connsiteX6" fmla="*/ 1928445 w 3510966"/>
                  <a:gd name="connsiteY6" fmla="*/ 2172834 h 2316478"/>
                  <a:gd name="connsiteX7" fmla="*/ 2368354 w 3510966"/>
                  <a:gd name="connsiteY7" fmla="*/ 2184029 h 2316478"/>
                  <a:gd name="connsiteX8" fmla="*/ 2506897 w 3510966"/>
                  <a:gd name="connsiteY8" fmla="*/ 1378140 h 2316478"/>
                  <a:gd name="connsiteX9" fmla="*/ 2797845 w 3510966"/>
                  <a:gd name="connsiteY9" fmla="*/ 782393 h 2316478"/>
                  <a:gd name="connsiteX10" fmla="*/ 3510966 w 3510966"/>
                  <a:gd name="connsiteY10" fmla="*/ 491448 h 2316478"/>
                  <a:gd name="connsiteX11" fmla="*/ 3329305 w 3510966"/>
                  <a:gd name="connsiteY11" fmla="*/ 0 h 2316478"/>
                  <a:gd name="connsiteX12" fmla="*/ 2576172 w 3510966"/>
                  <a:gd name="connsiteY12" fmla="*/ 200502 h 2316478"/>
                  <a:gd name="connsiteX13" fmla="*/ 1717191 w 3510966"/>
                  <a:gd name="connsiteY13" fmla="*/ 311338 h 2316478"/>
                  <a:gd name="connsiteX14" fmla="*/ 775081 w 3510966"/>
                  <a:gd name="connsiteY14" fmla="*/ 242066 h 2316478"/>
                  <a:gd name="connsiteX15" fmla="*/ 161714 w 3510966"/>
                  <a:gd name="connsiteY15" fmla="*/ 8088 h 2316478"/>
                  <a:gd name="connsiteX0" fmla="*/ 0 w 3510966"/>
                  <a:gd name="connsiteY0" fmla="*/ 503752 h 2316478"/>
                  <a:gd name="connsiteX1" fmla="*/ 650390 w 3510966"/>
                  <a:gd name="connsiteY1" fmla="*/ 796247 h 2316478"/>
                  <a:gd name="connsiteX2" fmla="*/ 941337 w 3510966"/>
                  <a:gd name="connsiteY2" fmla="*/ 1336574 h 2316478"/>
                  <a:gd name="connsiteX3" fmla="*/ 1028675 w 3510966"/>
                  <a:gd name="connsiteY3" fmla="*/ 2172836 h 2316478"/>
                  <a:gd name="connsiteX4" fmla="*/ 1498622 w 3510966"/>
                  <a:gd name="connsiteY4" fmla="*/ 2194781 h 2316478"/>
                  <a:gd name="connsiteX5" fmla="*/ 1717190 w 3510966"/>
                  <a:gd name="connsiteY5" fmla="*/ 1960029 h 2316478"/>
                  <a:gd name="connsiteX6" fmla="*/ 1928445 w 3510966"/>
                  <a:gd name="connsiteY6" fmla="*/ 2172834 h 2316478"/>
                  <a:gd name="connsiteX7" fmla="*/ 2368354 w 3510966"/>
                  <a:gd name="connsiteY7" fmla="*/ 2184029 h 2316478"/>
                  <a:gd name="connsiteX8" fmla="*/ 2506897 w 3510966"/>
                  <a:gd name="connsiteY8" fmla="*/ 1378140 h 2316478"/>
                  <a:gd name="connsiteX9" fmla="*/ 2797845 w 3510966"/>
                  <a:gd name="connsiteY9" fmla="*/ 782393 h 2316478"/>
                  <a:gd name="connsiteX10" fmla="*/ 3510966 w 3510966"/>
                  <a:gd name="connsiteY10" fmla="*/ 491448 h 2316478"/>
                  <a:gd name="connsiteX11" fmla="*/ 3329305 w 3510966"/>
                  <a:gd name="connsiteY11" fmla="*/ 0 h 2316478"/>
                  <a:gd name="connsiteX12" fmla="*/ 2576172 w 3510966"/>
                  <a:gd name="connsiteY12" fmla="*/ 200502 h 2316478"/>
                  <a:gd name="connsiteX13" fmla="*/ 1717191 w 3510966"/>
                  <a:gd name="connsiteY13" fmla="*/ 311338 h 2316478"/>
                  <a:gd name="connsiteX14" fmla="*/ 775081 w 3510966"/>
                  <a:gd name="connsiteY14" fmla="*/ 242066 h 2316478"/>
                  <a:gd name="connsiteX15" fmla="*/ 161714 w 3510966"/>
                  <a:gd name="connsiteY15" fmla="*/ 8088 h 2316478"/>
                  <a:gd name="connsiteX0" fmla="*/ 0 w 3510966"/>
                  <a:gd name="connsiteY0" fmla="*/ 503752 h 2316478"/>
                  <a:gd name="connsiteX1" fmla="*/ 650390 w 3510966"/>
                  <a:gd name="connsiteY1" fmla="*/ 796247 h 2316478"/>
                  <a:gd name="connsiteX2" fmla="*/ 941337 w 3510966"/>
                  <a:gd name="connsiteY2" fmla="*/ 1336574 h 2316478"/>
                  <a:gd name="connsiteX3" fmla="*/ 1028675 w 3510966"/>
                  <a:gd name="connsiteY3" fmla="*/ 2172836 h 2316478"/>
                  <a:gd name="connsiteX4" fmla="*/ 1498622 w 3510966"/>
                  <a:gd name="connsiteY4" fmla="*/ 2194781 h 2316478"/>
                  <a:gd name="connsiteX5" fmla="*/ 1717190 w 3510966"/>
                  <a:gd name="connsiteY5" fmla="*/ 1960029 h 2316478"/>
                  <a:gd name="connsiteX6" fmla="*/ 1928445 w 3510966"/>
                  <a:gd name="connsiteY6" fmla="*/ 2172834 h 2316478"/>
                  <a:gd name="connsiteX7" fmla="*/ 2397615 w 3510966"/>
                  <a:gd name="connsiteY7" fmla="*/ 2184029 h 2316478"/>
                  <a:gd name="connsiteX8" fmla="*/ 2506897 w 3510966"/>
                  <a:gd name="connsiteY8" fmla="*/ 1378140 h 2316478"/>
                  <a:gd name="connsiteX9" fmla="*/ 2797845 w 3510966"/>
                  <a:gd name="connsiteY9" fmla="*/ 782393 h 2316478"/>
                  <a:gd name="connsiteX10" fmla="*/ 3510966 w 3510966"/>
                  <a:gd name="connsiteY10" fmla="*/ 491448 h 2316478"/>
                  <a:gd name="connsiteX11" fmla="*/ 3329305 w 3510966"/>
                  <a:gd name="connsiteY11" fmla="*/ 0 h 2316478"/>
                  <a:gd name="connsiteX12" fmla="*/ 2576172 w 3510966"/>
                  <a:gd name="connsiteY12" fmla="*/ 200502 h 2316478"/>
                  <a:gd name="connsiteX13" fmla="*/ 1717191 w 3510966"/>
                  <a:gd name="connsiteY13" fmla="*/ 311338 h 2316478"/>
                  <a:gd name="connsiteX14" fmla="*/ 775081 w 3510966"/>
                  <a:gd name="connsiteY14" fmla="*/ 242066 h 2316478"/>
                  <a:gd name="connsiteX15" fmla="*/ 161714 w 3510966"/>
                  <a:gd name="connsiteY15" fmla="*/ 8088 h 2316478"/>
                  <a:gd name="connsiteX0" fmla="*/ 0 w 3510966"/>
                  <a:gd name="connsiteY0" fmla="*/ 503752 h 2316478"/>
                  <a:gd name="connsiteX1" fmla="*/ 650390 w 3510966"/>
                  <a:gd name="connsiteY1" fmla="*/ 796247 h 2316478"/>
                  <a:gd name="connsiteX2" fmla="*/ 941337 w 3510966"/>
                  <a:gd name="connsiteY2" fmla="*/ 1336574 h 2316478"/>
                  <a:gd name="connsiteX3" fmla="*/ 1028675 w 3510966"/>
                  <a:gd name="connsiteY3" fmla="*/ 2172836 h 2316478"/>
                  <a:gd name="connsiteX4" fmla="*/ 1498622 w 3510966"/>
                  <a:gd name="connsiteY4" fmla="*/ 2194781 h 2316478"/>
                  <a:gd name="connsiteX5" fmla="*/ 1717190 w 3510966"/>
                  <a:gd name="connsiteY5" fmla="*/ 1960029 h 2316478"/>
                  <a:gd name="connsiteX6" fmla="*/ 1928445 w 3510966"/>
                  <a:gd name="connsiteY6" fmla="*/ 2172834 h 2316478"/>
                  <a:gd name="connsiteX7" fmla="*/ 2397615 w 3510966"/>
                  <a:gd name="connsiteY7" fmla="*/ 2184029 h 2316478"/>
                  <a:gd name="connsiteX8" fmla="*/ 2506897 w 3510966"/>
                  <a:gd name="connsiteY8" fmla="*/ 1378140 h 2316478"/>
                  <a:gd name="connsiteX9" fmla="*/ 2797845 w 3510966"/>
                  <a:gd name="connsiteY9" fmla="*/ 782393 h 2316478"/>
                  <a:gd name="connsiteX10" fmla="*/ 3510966 w 3510966"/>
                  <a:gd name="connsiteY10" fmla="*/ 491448 h 2316478"/>
                  <a:gd name="connsiteX11" fmla="*/ 3329305 w 3510966"/>
                  <a:gd name="connsiteY11" fmla="*/ 0 h 2316478"/>
                  <a:gd name="connsiteX12" fmla="*/ 2576172 w 3510966"/>
                  <a:gd name="connsiteY12" fmla="*/ 200502 h 2316478"/>
                  <a:gd name="connsiteX13" fmla="*/ 1717191 w 3510966"/>
                  <a:gd name="connsiteY13" fmla="*/ 311338 h 2316478"/>
                  <a:gd name="connsiteX14" fmla="*/ 775081 w 3510966"/>
                  <a:gd name="connsiteY14" fmla="*/ 242066 h 2316478"/>
                  <a:gd name="connsiteX15" fmla="*/ 161714 w 3510966"/>
                  <a:gd name="connsiteY15" fmla="*/ 8088 h 2316478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506897 w 3510966"/>
                  <a:gd name="connsiteY8" fmla="*/ 1370052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21989 w 3510966"/>
                  <a:gd name="connsiteY11" fmla="*/ 21173 h 2308390"/>
                  <a:gd name="connsiteX12" fmla="*/ 2576172 w 3510966"/>
                  <a:gd name="connsiteY12" fmla="*/ 19241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506897 w 3510966"/>
                  <a:gd name="connsiteY8" fmla="*/ 1370052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76172 w 3510966"/>
                  <a:gd name="connsiteY12" fmla="*/ 19241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70321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76172 w 3510966"/>
                  <a:gd name="connsiteY12" fmla="*/ 19241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70321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76172 w 3510966"/>
                  <a:gd name="connsiteY12" fmla="*/ 19241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92267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76172 w 3510966"/>
                  <a:gd name="connsiteY12" fmla="*/ 19241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92267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76172 w 3510966"/>
                  <a:gd name="connsiteY12" fmla="*/ 19241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92267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76172 w 3510966"/>
                  <a:gd name="connsiteY12" fmla="*/ 19241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28675 w 3510966"/>
                  <a:gd name="connsiteY3" fmla="*/ 216474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92267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61541 w 3510966"/>
                  <a:gd name="connsiteY12" fmla="*/ 20704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65251 w 3510966"/>
                  <a:gd name="connsiteY3" fmla="*/ 2172063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92267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61541 w 3510966"/>
                  <a:gd name="connsiteY12" fmla="*/ 20704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308390"/>
                  <a:gd name="connsiteX1" fmla="*/ 650390 w 3510966"/>
                  <a:gd name="connsiteY1" fmla="*/ 788159 h 2308390"/>
                  <a:gd name="connsiteX2" fmla="*/ 941337 w 3510966"/>
                  <a:gd name="connsiteY2" fmla="*/ 1328486 h 2308390"/>
                  <a:gd name="connsiteX3" fmla="*/ 1057936 w 3510966"/>
                  <a:gd name="connsiteY3" fmla="*/ 2150118 h 2308390"/>
                  <a:gd name="connsiteX4" fmla="*/ 1498622 w 3510966"/>
                  <a:gd name="connsiteY4" fmla="*/ 2186693 h 2308390"/>
                  <a:gd name="connsiteX5" fmla="*/ 1717190 w 3510966"/>
                  <a:gd name="connsiteY5" fmla="*/ 1951941 h 2308390"/>
                  <a:gd name="connsiteX6" fmla="*/ 1928445 w 3510966"/>
                  <a:gd name="connsiteY6" fmla="*/ 2164746 h 2308390"/>
                  <a:gd name="connsiteX7" fmla="*/ 2397615 w 3510966"/>
                  <a:gd name="connsiteY7" fmla="*/ 2175941 h 2308390"/>
                  <a:gd name="connsiteX8" fmla="*/ 2492267 w 3510966"/>
                  <a:gd name="connsiteY8" fmla="*/ 1333476 h 2308390"/>
                  <a:gd name="connsiteX9" fmla="*/ 2797845 w 3510966"/>
                  <a:gd name="connsiteY9" fmla="*/ 774305 h 2308390"/>
                  <a:gd name="connsiteX10" fmla="*/ 3510966 w 3510966"/>
                  <a:gd name="connsiteY10" fmla="*/ 483360 h 2308390"/>
                  <a:gd name="connsiteX11" fmla="*/ 3307358 w 3510966"/>
                  <a:gd name="connsiteY11" fmla="*/ 21173 h 2308390"/>
                  <a:gd name="connsiteX12" fmla="*/ 2561541 w 3510966"/>
                  <a:gd name="connsiteY12" fmla="*/ 207044 h 2308390"/>
                  <a:gd name="connsiteX13" fmla="*/ 1717191 w 3510966"/>
                  <a:gd name="connsiteY13" fmla="*/ 303250 h 2308390"/>
                  <a:gd name="connsiteX14" fmla="*/ 775081 w 3510966"/>
                  <a:gd name="connsiteY14" fmla="*/ 233978 h 2308390"/>
                  <a:gd name="connsiteX15" fmla="*/ 161714 w 3510966"/>
                  <a:gd name="connsiteY15" fmla="*/ 0 h 2308390"/>
                  <a:gd name="connsiteX0" fmla="*/ 0 w 3510966"/>
                  <a:gd name="connsiteY0" fmla="*/ 495664 h 2279129"/>
                  <a:gd name="connsiteX1" fmla="*/ 650390 w 3510966"/>
                  <a:gd name="connsiteY1" fmla="*/ 788159 h 2279129"/>
                  <a:gd name="connsiteX2" fmla="*/ 941337 w 3510966"/>
                  <a:gd name="connsiteY2" fmla="*/ 1328486 h 2279129"/>
                  <a:gd name="connsiteX3" fmla="*/ 1057936 w 3510966"/>
                  <a:gd name="connsiteY3" fmla="*/ 2150118 h 2279129"/>
                  <a:gd name="connsiteX4" fmla="*/ 1498622 w 3510966"/>
                  <a:gd name="connsiteY4" fmla="*/ 2186693 h 2279129"/>
                  <a:gd name="connsiteX5" fmla="*/ 1717190 w 3510966"/>
                  <a:gd name="connsiteY5" fmla="*/ 1951941 h 2279129"/>
                  <a:gd name="connsiteX6" fmla="*/ 1928445 w 3510966"/>
                  <a:gd name="connsiteY6" fmla="*/ 2164746 h 2279129"/>
                  <a:gd name="connsiteX7" fmla="*/ 2375670 w 3510966"/>
                  <a:gd name="connsiteY7" fmla="*/ 2146680 h 2279129"/>
                  <a:gd name="connsiteX8" fmla="*/ 2492267 w 3510966"/>
                  <a:gd name="connsiteY8" fmla="*/ 1333476 h 2279129"/>
                  <a:gd name="connsiteX9" fmla="*/ 2797845 w 3510966"/>
                  <a:gd name="connsiteY9" fmla="*/ 774305 h 2279129"/>
                  <a:gd name="connsiteX10" fmla="*/ 3510966 w 3510966"/>
                  <a:gd name="connsiteY10" fmla="*/ 483360 h 2279129"/>
                  <a:gd name="connsiteX11" fmla="*/ 3307358 w 3510966"/>
                  <a:gd name="connsiteY11" fmla="*/ 21173 h 2279129"/>
                  <a:gd name="connsiteX12" fmla="*/ 2561541 w 3510966"/>
                  <a:gd name="connsiteY12" fmla="*/ 207044 h 2279129"/>
                  <a:gd name="connsiteX13" fmla="*/ 1717191 w 3510966"/>
                  <a:gd name="connsiteY13" fmla="*/ 303250 h 2279129"/>
                  <a:gd name="connsiteX14" fmla="*/ 775081 w 3510966"/>
                  <a:gd name="connsiteY14" fmla="*/ 233978 h 2279129"/>
                  <a:gd name="connsiteX15" fmla="*/ 161714 w 3510966"/>
                  <a:gd name="connsiteY15" fmla="*/ 0 h 2279129"/>
                  <a:gd name="connsiteX0" fmla="*/ 0 w 3510966"/>
                  <a:gd name="connsiteY0" fmla="*/ 495664 h 2299138"/>
                  <a:gd name="connsiteX1" fmla="*/ 650390 w 3510966"/>
                  <a:gd name="connsiteY1" fmla="*/ 788159 h 2299138"/>
                  <a:gd name="connsiteX2" fmla="*/ 941337 w 3510966"/>
                  <a:gd name="connsiteY2" fmla="*/ 1328486 h 2299138"/>
                  <a:gd name="connsiteX3" fmla="*/ 1057936 w 3510966"/>
                  <a:gd name="connsiteY3" fmla="*/ 2150118 h 2299138"/>
                  <a:gd name="connsiteX4" fmla="*/ 1498622 w 3510966"/>
                  <a:gd name="connsiteY4" fmla="*/ 2186693 h 2299138"/>
                  <a:gd name="connsiteX5" fmla="*/ 1717190 w 3510966"/>
                  <a:gd name="connsiteY5" fmla="*/ 1951941 h 2299138"/>
                  <a:gd name="connsiteX6" fmla="*/ 1928445 w 3510966"/>
                  <a:gd name="connsiteY6" fmla="*/ 2164746 h 2299138"/>
                  <a:gd name="connsiteX7" fmla="*/ 2402987 w 3510966"/>
                  <a:gd name="connsiteY7" fmla="*/ 2166689 h 2299138"/>
                  <a:gd name="connsiteX8" fmla="*/ 2492267 w 3510966"/>
                  <a:gd name="connsiteY8" fmla="*/ 1333476 h 2299138"/>
                  <a:gd name="connsiteX9" fmla="*/ 2797845 w 3510966"/>
                  <a:gd name="connsiteY9" fmla="*/ 774305 h 2299138"/>
                  <a:gd name="connsiteX10" fmla="*/ 3510966 w 3510966"/>
                  <a:gd name="connsiteY10" fmla="*/ 483360 h 2299138"/>
                  <a:gd name="connsiteX11" fmla="*/ 3307358 w 3510966"/>
                  <a:gd name="connsiteY11" fmla="*/ 21173 h 2299138"/>
                  <a:gd name="connsiteX12" fmla="*/ 2561541 w 3510966"/>
                  <a:gd name="connsiteY12" fmla="*/ 207044 h 2299138"/>
                  <a:gd name="connsiteX13" fmla="*/ 1717191 w 3510966"/>
                  <a:gd name="connsiteY13" fmla="*/ 303250 h 2299138"/>
                  <a:gd name="connsiteX14" fmla="*/ 775081 w 3510966"/>
                  <a:gd name="connsiteY14" fmla="*/ 233978 h 2299138"/>
                  <a:gd name="connsiteX15" fmla="*/ 161714 w 3510966"/>
                  <a:gd name="connsiteY15" fmla="*/ 0 h 2299138"/>
                  <a:gd name="connsiteX0" fmla="*/ 0 w 3510966"/>
                  <a:gd name="connsiteY0" fmla="*/ 495664 h 2291187"/>
                  <a:gd name="connsiteX1" fmla="*/ 650390 w 3510966"/>
                  <a:gd name="connsiteY1" fmla="*/ 788159 h 2291187"/>
                  <a:gd name="connsiteX2" fmla="*/ 941337 w 3510966"/>
                  <a:gd name="connsiteY2" fmla="*/ 1328486 h 2291187"/>
                  <a:gd name="connsiteX3" fmla="*/ 1057936 w 3510966"/>
                  <a:gd name="connsiteY3" fmla="*/ 2150118 h 2291187"/>
                  <a:gd name="connsiteX4" fmla="*/ 1498622 w 3510966"/>
                  <a:gd name="connsiteY4" fmla="*/ 2186693 h 2291187"/>
                  <a:gd name="connsiteX5" fmla="*/ 1717190 w 3510966"/>
                  <a:gd name="connsiteY5" fmla="*/ 1951941 h 2291187"/>
                  <a:gd name="connsiteX6" fmla="*/ 1928445 w 3510966"/>
                  <a:gd name="connsiteY6" fmla="*/ 2164746 h 2291187"/>
                  <a:gd name="connsiteX7" fmla="*/ 2379133 w 3510966"/>
                  <a:gd name="connsiteY7" fmla="*/ 2158738 h 2291187"/>
                  <a:gd name="connsiteX8" fmla="*/ 2492267 w 3510966"/>
                  <a:gd name="connsiteY8" fmla="*/ 1333476 h 2291187"/>
                  <a:gd name="connsiteX9" fmla="*/ 2797845 w 3510966"/>
                  <a:gd name="connsiteY9" fmla="*/ 774305 h 2291187"/>
                  <a:gd name="connsiteX10" fmla="*/ 3510966 w 3510966"/>
                  <a:gd name="connsiteY10" fmla="*/ 483360 h 2291187"/>
                  <a:gd name="connsiteX11" fmla="*/ 3307358 w 3510966"/>
                  <a:gd name="connsiteY11" fmla="*/ 21173 h 2291187"/>
                  <a:gd name="connsiteX12" fmla="*/ 2561541 w 3510966"/>
                  <a:gd name="connsiteY12" fmla="*/ 207044 h 2291187"/>
                  <a:gd name="connsiteX13" fmla="*/ 1717191 w 3510966"/>
                  <a:gd name="connsiteY13" fmla="*/ 303250 h 2291187"/>
                  <a:gd name="connsiteX14" fmla="*/ 775081 w 3510966"/>
                  <a:gd name="connsiteY14" fmla="*/ 233978 h 2291187"/>
                  <a:gd name="connsiteX15" fmla="*/ 161714 w 3510966"/>
                  <a:gd name="connsiteY15" fmla="*/ 0 h 2291187"/>
                  <a:gd name="connsiteX0" fmla="*/ 0 w 3510966"/>
                  <a:gd name="connsiteY0" fmla="*/ 495664 h 3328575"/>
                  <a:gd name="connsiteX1" fmla="*/ 650390 w 3510966"/>
                  <a:gd name="connsiteY1" fmla="*/ 788159 h 3328575"/>
                  <a:gd name="connsiteX2" fmla="*/ 941337 w 3510966"/>
                  <a:gd name="connsiteY2" fmla="*/ 1328486 h 3328575"/>
                  <a:gd name="connsiteX3" fmla="*/ 658691 w 3510966"/>
                  <a:gd name="connsiteY3" fmla="*/ 3322095 h 3328575"/>
                  <a:gd name="connsiteX4" fmla="*/ 1498622 w 3510966"/>
                  <a:gd name="connsiteY4" fmla="*/ 2186693 h 3328575"/>
                  <a:gd name="connsiteX5" fmla="*/ 1717190 w 3510966"/>
                  <a:gd name="connsiteY5" fmla="*/ 1951941 h 3328575"/>
                  <a:gd name="connsiteX6" fmla="*/ 1928445 w 3510966"/>
                  <a:gd name="connsiteY6" fmla="*/ 2164746 h 3328575"/>
                  <a:gd name="connsiteX7" fmla="*/ 2379133 w 3510966"/>
                  <a:gd name="connsiteY7" fmla="*/ 2158738 h 3328575"/>
                  <a:gd name="connsiteX8" fmla="*/ 2492267 w 3510966"/>
                  <a:gd name="connsiteY8" fmla="*/ 1333476 h 3328575"/>
                  <a:gd name="connsiteX9" fmla="*/ 2797845 w 3510966"/>
                  <a:gd name="connsiteY9" fmla="*/ 774305 h 3328575"/>
                  <a:gd name="connsiteX10" fmla="*/ 3510966 w 3510966"/>
                  <a:gd name="connsiteY10" fmla="*/ 483360 h 3328575"/>
                  <a:gd name="connsiteX11" fmla="*/ 3307358 w 3510966"/>
                  <a:gd name="connsiteY11" fmla="*/ 21173 h 3328575"/>
                  <a:gd name="connsiteX12" fmla="*/ 2561541 w 3510966"/>
                  <a:gd name="connsiteY12" fmla="*/ 207044 h 3328575"/>
                  <a:gd name="connsiteX13" fmla="*/ 1717191 w 3510966"/>
                  <a:gd name="connsiteY13" fmla="*/ 303250 h 3328575"/>
                  <a:gd name="connsiteX14" fmla="*/ 775081 w 3510966"/>
                  <a:gd name="connsiteY14" fmla="*/ 233978 h 3328575"/>
                  <a:gd name="connsiteX15" fmla="*/ 161714 w 3510966"/>
                  <a:gd name="connsiteY15" fmla="*/ 0 h 3328575"/>
                  <a:gd name="connsiteX0" fmla="*/ 0 w 3510966"/>
                  <a:gd name="connsiteY0" fmla="*/ 495664 h 3328575"/>
                  <a:gd name="connsiteX1" fmla="*/ 650390 w 3510966"/>
                  <a:gd name="connsiteY1" fmla="*/ 788159 h 3328575"/>
                  <a:gd name="connsiteX2" fmla="*/ 941337 w 3510966"/>
                  <a:gd name="connsiteY2" fmla="*/ 1328486 h 3328575"/>
                  <a:gd name="connsiteX3" fmla="*/ 658691 w 3510966"/>
                  <a:gd name="connsiteY3" fmla="*/ 3322095 h 3328575"/>
                  <a:gd name="connsiteX4" fmla="*/ 1498622 w 3510966"/>
                  <a:gd name="connsiteY4" fmla="*/ 2186693 h 3328575"/>
                  <a:gd name="connsiteX5" fmla="*/ 1742947 w 3510966"/>
                  <a:gd name="connsiteY5" fmla="*/ 2956493 h 3328575"/>
                  <a:gd name="connsiteX6" fmla="*/ 1928445 w 3510966"/>
                  <a:gd name="connsiteY6" fmla="*/ 2164746 h 3328575"/>
                  <a:gd name="connsiteX7" fmla="*/ 2379133 w 3510966"/>
                  <a:gd name="connsiteY7" fmla="*/ 2158738 h 3328575"/>
                  <a:gd name="connsiteX8" fmla="*/ 2492267 w 3510966"/>
                  <a:gd name="connsiteY8" fmla="*/ 1333476 h 3328575"/>
                  <a:gd name="connsiteX9" fmla="*/ 2797845 w 3510966"/>
                  <a:gd name="connsiteY9" fmla="*/ 774305 h 3328575"/>
                  <a:gd name="connsiteX10" fmla="*/ 3510966 w 3510966"/>
                  <a:gd name="connsiteY10" fmla="*/ 483360 h 3328575"/>
                  <a:gd name="connsiteX11" fmla="*/ 3307358 w 3510966"/>
                  <a:gd name="connsiteY11" fmla="*/ 21173 h 3328575"/>
                  <a:gd name="connsiteX12" fmla="*/ 2561541 w 3510966"/>
                  <a:gd name="connsiteY12" fmla="*/ 207044 h 3328575"/>
                  <a:gd name="connsiteX13" fmla="*/ 1717191 w 3510966"/>
                  <a:gd name="connsiteY13" fmla="*/ 303250 h 3328575"/>
                  <a:gd name="connsiteX14" fmla="*/ 775081 w 3510966"/>
                  <a:gd name="connsiteY14" fmla="*/ 233978 h 3328575"/>
                  <a:gd name="connsiteX15" fmla="*/ 161714 w 3510966"/>
                  <a:gd name="connsiteY15" fmla="*/ 0 h 3328575"/>
                  <a:gd name="connsiteX0" fmla="*/ 0 w 3510966"/>
                  <a:gd name="connsiteY0" fmla="*/ 495664 h 3346927"/>
                  <a:gd name="connsiteX1" fmla="*/ 650390 w 3510966"/>
                  <a:gd name="connsiteY1" fmla="*/ 788159 h 3346927"/>
                  <a:gd name="connsiteX2" fmla="*/ 941337 w 3510966"/>
                  <a:gd name="connsiteY2" fmla="*/ 1328486 h 3346927"/>
                  <a:gd name="connsiteX3" fmla="*/ 658691 w 3510966"/>
                  <a:gd name="connsiteY3" fmla="*/ 3322095 h 3346927"/>
                  <a:gd name="connsiteX4" fmla="*/ 970588 w 3510966"/>
                  <a:gd name="connsiteY4" fmla="*/ 3113972 h 3346927"/>
                  <a:gd name="connsiteX5" fmla="*/ 1742947 w 3510966"/>
                  <a:gd name="connsiteY5" fmla="*/ 2956493 h 3346927"/>
                  <a:gd name="connsiteX6" fmla="*/ 1928445 w 3510966"/>
                  <a:gd name="connsiteY6" fmla="*/ 2164746 h 3346927"/>
                  <a:gd name="connsiteX7" fmla="*/ 2379133 w 3510966"/>
                  <a:gd name="connsiteY7" fmla="*/ 2158738 h 3346927"/>
                  <a:gd name="connsiteX8" fmla="*/ 2492267 w 3510966"/>
                  <a:gd name="connsiteY8" fmla="*/ 1333476 h 3346927"/>
                  <a:gd name="connsiteX9" fmla="*/ 2797845 w 3510966"/>
                  <a:gd name="connsiteY9" fmla="*/ 774305 h 3346927"/>
                  <a:gd name="connsiteX10" fmla="*/ 3510966 w 3510966"/>
                  <a:gd name="connsiteY10" fmla="*/ 483360 h 3346927"/>
                  <a:gd name="connsiteX11" fmla="*/ 3307358 w 3510966"/>
                  <a:gd name="connsiteY11" fmla="*/ 21173 h 3346927"/>
                  <a:gd name="connsiteX12" fmla="*/ 2561541 w 3510966"/>
                  <a:gd name="connsiteY12" fmla="*/ 207044 h 3346927"/>
                  <a:gd name="connsiteX13" fmla="*/ 1717191 w 3510966"/>
                  <a:gd name="connsiteY13" fmla="*/ 303250 h 3346927"/>
                  <a:gd name="connsiteX14" fmla="*/ 775081 w 3510966"/>
                  <a:gd name="connsiteY14" fmla="*/ 233978 h 3346927"/>
                  <a:gd name="connsiteX15" fmla="*/ 161714 w 3510966"/>
                  <a:gd name="connsiteY15" fmla="*/ 0 h 3346927"/>
                  <a:gd name="connsiteX0" fmla="*/ 0 w 3510966"/>
                  <a:gd name="connsiteY0" fmla="*/ 495664 h 3299956"/>
                  <a:gd name="connsiteX1" fmla="*/ 650390 w 3510966"/>
                  <a:gd name="connsiteY1" fmla="*/ 788159 h 3299956"/>
                  <a:gd name="connsiteX2" fmla="*/ 941337 w 3510966"/>
                  <a:gd name="connsiteY2" fmla="*/ 1328486 h 3299956"/>
                  <a:gd name="connsiteX3" fmla="*/ 259446 w 3510966"/>
                  <a:gd name="connsiteY3" fmla="*/ 3270579 h 3299956"/>
                  <a:gd name="connsiteX4" fmla="*/ 970588 w 3510966"/>
                  <a:gd name="connsiteY4" fmla="*/ 3113972 h 3299956"/>
                  <a:gd name="connsiteX5" fmla="*/ 1742947 w 3510966"/>
                  <a:gd name="connsiteY5" fmla="*/ 2956493 h 3299956"/>
                  <a:gd name="connsiteX6" fmla="*/ 1928445 w 3510966"/>
                  <a:gd name="connsiteY6" fmla="*/ 2164746 h 3299956"/>
                  <a:gd name="connsiteX7" fmla="*/ 2379133 w 3510966"/>
                  <a:gd name="connsiteY7" fmla="*/ 2158738 h 3299956"/>
                  <a:gd name="connsiteX8" fmla="*/ 2492267 w 3510966"/>
                  <a:gd name="connsiteY8" fmla="*/ 1333476 h 3299956"/>
                  <a:gd name="connsiteX9" fmla="*/ 2797845 w 3510966"/>
                  <a:gd name="connsiteY9" fmla="*/ 774305 h 3299956"/>
                  <a:gd name="connsiteX10" fmla="*/ 3510966 w 3510966"/>
                  <a:gd name="connsiteY10" fmla="*/ 483360 h 3299956"/>
                  <a:gd name="connsiteX11" fmla="*/ 3307358 w 3510966"/>
                  <a:gd name="connsiteY11" fmla="*/ 21173 h 3299956"/>
                  <a:gd name="connsiteX12" fmla="*/ 2561541 w 3510966"/>
                  <a:gd name="connsiteY12" fmla="*/ 207044 h 3299956"/>
                  <a:gd name="connsiteX13" fmla="*/ 1717191 w 3510966"/>
                  <a:gd name="connsiteY13" fmla="*/ 303250 h 3299956"/>
                  <a:gd name="connsiteX14" fmla="*/ 775081 w 3510966"/>
                  <a:gd name="connsiteY14" fmla="*/ 233978 h 3299956"/>
                  <a:gd name="connsiteX15" fmla="*/ 161714 w 3510966"/>
                  <a:gd name="connsiteY15" fmla="*/ 0 h 3299956"/>
                  <a:gd name="connsiteX0" fmla="*/ 0 w 3510966"/>
                  <a:gd name="connsiteY0" fmla="*/ 495664 h 3270579"/>
                  <a:gd name="connsiteX1" fmla="*/ 650390 w 3510966"/>
                  <a:gd name="connsiteY1" fmla="*/ 788159 h 3270579"/>
                  <a:gd name="connsiteX2" fmla="*/ 941337 w 3510966"/>
                  <a:gd name="connsiteY2" fmla="*/ 1328486 h 3270579"/>
                  <a:gd name="connsiteX3" fmla="*/ 259446 w 3510966"/>
                  <a:gd name="connsiteY3" fmla="*/ 3270579 h 3270579"/>
                  <a:gd name="connsiteX4" fmla="*/ 970588 w 3510966"/>
                  <a:gd name="connsiteY4" fmla="*/ 3113972 h 3270579"/>
                  <a:gd name="connsiteX5" fmla="*/ 1742947 w 3510966"/>
                  <a:gd name="connsiteY5" fmla="*/ 2956493 h 3270579"/>
                  <a:gd name="connsiteX6" fmla="*/ 1928445 w 3510966"/>
                  <a:gd name="connsiteY6" fmla="*/ 2164746 h 3270579"/>
                  <a:gd name="connsiteX7" fmla="*/ 2379133 w 3510966"/>
                  <a:gd name="connsiteY7" fmla="*/ 2158738 h 3270579"/>
                  <a:gd name="connsiteX8" fmla="*/ 2492267 w 3510966"/>
                  <a:gd name="connsiteY8" fmla="*/ 1333476 h 3270579"/>
                  <a:gd name="connsiteX9" fmla="*/ 2797845 w 3510966"/>
                  <a:gd name="connsiteY9" fmla="*/ 774305 h 3270579"/>
                  <a:gd name="connsiteX10" fmla="*/ 3510966 w 3510966"/>
                  <a:gd name="connsiteY10" fmla="*/ 483360 h 3270579"/>
                  <a:gd name="connsiteX11" fmla="*/ 3307358 w 3510966"/>
                  <a:gd name="connsiteY11" fmla="*/ 21173 h 3270579"/>
                  <a:gd name="connsiteX12" fmla="*/ 2561541 w 3510966"/>
                  <a:gd name="connsiteY12" fmla="*/ 207044 h 3270579"/>
                  <a:gd name="connsiteX13" fmla="*/ 1717191 w 3510966"/>
                  <a:gd name="connsiteY13" fmla="*/ 303250 h 3270579"/>
                  <a:gd name="connsiteX14" fmla="*/ 775081 w 3510966"/>
                  <a:gd name="connsiteY14" fmla="*/ 233978 h 3270579"/>
                  <a:gd name="connsiteX15" fmla="*/ 161714 w 3510966"/>
                  <a:gd name="connsiteY15" fmla="*/ 0 h 3270579"/>
                  <a:gd name="connsiteX0" fmla="*/ 0 w 3510966"/>
                  <a:gd name="connsiteY0" fmla="*/ 495664 h 3270579"/>
                  <a:gd name="connsiteX1" fmla="*/ 650390 w 3510966"/>
                  <a:gd name="connsiteY1" fmla="*/ 788159 h 3270579"/>
                  <a:gd name="connsiteX2" fmla="*/ 941337 w 3510966"/>
                  <a:gd name="connsiteY2" fmla="*/ 1328486 h 3270579"/>
                  <a:gd name="connsiteX3" fmla="*/ 259446 w 3510966"/>
                  <a:gd name="connsiteY3" fmla="*/ 3270579 h 3270579"/>
                  <a:gd name="connsiteX4" fmla="*/ 944830 w 3510966"/>
                  <a:gd name="connsiteY4" fmla="*/ 3049578 h 3270579"/>
                  <a:gd name="connsiteX5" fmla="*/ 1742947 w 3510966"/>
                  <a:gd name="connsiteY5" fmla="*/ 2956493 h 3270579"/>
                  <a:gd name="connsiteX6" fmla="*/ 1928445 w 3510966"/>
                  <a:gd name="connsiteY6" fmla="*/ 2164746 h 3270579"/>
                  <a:gd name="connsiteX7" fmla="*/ 2379133 w 3510966"/>
                  <a:gd name="connsiteY7" fmla="*/ 2158738 h 3270579"/>
                  <a:gd name="connsiteX8" fmla="*/ 2492267 w 3510966"/>
                  <a:gd name="connsiteY8" fmla="*/ 1333476 h 3270579"/>
                  <a:gd name="connsiteX9" fmla="*/ 2797845 w 3510966"/>
                  <a:gd name="connsiteY9" fmla="*/ 774305 h 3270579"/>
                  <a:gd name="connsiteX10" fmla="*/ 3510966 w 3510966"/>
                  <a:gd name="connsiteY10" fmla="*/ 483360 h 3270579"/>
                  <a:gd name="connsiteX11" fmla="*/ 3307358 w 3510966"/>
                  <a:gd name="connsiteY11" fmla="*/ 21173 h 3270579"/>
                  <a:gd name="connsiteX12" fmla="*/ 2561541 w 3510966"/>
                  <a:gd name="connsiteY12" fmla="*/ 207044 h 3270579"/>
                  <a:gd name="connsiteX13" fmla="*/ 1717191 w 3510966"/>
                  <a:gd name="connsiteY13" fmla="*/ 303250 h 3270579"/>
                  <a:gd name="connsiteX14" fmla="*/ 775081 w 3510966"/>
                  <a:gd name="connsiteY14" fmla="*/ 233978 h 3270579"/>
                  <a:gd name="connsiteX15" fmla="*/ 161714 w 3510966"/>
                  <a:gd name="connsiteY15" fmla="*/ 0 h 3270579"/>
                  <a:gd name="connsiteX0" fmla="*/ 0 w 3510966"/>
                  <a:gd name="connsiteY0" fmla="*/ 495664 h 3270579"/>
                  <a:gd name="connsiteX1" fmla="*/ 650390 w 3510966"/>
                  <a:gd name="connsiteY1" fmla="*/ 788159 h 3270579"/>
                  <a:gd name="connsiteX2" fmla="*/ 941337 w 3510966"/>
                  <a:gd name="connsiteY2" fmla="*/ 1328486 h 3270579"/>
                  <a:gd name="connsiteX3" fmla="*/ 259446 w 3510966"/>
                  <a:gd name="connsiteY3" fmla="*/ 3270579 h 3270579"/>
                  <a:gd name="connsiteX4" fmla="*/ 944830 w 3510966"/>
                  <a:gd name="connsiteY4" fmla="*/ 3049578 h 3270579"/>
                  <a:gd name="connsiteX5" fmla="*/ 1742947 w 3510966"/>
                  <a:gd name="connsiteY5" fmla="*/ 2956493 h 3270579"/>
                  <a:gd name="connsiteX6" fmla="*/ 1928445 w 3510966"/>
                  <a:gd name="connsiteY6" fmla="*/ 2164746 h 3270579"/>
                  <a:gd name="connsiteX7" fmla="*/ 2379133 w 3510966"/>
                  <a:gd name="connsiteY7" fmla="*/ 2158738 h 3270579"/>
                  <a:gd name="connsiteX8" fmla="*/ 2492267 w 3510966"/>
                  <a:gd name="connsiteY8" fmla="*/ 1333476 h 3270579"/>
                  <a:gd name="connsiteX9" fmla="*/ 2797845 w 3510966"/>
                  <a:gd name="connsiteY9" fmla="*/ 774305 h 3270579"/>
                  <a:gd name="connsiteX10" fmla="*/ 3510966 w 3510966"/>
                  <a:gd name="connsiteY10" fmla="*/ 483360 h 3270579"/>
                  <a:gd name="connsiteX11" fmla="*/ 3307358 w 3510966"/>
                  <a:gd name="connsiteY11" fmla="*/ 21173 h 3270579"/>
                  <a:gd name="connsiteX12" fmla="*/ 2561541 w 3510966"/>
                  <a:gd name="connsiteY12" fmla="*/ 207044 h 3270579"/>
                  <a:gd name="connsiteX13" fmla="*/ 1717191 w 3510966"/>
                  <a:gd name="connsiteY13" fmla="*/ 303250 h 3270579"/>
                  <a:gd name="connsiteX14" fmla="*/ 775081 w 3510966"/>
                  <a:gd name="connsiteY14" fmla="*/ 233978 h 3270579"/>
                  <a:gd name="connsiteX15" fmla="*/ 161714 w 3510966"/>
                  <a:gd name="connsiteY15" fmla="*/ 0 h 3270579"/>
                  <a:gd name="connsiteX0" fmla="*/ 0 w 3510966"/>
                  <a:gd name="connsiteY0" fmla="*/ 495664 h 3270579"/>
                  <a:gd name="connsiteX1" fmla="*/ 650390 w 3510966"/>
                  <a:gd name="connsiteY1" fmla="*/ 788159 h 3270579"/>
                  <a:gd name="connsiteX2" fmla="*/ 941337 w 3510966"/>
                  <a:gd name="connsiteY2" fmla="*/ 1328486 h 3270579"/>
                  <a:gd name="connsiteX3" fmla="*/ 259446 w 3510966"/>
                  <a:gd name="connsiteY3" fmla="*/ 3270579 h 3270579"/>
                  <a:gd name="connsiteX4" fmla="*/ 944830 w 3510966"/>
                  <a:gd name="connsiteY4" fmla="*/ 3049578 h 3270579"/>
                  <a:gd name="connsiteX5" fmla="*/ 1742947 w 3510966"/>
                  <a:gd name="connsiteY5" fmla="*/ 2956493 h 3270579"/>
                  <a:gd name="connsiteX6" fmla="*/ 1928445 w 3510966"/>
                  <a:gd name="connsiteY6" fmla="*/ 2164746 h 3270579"/>
                  <a:gd name="connsiteX7" fmla="*/ 2379133 w 3510966"/>
                  <a:gd name="connsiteY7" fmla="*/ 2158738 h 3270579"/>
                  <a:gd name="connsiteX8" fmla="*/ 2492267 w 3510966"/>
                  <a:gd name="connsiteY8" fmla="*/ 1333476 h 3270579"/>
                  <a:gd name="connsiteX9" fmla="*/ 2797845 w 3510966"/>
                  <a:gd name="connsiteY9" fmla="*/ 774305 h 3270579"/>
                  <a:gd name="connsiteX10" fmla="*/ 3510966 w 3510966"/>
                  <a:gd name="connsiteY10" fmla="*/ 483360 h 3270579"/>
                  <a:gd name="connsiteX11" fmla="*/ 3307358 w 3510966"/>
                  <a:gd name="connsiteY11" fmla="*/ 21173 h 3270579"/>
                  <a:gd name="connsiteX12" fmla="*/ 2561541 w 3510966"/>
                  <a:gd name="connsiteY12" fmla="*/ 207044 h 3270579"/>
                  <a:gd name="connsiteX13" fmla="*/ 1717191 w 3510966"/>
                  <a:gd name="connsiteY13" fmla="*/ 303250 h 3270579"/>
                  <a:gd name="connsiteX14" fmla="*/ 775081 w 3510966"/>
                  <a:gd name="connsiteY14" fmla="*/ 233978 h 3270579"/>
                  <a:gd name="connsiteX15" fmla="*/ 161714 w 3510966"/>
                  <a:gd name="connsiteY15" fmla="*/ 0 h 3270579"/>
                  <a:gd name="connsiteX0" fmla="*/ 0 w 3510966"/>
                  <a:gd name="connsiteY0" fmla="*/ 495664 h 3270579"/>
                  <a:gd name="connsiteX1" fmla="*/ 650390 w 3510966"/>
                  <a:gd name="connsiteY1" fmla="*/ 788159 h 3270579"/>
                  <a:gd name="connsiteX2" fmla="*/ 941337 w 3510966"/>
                  <a:gd name="connsiteY2" fmla="*/ 1328486 h 3270579"/>
                  <a:gd name="connsiteX3" fmla="*/ 259446 w 3510966"/>
                  <a:gd name="connsiteY3" fmla="*/ 3270579 h 3270579"/>
                  <a:gd name="connsiteX4" fmla="*/ 944830 w 3510966"/>
                  <a:gd name="connsiteY4" fmla="*/ 3049578 h 3270579"/>
                  <a:gd name="connsiteX5" fmla="*/ 1742947 w 3510966"/>
                  <a:gd name="connsiteY5" fmla="*/ 2956493 h 3270579"/>
                  <a:gd name="connsiteX6" fmla="*/ 2572389 w 3510966"/>
                  <a:gd name="connsiteY6" fmla="*/ 3117783 h 3270579"/>
                  <a:gd name="connsiteX7" fmla="*/ 2379133 w 3510966"/>
                  <a:gd name="connsiteY7" fmla="*/ 2158738 h 3270579"/>
                  <a:gd name="connsiteX8" fmla="*/ 2492267 w 3510966"/>
                  <a:gd name="connsiteY8" fmla="*/ 1333476 h 3270579"/>
                  <a:gd name="connsiteX9" fmla="*/ 2797845 w 3510966"/>
                  <a:gd name="connsiteY9" fmla="*/ 774305 h 3270579"/>
                  <a:gd name="connsiteX10" fmla="*/ 3510966 w 3510966"/>
                  <a:gd name="connsiteY10" fmla="*/ 483360 h 3270579"/>
                  <a:gd name="connsiteX11" fmla="*/ 3307358 w 3510966"/>
                  <a:gd name="connsiteY11" fmla="*/ 21173 h 3270579"/>
                  <a:gd name="connsiteX12" fmla="*/ 2561541 w 3510966"/>
                  <a:gd name="connsiteY12" fmla="*/ 207044 h 3270579"/>
                  <a:gd name="connsiteX13" fmla="*/ 1717191 w 3510966"/>
                  <a:gd name="connsiteY13" fmla="*/ 303250 h 3270579"/>
                  <a:gd name="connsiteX14" fmla="*/ 775081 w 3510966"/>
                  <a:gd name="connsiteY14" fmla="*/ 233978 h 3270579"/>
                  <a:gd name="connsiteX15" fmla="*/ 161714 w 3510966"/>
                  <a:gd name="connsiteY15" fmla="*/ 0 h 3270579"/>
                  <a:gd name="connsiteX0" fmla="*/ 0 w 3510966"/>
                  <a:gd name="connsiteY0" fmla="*/ 495664 h 3374942"/>
                  <a:gd name="connsiteX1" fmla="*/ 650390 w 3510966"/>
                  <a:gd name="connsiteY1" fmla="*/ 788159 h 3374942"/>
                  <a:gd name="connsiteX2" fmla="*/ 941337 w 3510966"/>
                  <a:gd name="connsiteY2" fmla="*/ 1328486 h 3374942"/>
                  <a:gd name="connsiteX3" fmla="*/ 259446 w 3510966"/>
                  <a:gd name="connsiteY3" fmla="*/ 3270579 h 3374942"/>
                  <a:gd name="connsiteX4" fmla="*/ 944830 w 3510966"/>
                  <a:gd name="connsiteY4" fmla="*/ 3049578 h 3374942"/>
                  <a:gd name="connsiteX5" fmla="*/ 1742947 w 3510966"/>
                  <a:gd name="connsiteY5" fmla="*/ 2956493 h 3374942"/>
                  <a:gd name="connsiteX6" fmla="*/ 2572389 w 3510966"/>
                  <a:gd name="connsiteY6" fmla="*/ 3117783 h 3374942"/>
                  <a:gd name="connsiteX7" fmla="*/ 3216260 w 3510966"/>
                  <a:gd name="connsiteY7" fmla="*/ 3343595 h 3374942"/>
                  <a:gd name="connsiteX8" fmla="*/ 2492267 w 3510966"/>
                  <a:gd name="connsiteY8" fmla="*/ 1333476 h 3374942"/>
                  <a:gd name="connsiteX9" fmla="*/ 2797845 w 3510966"/>
                  <a:gd name="connsiteY9" fmla="*/ 774305 h 3374942"/>
                  <a:gd name="connsiteX10" fmla="*/ 3510966 w 3510966"/>
                  <a:gd name="connsiteY10" fmla="*/ 483360 h 3374942"/>
                  <a:gd name="connsiteX11" fmla="*/ 3307358 w 3510966"/>
                  <a:gd name="connsiteY11" fmla="*/ 21173 h 3374942"/>
                  <a:gd name="connsiteX12" fmla="*/ 2561541 w 3510966"/>
                  <a:gd name="connsiteY12" fmla="*/ 207044 h 3374942"/>
                  <a:gd name="connsiteX13" fmla="*/ 1717191 w 3510966"/>
                  <a:gd name="connsiteY13" fmla="*/ 303250 h 3374942"/>
                  <a:gd name="connsiteX14" fmla="*/ 775081 w 3510966"/>
                  <a:gd name="connsiteY14" fmla="*/ 233978 h 3374942"/>
                  <a:gd name="connsiteX15" fmla="*/ 161714 w 3510966"/>
                  <a:gd name="connsiteY15" fmla="*/ 0 h 3374942"/>
                  <a:gd name="connsiteX0" fmla="*/ 0 w 3510966"/>
                  <a:gd name="connsiteY0" fmla="*/ 495664 h 3343595"/>
                  <a:gd name="connsiteX1" fmla="*/ 650390 w 3510966"/>
                  <a:gd name="connsiteY1" fmla="*/ 788159 h 3343595"/>
                  <a:gd name="connsiteX2" fmla="*/ 941337 w 3510966"/>
                  <a:gd name="connsiteY2" fmla="*/ 1328486 h 3343595"/>
                  <a:gd name="connsiteX3" fmla="*/ 259446 w 3510966"/>
                  <a:gd name="connsiteY3" fmla="*/ 3270579 h 3343595"/>
                  <a:gd name="connsiteX4" fmla="*/ 944830 w 3510966"/>
                  <a:gd name="connsiteY4" fmla="*/ 3049578 h 3343595"/>
                  <a:gd name="connsiteX5" fmla="*/ 1742947 w 3510966"/>
                  <a:gd name="connsiteY5" fmla="*/ 2956493 h 3343595"/>
                  <a:gd name="connsiteX6" fmla="*/ 2572389 w 3510966"/>
                  <a:gd name="connsiteY6" fmla="*/ 3117783 h 3343595"/>
                  <a:gd name="connsiteX7" fmla="*/ 3216260 w 3510966"/>
                  <a:gd name="connsiteY7" fmla="*/ 3343595 h 3343595"/>
                  <a:gd name="connsiteX8" fmla="*/ 2492267 w 3510966"/>
                  <a:gd name="connsiteY8" fmla="*/ 1333476 h 3343595"/>
                  <a:gd name="connsiteX9" fmla="*/ 2797845 w 3510966"/>
                  <a:gd name="connsiteY9" fmla="*/ 774305 h 3343595"/>
                  <a:gd name="connsiteX10" fmla="*/ 3510966 w 3510966"/>
                  <a:gd name="connsiteY10" fmla="*/ 483360 h 3343595"/>
                  <a:gd name="connsiteX11" fmla="*/ 3307358 w 3510966"/>
                  <a:gd name="connsiteY11" fmla="*/ 21173 h 3343595"/>
                  <a:gd name="connsiteX12" fmla="*/ 2561541 w 3510966"/>
                  <a:gd name="connsiteY12" fmla="*/ 207044 h 3343595"/>
                  <a:gd name="connsiteX13" fmla="*/ 1717191 w 3510966"/>
                  <a:gd name="connsiteY13" fmla="*/ 303250 h 3343595"/>
                  <a:gd name="connsiteX14" fmla="*/ 775081 w 3510966"/>
                  <a:gd name="connsiteY14" fmla="*/ 233978 h 3343595"/>
                  <a:gd name="connsiteX15" fmla="*/ 161714 w 3510966"/>
                  <a:gd name="connsiteY15" fmla="*/ 0 h 3343595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59446 w 3510966"/>
                  <a:gd name="connsiteY3" fmla="*/ 3270579 h 3304959"/>
                  <a:gd name="connsiteX4" fmla="*/ 944830 w 3510966"/>
                  <a:gd name="connsiteY4" fmla="*/ 3049578 h 3304959"/>
                  <a:gd name="connsiteX5" fmla="*/ 1742947 w 3510966"/>
                  <a:gd name="connsiteY5" fmla="*/ 2956493 h 3304959"/>
                  <a:gd name="connsiteX6" fmla="*/ 2572389 w 3510966"/>
                  <a:gd name="connsiteY6" fmla="*/ 3117783 h 3304959"/>
                  <a:gd name="connsiteX7" fmla="*/ 3229139 w 3510966"/>
                  <a:gd name="connsiteY7" fmla="*/ 3304959 h 3304959"/>
                  <a:gd name="connsiteX8" fmla="*/ 2492267 w 3510966"/>
                  <a:gd name="connsiteY8" fmla="*/ 1333476 h 3304959"/>
                  <a:gd name="connsiteX9" fmla="*/ 2797845 w 3510966"/>
                  <a:gd name="connsiteY9" fmla="*/ 774305 h 3304959"/>
                  <a:gd name="connsiteX10" fmla="*/ 3510966 w 3510966"/>
                  <a:gd name="connsiteY10" fmla="*/ 483360 h 3304959"/>
                  <a:gd name="connsiteX11" fmla="*/ 3307358 w 3510966"/>
                  <a:gd name="connsiteY11" fmla="*/ 21173 h 3304959"/>
                  <a:gd name="connsiteX12" fmla="*/ 2561541 w 3510966"/>
                  <a:gd name="connsiteY12" fmla="*/ 207044 h 3304959"/>
                  <a:gd name="connsiteX13" fmla="*/ 1717191 w 3510966"/>
                  <a:gd name="connsiteY13" fmla="*/ 303250 h 3304959"/>
                  <a:gd name="connsiteX14" fmla="*/ 775081 w 3510966"/>
                  <a:gd name="connsiteY14" fmla="*/ 233978 h 3304959"/>
                  <a:gd name="connsiteX15" fmla="*/ 161714 w 3510966"/>
                  <a:gd name="connsiteY15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8782 w 3510966"/>
                  <a:gd name="connsiteY3" fmla="*/ 2837646 h 3304959"/>
                  <a:gd name="connsiteX4" fmla="*/ 259446 w 3510966"/>
                  <a:gd name="connsiteY4" fmla="*/ 3270579 h 3304959"/>
                  <a:gd name="connsiteX5" fmla="*/ 944830 w 3510966"/>
                  <a:gd name="connsiteY5" fmla="*/ 3049578 h 3304959"/>
                  <a:gd name="connsiteX6" fmla="*/ 1742947 w 3510966"/>
                  <a:gd name="connsiteY6" fmla="*/ 2956493 h 3304959"/>
                  <a:gd name="connsiteX7" fmla="*/ 2572389 w 3510966"/>
                  <a:gd name="connsiteY7" fmla="*/ 3117783 h 3304959"/>
                  <a:gd name="connsiteX8" fmla="*/ 3229139 w 3510966"/>
                  <a:gd name="connsiteY8" fmla="*/ 3304959 h 3304959"/>
                  <a:gd name="connsiteX9" fmla="*/ 2492267 w 3510966"/>
                  <a:gd name="connsiteY9" fmla="*/ 1333476 h 3304959"/>
                  <a:gd name="connsiteX10" fmla="*/ 2797845 w 3510966"/>
                  <a:gd name="connsiteY10" fmla="*/ 774305 h 3304959"/>
                  <a:gd name="connsiteX11" fmla="*/ 3510966 w 3510966"/>
                  <a:gd name="connsiteY11" fmla="*/ 483360 h 3304959"/>
                  <a:gd name="connsiteX12" fmla="*/ 3307358 w 3510966"/>
                  <a:gd name="connsiteY12" fmla="*/ 21173 h 3304959"/>
                  <a:gd name="connsiteX13" fmla="*/ 2561541 w 3510966"/>
                  <a:gd name="connsiteY13" fmla="*/ 207044 h 3304959"/>
                  <a:gd name="connsiteX14" fmla="*/ 1717191 w 3510966"/>
                  <a:gd name="connsiteY14" fmla="*/ 303250 h 3304959"/>
                  <a:gd name="connsiteX15" fmla="*/ 775081 w 3510966"/>
                  <a:gd name="connsiteY15" fmla="*/ 233978 h 3304959"/>
                  <a:gd name="connsiteX16" fmla="*/ 161714 w 3510966"/>
                  <a:gd name="connsiteY16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8782 w 3510966"/>
                  <a:gd name="connsiteY3" fmla="*/ 2837646 h 3304959"/>
                  <a:gd name="connsiteX4" fmla="*/ 259446 w 3510966"/>
                  <a:gd name="connsiteY4" fmla="*/ 3270579 h 3304959"/>
                  <a:gd name="connsiteX5" fmla="*/ 944830 w 3510966"/>
                  <a:gd name="connsiteY5" fmla="*/ 3049578 h 3304959"/>
                  <a:gd name="connsiteX6" fmla="*/ 1742947 w 3510966"/>
                  <a:gd name="connsiteY6" fmla="*/ 2956493 h 3304959"/>
                  <a:gd name="connsiteX7" fmla="*/ 2572389 w 3510966"/>
                  <a:gd name="connsiteY7" fmla="*/ 3117783 h 3304959"/>
                  <a:gd name="connsiteX8" fmla="*/ 3229139 w 3510966"/>
                  <a:gd name="connsiteY8" fmla="*/ 3304959 h 3304959"/>
                  <a:gd name="connsiteX9" fmla="*/ 2492267 w 3510966"/>
                  <a:gd name="connsiteY9" fmla="*/ 1333476 h 3304959"/>
                  <a:gd name="connsiteX10" fmla="*/ 2797845 w 3510966"/>
                  <a:gd name="connsiteY10" fmla="*/ 774305 h 3304959"/>
                  <a:gd name="connsiteX11" fmla="*/ 3510966 w 3510966"/>
                  <a:gd name="connsiteY11" fmla="*/ 483360 h 3304959"/>
                  <a:gd name="connsiteX12" fmla="*/ 3307358 w 3510966"/>
                  <a:gd name="connsiteY12" fmla="*/ 21173 h 3304959"/>
                  <a:gd name="connsiteX13" fmla="*/ 2561541 w 3510966"/>
                  <a:gd name="connsiteY13" fmla="*/ 207044 h 3304959"/>
                  <a:gd name="connsiteX14" fmla="*/ 1717191 w 3510966"/>
                  <a:gd name="connsiteY14" fmla="*/ 303250 h 3304959"/>
                  <a:gd name="connsiteX15" fmla="*/ 775081 w 3510966"/>
                  <a:gd name="connsiteY15" fmla="*/ 233978 h 3304959"/>
                  <a:gd name="connsiteX16" fmla="*/ 161714 w 3510966"/>
                  <a:gd name="connsiteY16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8782 w 3510966"/>
                  <a:gd name="connsiteY3" fmla="*/ 2837646 h 3304959"/>
                  <a:gd name="connsiteX4" fmla="*/ 259446 w 3510966"/>
                  <a:gd name="connsiteY4" fmla="*/ 3270579 h 3304959"/>
                  <a:gd name="connsiteX5" fmla="*/ 944830 w 3510966"/>
                  <a:gd name="connsiteY5" fmla="*/ 3049578 h 3304959"/>
                  <a:gd name="connsiteX6" fmla="*/ 1742947 w 3510966"/>
                  <a:gd name="connsiteY6" fmla="*/ 2956493 h 3304959"/>
                  <a:gd name="connsiteX7" fmla="*/ 2572389 w 3510966"/>
                  <a:gd name="connsiteY7" fmla="*/ 3117783 h 3304959"/>
                  <a:gd name="connsiteX8" fmla="*/ 3229139 w 3510966"/>
                  <a:gd name="connsiteY8" fmla="*/ 3304959 h 3304959"/>
                  <a:gd name="connsiteX9" fmla="*/ 3390168 w 3510966"/>
                  <a:gd name="connsiteY9" fmla="*/ 2850525 h 3304959"/>
                  <a:gd name="connsiteX10" fmla="*/ 2492267 w 3510966"/>
                  <a:gd name="connsiteY10" fmla="*/ 1333476 h 3304959"/>
                  <a:gd name="connsiteX11" fmla="*/ 2797845 w 3510966"/>
                  <a:gd name="connsiteY11" fmla="*/ 774305 h 3304959"/>
                  <a:gd name="connsiteX12" fmla="*/ 3510966 w 3510966"/>
                  <a:gd name="connsiteY12" fmla="*/ 483360 h 3304959"/>
                  <a:gd name="connsiteX13" fmla="*/ 3307358 w 3510966"/>
                  <a:gd name="connsiteY13" fmla="*/ 21173 h 3304959"/>
                  <a:gd name="connsiteX14" fmla="*/ 2561541 w 3510966"/>
                  <a:gd name="connsiteY14" fmla="*/ 207044 h 3304959"/>
                  <a:gd name="connsiteX15" fmla="*/ 1717191 w 3510966"/>
                  <a:gd name="connsiteY15" fmla="*/ 303250 h 3304959"/>
                  <a:gd name="connsiteX16" fmla="*/ 775081 w 3510966"/>
                  <a:gd name="connsiteY16" fmla="*/ 233978 h 3304959"/>
                  <a:gd name="connsiteX17" fmla="*/ 161714 w 3510966"/>
                  <a:gd name="connsiteY17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8782 w 3510966"/>
                  <a:gd name="connsiteY3" fmla="*/ 2837646 h 3304959"/>
                  <a:gd name="connsiteX4" fmla="*/ 259446 w 3510966"/>
                  <a:gd name="connsiteY4" fmla="*/ 3270579 h 3304959"/>
                  <a:gd name="connsiteX5" fmla="*/ 944830 w 3510966"/>
                  <a:gd name="connsiteY5" fmla="*/ 3049578 h 3304959"/>
                  <a:gd name="connsiteX6" fmla="*/ 1742947 w 3510966"/>
                  <a:gd name="connsiteY6" fmla="*/ 2956493 h 3304959"/>
                  <a:gd name="connsiteX7" fmla="*/ 2572389 w 3510966"/>
                  <a:gd name="connsiteY7" fmla="*/ 3117783 h 3304959"/>
                  <a:gd name="connsiteX8" fmla="*/ 3229139 w 3510966"/>
                  <a:gd name="connsiteY8" fmla="*/ 3304959 h 3304959"/>
                  <a:gd name="connsiteX9" fmla="*/ 3390168 w 3510966"/>
                  <a:gd name="connsiteY9" fmla="*/ 2850525 h 3304959"/>
                  <a:gd name="connsiteX10" fmla="*/ 2492267 w 3510966"/>
                  <a:gd name="connsiteY10" fmla="*/ 1333476 h 3304959"/>
                  <a:gd name="connsiteX11" fmla="*/ 2797845 w 3510966"/>
                  <a:gd name="connsiteY11" fmla="*/ 774305 h 3304959"/>
                  <a:gd name="connsiteX12" fmla="*/ 3510966 w 3510966"/>
                  <a:gd name="connsiteY12" fmla="*/ 483360 h 3304959"/>
                  <a:gd name="connsiteX13" fmla="*/ 3307358 w 3510966"/>
                  <a:gd name="connsiteY13" fmla="*/ 21173 h 3304959"/>
                  <a:gd name="connsiteX14" fmla="*/ 2561541 w 3510966"/>
                  <a:gd name="connsiteY14" fmla="*/ 207044 h 3304959"/>
                  <a:gd name="connsiteX15" fmla="*/ 1717191 w 3510966"/>
                  <a:gd name="connsiteY15" fmla="*/ 303250 h 3304959"/>
                  <a:gd name="connsiteX16" fmla="*/ 775081 w 3510966"/>
                  <a:gd name="connsiteY16" fmla="*/ 233978 h 3304959"/>
                  <a:gd name="connsiteX17" fmla="*/ 161714 w 3510966"/>
                  <a:gd name="connsiteY17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8782 w 3510966"/>
                  <a:gd name="connsiteY3" fmla="*/ 2837646 h 3304959"/>
                  <a:gd name="connsiteX4" fmla="*/ 259446 w 3510966"/>
                  <a:gd name="connsiteY4" fmla="*/ 3270579 h 3304959"/>
                  <a:gd name="connsiteX5" fmla="*/ 944830 w 3510966"/>
                  <a:gd name="connsiteY5" fmla="*/ 3049578 h 3304959"/>
                  <a:gd name="connsiteX6" fmla="*/ 1742947 w 3510966"/>
                  <a:gd name="connsiteY6" fmla="*/ 2956493 h 3304959"/>
                  <a:gd name="connsiteX7" fmla="*/ 2572389 w 3510966"/>
                  <a:gd name="connsiteY7" fmla="*/ 3117783 h 3304959"/>
                  <a:gd name="connsiteX8" fmla="*/ 3229139 w 3510966"/>
                  <a:gd name="connsiteY8" fmla="*/ 3304959 h 3304959"/>
                  <a:gd name="connsiteX9" fmla="*/ 3390168 w 3510966"/>
                  <a:gd name="connsiteY9" fmla="*/ 2850525 h 3304959"/>
                  <a:gd name="connsiteX10" fmla="*/ 2492267 w 3510966"/>
                  <a:gd name="connsiteY10" fmla="*/ 1333476 h 3304959"/>
                  <a:gd name="connsiteX11" fmla="*/ 2797845 w 3510966"/>
                  <a:gd name="connsiteY11" fmla="*/ 774305 h 3304959"/>
                  <a:gd name="connsiteX12" fmla="*/ 3510966 w 3510966"/>
                  <a:gd name="connsiteY12" fmla="*/ 483360 h 3304959"/>
                  <a:gd name="connsiteX13" fmla="*/ 3307358 w 3510966"/>
                  <a:gd name="connsiteY13" fmla="*/ 21173 h 3304959"/>
                  <a:gd name="connsiteX14" fmla="*/ 2561541 w 3510966"/>
                  <a:gd name="connsiteY14" fmla="*/ 207044 h 3304959"/>
                  <a:gd name="connsiteX15" fmla="*/ 1717191 w 3510966"/>
                  <a:gd name="connsiteY15" fmla="*/ 303250 h 3304959"/>
                  <a:gd name="connsiteX16" fmla="*/ 775081 w 3510966"/>
                  <a:gd name="connsiteY16" fmla="*/ 233978 h 3304959"/>
                  <a:gd name="connsiteX17" fmla="*/ 161714 w 3510966"/>
                  <a:gd name="connsiteY17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8782 w 3510966"/>
                  <a:gd name="connsiteY3" fmla="*/ 2837646 h 3304959"/>
                  <a:gd name="connsiteX4" fmla="*/ 259446 w 3510966"/>
                  <a:gd name="connsiteY4" fmla="*/ 3270579 h 3304959"/>
                  <a:gd name="connsiteX5" fmla="*/ 944830 w 3510966"/>
                  <a:gd name="connsiteY5" fmla="*/ 3049578 h 3304959"/>
                  <a:gd name="connsiteX6" fmla="*/ 1742947 w 3510966"/>
                  <a:gd name="connsiteY6" fmla="*/ 2956493 h 3304959"/>
                  <a:gd name="connsiteX7" fmla="*/ 2572389 w 3510966"/>
                  <a:gd name="connsiteY7" fmla="*/ 3117783 h 3304959"/>
                  <a:gd name="connsiteX8" fmla="*/ 3229139 w 3510966"/>
                  <a:gd name="connsiteY8" fmla="*/ 3304959 h 3304959"/>
                  <a:gd name="connsiteX9" fmla="*/ 3390168 w 3510966"/>
                  <a:gd name="connsiteY9" fmla="*/ 2850525 h 3304959"/>
                  <a:gd name="connsiteX10" fmla="*/ 2823498 w 3510966"/>
                  <a:gd name="connsiteY10" fmla="*/ 2258097 h 3304959"/>
                  <a:gd name="connsiteX11" fmla="*/ 2492267 w 3510966"/>
                  <a:gd name="connsiteY11" fmla="*/ 1333476 h 3304959"/>
                  <a:gd name="connsiteX12" fmla="*/ 2797845 w 3510966"/>
                  <a:gd name="connsiteY12" fmla="*/ 774305 h 3304959"/>
                  <a:gd name="connsiteX13" fmla="*/ 3510966 w 3510966"/>
                  <a:gd name="connsiteY13" fmla="*/ 483360 h 3304959"/>
                  <a:gd name="connsiteX14" fmla="*/ 3307358 w 3510966"/>
                  <a:gd name="connsiteY14" fmla="*/ 21173 h 3304959"/>
                  <a:gd name="connsiteX15" fmla="*/ 2561541 w 3510966"/>
                  <a:gd name="connsiteY15" fmla="*/ 207044 h 3304959"/>
                  <a:gd name="connsiteX16" fmla="*/ 1717191 w 3510966"/>
                  <a:gd name="connsiteY16" fmla="*/ 303250 h 3304959"/>
                  <a:gd name="connsiteX17" fmla="*/ 775081 w 3510966"/>
                  <a:gd name="connsiteY17" fmla="*/ 233978 h 3304959"/>
                  <a:gd name="connsiteX18" fmla="*/ 161714 w 3510966"/>
                  <a:gd name="connsiteY18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28782 w 3510966"/>
                  <a:gd name="connsiteY3" fmla="*/ 2837646 h 3304959"/>
                  <a:gd name="connsiteX4" fmla="*/ 259446 w 3510966"/>
                  <a:gd name="connsiteY4" fmla="*/ 3270579 h 3304959"/>
                  <a:gd name="connsiteX5" fmla="*/ 944830 w 3510966"/>
                  <a:gd name="connsiteY5" fmla="*/ 3049578 h 3304959"/>
                  <a:gd name="connsiteX6" fmla="*/ 1742947 w 3510966"/>
                  <a:gd name="connsiteY6" fmla="*/ 2956493 h 3304959"/>
                  <a:gd name="connsiteX7" fmla="*/ 2572389 w 3510966"/>
                  <a:gd name="connsiteY7" fmla="*/ 3117783 h 3304959"/>
                  <a:gd name="connsiteX8" fmla="*/ 3229139 w 3510966"/>
                  <a:gd name="connsiteY8" fmla="*/ 3304959 h 3304959"/>
                  <a:gd name="connsiteX9" fmla="*/ 3390168 w 3510966"/>
                  <a:gd name="connsiteY9" fmla="*/ 2850525 h 3304959"/>
                  <a:gd name="connsiteX10" fmla="*/ 2784861 w 3510966"/>
                  <a:gd name="connsiteY10" fmla="*/ 2322491 h 3304959"/>
                  <a:gd name="connsiteX11" fmla="*/ 2492267 w 3510966"/>
                  <a:gd name="connsiteY11" fmla="*/ 1333476 h 3304959"/>
                  <a:gd name="connsiteX12" fmla="*/ 2797845 w 3510966"/>
                  <a:gd name="connsiteY12" fmla="*/ 774305 h 3304959"/>
                  <a:gd name="connsiteX13" fmla="*/ 3510966 w 3510966"/>
                  <a:gd name="connsiteY13" fmla="*/ 483360 h 3304959"/>
                  <a:gd name="connsiteX14" fmla="*/ 3307358 w 3510966"/>
                  <a:gd name="connsiteY14" fmla="*/ 21173 h 3304959"/>
                  <a:gd name="connsiteX15" fmla="*/ 2561541 w 3510966"/>
                  <a:gd name="connsiteY15" fmla="*/ 207044 h 3304959"/>
                  <a:gd name="connsiteX16" fmla="*/ 1717191 w 3510966"/>
                  <a:gd name="connsiteY16" fmla="*/ 303250 h 3304959"/>
                  <a:gd name="connsiteX17" fmla="*/ 775081 w 3510966"/>
                  <a:gd name="connsiteY17" fmla="*/ 233978 h 3304959"/>
                  <a:gd name="connsiteX18" fmla="*/ 161714 w 3510966"/>
                  <a:gd name="connsiteY18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41337 w 3510966"/>
                  <a:gd name="connsiteY2" fmla="*/ 1328486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92267 w 3510966"/>
                  <a:gd name="connsiteY12" fmla="*/ 1333476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92267 w 3510966"/>
                  <a:gd name="connsiteY12" fmla="*/ 1333476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92267 w 3510966"/>
                  <a:gd name="connsiteY12" fmla="*/ 1333476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92267 w 3510966"/>
                  <a:gd name="connsiteY12" fmla="*/ 1333476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92267 w 3510966"/>
                  <a:gd name="connsiteY12" fmla="*/ 1333476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390168 w 3510966"/>
                  <a:gd name="connsiteY10" fmla="*/ 2850525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84861 w 3510966"/>
                  <a:gd name="connsiteY11" fmla="*/ 2322491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44830 w 3510966"/>
                  <a:gd name="connsiteY6" fmla="*/ 3049578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10941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117783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28782 w 3510966"/>
                  <a:gd name="connsiteY4" fmla="*/ 2837646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42947 w 3510966"/>
                  <a:gd name="connsiteY7" fmla="*/ 2956493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46968 w 3510966"/>
                  <a:gd name="connsiteY3" fmla="*/ 2283855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04310 w 3510966"/>
                  <a:gd name="connsiteY7" fmla="*/ 2917857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04310 w 3510966"/>
                  <a:gd name="connsiteY7" fmla="*/ 2917857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46224 w 3510966"/>
                  <a:gd name="connsiteY11" fmla="*/ 2335370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04310 w 3510966"/>
                  <a:gd name="connsiteY7" fmla="*/ 2917857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07587 w 3510966"/>
                  <a:gd name="connsiteY11" fmla="*/ 2361127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04310 w 3510966"/>
                  <a:gd name="connsiteY7" fmla="*/ 2917857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20466 w 3510966"/>
                  <a:gd name="connsiteY11" fmla="*/ 2348249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04310 w 3510966"/>
                  <a:gd name="connsiteY7" fmla="*/ 2917857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20466 w 3510966"/>
                  <a:gd name="connsiteY11" fmla="*/ 2348249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954216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20466 w 3510966"/>
                  <a:gd name="connsiteY11" fmla="*/ 2348249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1057247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20466 w 3510966"/>
                  <a:gd name="connsiteY11" fmla="*/ 2348249 h 3304959"/>
                  <a:gd name="connsiteX12" fmla="*/ 2466509 w 3510966"/>
                  <a:gd name="connsiteY12" fmla="*/ 1578174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1057247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20466 w 3510966"/>
                  <a:gd name="connsiteY11" fmla="*/ 2348249 h 3304959"/>
                  <a:gd name="connsiteX12" fmla="*/ 2311963 w 3510966"/>
                  <a:gd name="connsiteY12" fmla="*/ 1591053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1057247 w 3510966"/>
                  <a:gd name="connsiteY2" fmla="*/ 1573185 h 3304959"/>
                  <a:gd name="connsiteX3" fmla="*/ 685605 w 3510966"/>
                  <a:gd name="connsiteY3" fmla="*/ 2296734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20466 w 3510966"/>
                  <a:gd name="connsiteY11" fmla="*/ 2348249 h 3304959"/>
                  <a:gd name="connsiteX12" fmla="*/ 2350599 w 3510966"/>
                  <a:gd name="connsiteY12" fmla="*/ 1591053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1057247 w 3510966"/>
                  <a:gd name="connsiteY2" fmla="*/ 1573185 h 3304959"/>
                  <a:gd name="connsiteX3" fmla="*/ 724242 w 3510966"/>
                  <a:gd name="connsiteY3" fmla="*/ 2309613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720466 w 3510966"/>
                  <a:gd name="connsiteY11" fmla="*/ 2348249 h 3304959"/>
                  <a:gd name="connsiteX12" fmla="*/ 2350599 w 3510966"/>
                  <a:gd name="connsiteY12" fmla="*/ 1591053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1057247 w 3510966"/>
                  <a:gd name="connsiteY2" fmla="*/ 1573185 h 3304959"/>
                  <a:gd name="connsiteX3" fmla="*/ 724242 w 3510966"/>
                  <a:gd name="connsiteY3" fmla="*/ 2309613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630314 w 3510966"/>
                  <a:gd name="connsiteY11" fmla="*/ 2361128 h 3304959"/>
                  <a:gd name="connsiteX12" fmla="*/ 2350599 w 3510966"/>
                  <a:gd name="connsiteY12" fmla="*/ 1591053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1057247 w 3510966"/>
                  <a:gd name="connsiteY2" fmla="*/ 1573185 h 3304959"/>
                  <a:gd name="connsiteX3" fmla="*/ 724242 w 3510966"/>
                  <a:gd name="connsiteY3" fmla="*/ 2309613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630314 w 3510966"/>
                  <a:gd name="connsiteY11" fmla="*/ 2322492 h 3304959"/>
                  <a:gd name="connsiteX12" fmla="*/ 2350599 w 3510966"/>
                  <a:gd name="connsiteY12" fmla="*/ 1591053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  <a:gd name="connsiteX0" fmla="*/ 0 w 3510966"/>
                  <a:gd name="connsiteY0" fmla="*/ 495664 h 3304959"/>
                  <a:gd name="connsiteX1" fmla="*/ 650390 w 3510966"/>
                  <a:gd name="connsiteY1" fmla="*/ 788159 h 3304959"/>
                  <a:gd name="connsiteX2" fmla="*/ 1057247 w 3510966"/>
                  <a:gd name="connsiteY2" fmla="*/ 1573185 h 3304959"/>
                  <a:gd name="connsiteX3" fmla="*/ 724242 w 3510966"/>
                  <a:gd name="connsiteY3" fmla="*/ 2309613 h 3304959"/>
                  <a:gd name="connsiteX4" fmla="*/ 3024 w 3510966"/>
                  <a:gd name="connsiteY4" fmla="*/ 2824767 h 3304959"/>
                  <a:gd name="connsiteX5" fmla="*/ 259446 w 3510966"/>
                  <a:gd name="connsiteY5" fmla="*/ 3270579 h 3304959"/>
                  <a:gd name="connsiteX6" fmla="*/ 931951 w 3510966"/>
                  <a:gd name="connsiteY6" fmla="*/ 3023820 h 3304959"/>
                  <a:gd name="connsiteX7" fmla="*/ 1717189 w 3510966"/>
                  <a:gd name="connsiteY7" fmla="*/ 2892099 h 3304959"/>
                  <a:gd name="connsiteX8" fmla="*/ 2572389 w 3510966"/>
                  <a:gd name="connsiteY8" fmla="*/ 3053388 h 3304959"/>
                  <a:gd name="connsiteX9" fmla="*/ 3229139 w 3510966"/>
                  <a:gd name="connsiteY9" fmla="*/ 3304959 h 3304959"/>
                  <a:gd name="connsiteX10" fmla="*/ 3403047 w 3510966"/>
                  <a:gd name="connsiteY10" fmla="*/ 2799010 h 3304959"/>
                  <a:gd name="connsiteX11" fmla="*/ 2591678 w 3510966"/>
                  <a:gd name="connsiteY11" fmla="*/ 2270976 h 3304959"/>
                  <a:gd name="connsiteX12" fmla="*/ 2350599 w 3510966"/>
                  <a:gd name="connsiteY12" fmla="*/ 1591053 h 3304959"/>
                  <a:gd name="connsiteX13" fmla="*/ 2797845 w 3510966"/>
                  <a:gd name="connsiteY13" fmla="*/ 774305 h 3304959"/>
                  <a:gd name="connsiteX14" fmla="*/ 3510966 w 3510966"/>
                  <a:gd name="connsiteY14" fmla="*/ 483360 h 3304959"/>
                  <a:gd name="connsiteX15" fmla="*/ 3307358 w 3510966"/>
                  <a:gd name="connsiteY15" fmla="*/ 21173 h 3304959"/>
                  <a:gd name="connsiteX16" fmla="*/ 2561541 w 3510966"/>
                  <a:gd name="connsiteY16" fmla="*/ 207044 h 3304959"/>
                  <a:gd name="connsiteX17" fmla="*/ 1717191 w 3510966"/>
                  <a:gd name="connsiteY17" fmla="*/ 303250 h 3304959"/>
                  <a:gd name="connsiteX18" fmla="*/ 775081 w 3510966"/>
                  <a:gd name="connsiteY18" fmla="*/ 233978 h 3304959"/>
                  <a:gd name="connsiteX19" fmla="*/ 161714 w 3510966"/>
                  <a:gd name="connsiteY19" fmla="*/ 0 h 33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510966" h="3304959">
                    <a:moveTo>
                      <a:pt x="0" y="495664"/>
                    </a:moveTo>
                    <a:cubicBezTo>
                      <a:pt x="138546" y="550505"/>
                      <a:pt x="491062" y="654232"/>
                      <a:pt x="650390" y="788159"/>
                    </a:cubicBezTo>
                    <a:cubicBezTo>
                      <a:pt x="805636" y="927536"/>
                      <a:pt x="1076175" y="1247506"/>
                      <a:pt x="1057247" y="1573185"/>
                    </a:cubicBezTo>
                    <a:cubicBezTo>
                      <a:pt x="1054530" y="1919059"/>
                      <a:pt x="889213" y="2096723"/>
                      <a:pt x="724242" y="2309613"/>
                    </a:cubicBezTo>
                    <a:cubicBezTo>
                      <a:pt x="533514" y="2548261"/>
                      <a:pt x="310163" y="2628116"/>
                      <a:pt x="3024" y="2824767"/>
                    </a:cubicBezTo>
                    <a:cubicBezTo>
                      <a:pt x="146953" y="3135570"/>
                      <a:pt x="179752" y="3209499"/>
                      <a:pt x="259446" y="3270579"/>
                    </a:cubicBezTo>
                    <a:cubicBezTo>
                      <a:pt x="561676" y="3194184"/>
                      <a:pt x="701920" y="3083857"/>
                      <a:pt x="931951" y="3023820"/>
                    </a:cubicBezTo>
                    <a:cubicBezTo>
                      <a:pt x="1097830" y="2960857"/>
                      <a:pt x="1543656" y="2886317"/>
                      <a:pt x="1717189" y="2892099"/>
                    </a:cubicBezTo>
                    <a:cubicBezTo>
                      <a:pt x="1886066" y="2882475"/>
                      <a:pt x="2406473" y="2964848"/>
                      <a:pt x="2572389" y="3053388"/>
                    </a:cubicBezTo>
                    <a:cubicBezTo>
                      <a:pt x="2680916" y="3083406"/>
                      <a:pt x="3042578" y="3231346"/>
                      <a:pt x="3229139" y="3304959"/>
                    </a:cubicBezTo>
                    <a:cubicBezTo>
                      <a:pt x="3301041" y="3241098"/>
                      <a:pt x="3332676" y="3114711"/>
                      <a:pt x="3403047" y="2799010"/>
                    </a:cubicBezTo>
                    <a:cubicBezTo>
                      <a:pt x="3103620" y="2650291"/>
                      <a:pt x="2805722" y="2498061"/>
                      <a:pt x="2591678" y="2270976"/>
                    </a:cubicBezTo>
                    <a:cubicBezTo>
                      <a:pt x="2442028" y="2018134"/>
                      <a:pt x="2341995" y="1902746"/>
                      <a:pt x="2350599" y="1591053"/>
                    </a:cubicBezTo>
                    <a:cubicBezTo>
                      <a:pt x="2332029" y="1261730"/>
                      <a:pt x="2604451" y="958920"/>
                      <a:pt x="2797845" y="774305"/>
                    </a:cubicBezTo>
                    <a:cubicBezTo>
                      <a:pt x="2991239" y="589690"/>
                      <a:pt x="3224639" y="598814"/>
                      <a:pt x="3510966" y="483360"/>
                    </a:cubicBezTo>
                    <a:cubicBezTo>
                      <a:pt x="3479747" y="375997"/>
                      <a:pt x="3398540" y="157447"/>
                      <a:pt x="3307358" y="21173"/>
                    </a:cubicBezTo>
                    <a:cubicBezTo>
                      <a:pt x="3094922" y="111227"/>
                      <a:pt x="2811939" y="160031"/>
                      <a:pt x="2561541" y="207044"/>
                    </a:cubicBezTo>
                    <a:cubicBezTo>
                      <a:pt x="2311143" y="254057"/>
                      <a:pt x="2014934" y="298761"/>
                      <a:pt x="1717191" y="303250"/>
                    </a:cubicBezTo>
                    <a:cubicBezTo>
                      <a:pt x="1419448" y="307739"/>
                      <a:pt x="1034327" y="284520"/>
                      <a:pt x="775081" y="233978"/>
                    </a:cubicBezTo>
                    <a:cubicBezTo>
                      <a:pt x="515835" y="183436"/>
                      <a:pt x="143205" y="30776"/>
                      <a:pt x="161714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 rot="1198661">
                <a:off x="3231550" y="3049346"/>
                <a:ext cx="229196" cy="458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 rot="20401339" flipH="1">
                <a:off x="6190348" y="3049346"/>
                <a:ext cx="229196" cy="458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389651" y="3733916"/>
                <a:ext cx="769445" cy="43489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 rot="1198661" flipH="1" flipV="1">
                <a:off x="6115302" y="5548947"/>
                <a:ext cx="229196" cy="458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89651" y="4750577"/>
                <a:ext cx="769445" cy="43489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 rot="20401339" flipV="1">
                <a:off x="3266600" y="5548947"/>
                <a:ext cx="229196" cy="45839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9525">
                <a:solidFill>
                  <a:schemeClr val="tx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184942" y="3353117"/>
              <a:ext cx="2781988" cy="2621499"/>
              <a:chOff x="3404060" y="3239066"/>
              <a:chExt cx="2781988" cy="2621499"/>
            </a:xfrm>
          </p:grpSpPr>
          <p:sp>
            <p:nvSpPr>
              <p:cNvPr id="19" name="Oval 18"/>
              <p:cNvSpPr/>
              <p:nvPr/>
            </p:nvSpPr>
            <p:spPr>
              <a:xfrm flipV="1">
                <a:off x="4685306" y="3296810"/>
                <a:ext cx="118701" cy="11870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4181994" y="3370390"/>
                <a:ext cx="491821" cy="262304"/>
              </a:xfrm>
              <a:custGeom>
                <a:avLst/>
                <a:gdLst>
                  <a:gd name="connsiteX0" fmla="*/ 0 w 438912"/>
                  <a:gd name="connsiteY0" fmla="*/ 234086 h 234086"/>
                  <a:gd name="connsiteX1" fmla="*/ 182880 w 438912"/>
                  <a:gd name="connsiteY1" fmla="*/ 102412 h 234086"/>
                  <a:gd name="connsiteX2" fmla="*/ 438912 w 438912"/>
                  <a:gd name="connsiteY2" fmla="*/ 0 h 23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8912" h="234086">
                    <a:moveTo>
                      <a:pt x="0" y="234086"/>
                    </a:moveTo>
                    <a:cubicBezTo>
                      <a:pt x="54864" y="187756"/>
                      <a:pt x="109728" y="141426"/>
                      <a:pt x="182880" y="102412"/>
                    </a:cubicBezTo>
                    <a:cubicBezTo>
                      <a:pt x="256032" y="63398"/>
                      <a:pt x="347472" y="31699"/>
                      <a:pt x="43891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4149205" y="3722861"/>
                <a:ext cx="590185" cy="721338"/>
              </a:xfrm>
              <a:custGeom>
                <a:avLst/>
                <a:gdLst>
                  <a:gd name="connsiteX0" fmla="*/ 0 w 526694"/>
                  <a:gd name="connsiteY0" fmla="*/ 0 h 643738"/>
                  <a:gd name="connsiteX1" fmla="*/ 197510 w 526694"/>
                  <a:gd name="connsiteY1" fmla="*/ 438912 h 643738"/>
                  <a:gd name="connsiteX2" fmla="*/ 526694 w 526694"/>
                  <a:gd name="connsiteY2" fmla="*/ 643738 h 6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694" h="643738">
                    <a:moveTo>
                      <a:pt x="0" y="0"/>
                    </a:moveTo>
                    <a:cubicBezTo>
                      <a:pt x="54864" y="165811"/>
                      <a:pt x="109728" y="331622"/>
                      <a:pt x="197510" y="438912"/>
                    </a:cubicBezTo>
                    <a:cubicBezTo>
                      <a:pt x="285292" y="546202"/>
                      <a:pt x="405993" y="594970"/>
                      <a:pt x="526694" y="64373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656" y="4171534"/>
                <a:ext cx="52114" cy="227545"/>
              </a:xfrm>
              <a:custGeom>
                <a:avLst/>
                <a:gdLst>
                  <a:gd name="connsiteX0" fmla="*/ 314 w 51521"/>
                  <a:gd name="connsiteY0" fmla="*/ 190195 h 190195"/>
                  <a:gd name="connsiteX1" fmla="*/ 7629 w 51521"/>
                  <a:gd name="connsiteY1" fmla="*/ 65837 h 190195"/>
                  <a:gd name="connsiteX2" fmla="*/ 51521 w 51521"/>
                  <a:gd name="connsiteY2" fmla="*/ 0 h 19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521" h="190195">
                    <a:moveTo>
                      <a:pt x="314" y="190195"/>
                    </a:moveTo>
                    <a:cubicBezTo>
                      <a:pt x="-296" y="143865"/>
                      <a:pt x="-905" y="97536"/>
                      <a:pt x="7629" y="65837"/>
                    </a:cubicBezTo>
                    <a:cubicBezTo>
                      <a:pt x="16163" y="34138"/>
                      <a:pt x="45425" y="9754"/>
                      <a:pt x="5152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flipV="1">
                <a:off x="4095121" y="4468788"/>
                <a:ext cx="590185" cy="721338"/>
              </a:xfrm>
              <a:custGeom>
                <a:avLst/>
                <a:gdLst>
                  <a:gd name="connsiteX0" fmla="*/ 0 w 526694"/>
                  <a:gd name="connsiteY0" fmla="*/ 0 h 643738"/>
                  <a:gd name="connsiteX1" fmla="*/ 197510 w 526694"/>
                  <a:gd name="connsiteY1" fmla="*/ 438912 h 643738"/>
                  <a:gd name="connsiteX2" fmla="*/ 526694 w 526694"/>
                  <a:gd name="connsiteY2" fmla="*/ 643738 h 64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694" h="643738">
                    <a:moveTo>
                      <a:pt x="0" y="0"/>
                    </a:moveTo>
                    <a:cubicBezTo>
                      <a:pt x="54864" y="165811"/>
                      <a:pt x="109728" y="331622"/>
                      <a:pt x="197510" y="438912"/>
                    </a:cubicBezTo>
                    <a:cubicBezTo>
                      <a:pt x="285292" y="546202"/>
                      <a:pt x="405993" y="594970"/>
                      <a:pt x="526694" y="64373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 flipV="1">
                <a:off x="4270950" y="5404885"/>
                <a:ext cx="118701" cy="11870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27" name="Straight Connector 26"/>
              <p:cNvCxnSpPr>
                <a:stCxn id="49" idx="7"/>
                <a:endCxn id="26" idx="3"/>
              </p:cNvCxnSpPr>
              <p:nvPr/>
            </p:nvCxnSpPr>
            <p:spPr>
              <a:xfrm>
                <a:off x="4137088" y="5232093"/>
                <a:ext cx="151246" cy="1901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 flipV="1">
                <a:off x="4746220" y="4503549"/>
                <a:ext cx="57785" cy="247029"/>
              </a:xfrm>
              <a:custGeom>
                <a:avLst/>
                <a:gdLst>
                  <a:gd name="connsiteX0" fmla="*/ 314 w 51521"/>
                  <a:gd name="connsiteY0" fmla="*/ 190195 h 190195"/>
                  <a:gd name="connsiteX1" fmla="*/ 7629 w 51521"/>
                  <a:gd name="connsiteY1" fmla="*/ 65837 h 190195"/>
                  <a:gd name="connsiteX2" fmla="*/ 51521 w 51521"/>
                  <a:gd name="connsiteY2" fmla="*/ 0 h 19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521" h="190195">
                    <a:moveTo>
                      <a:pt x="314" y="190195"/>
                    </a:moveTo>
                    <a:cubicBezTo>
                      <a:pt x="-296" y="143865"/>
                      <a:pt x="-905" y="97536"/>
                      <a:pt x="7629" y="65837"/>
                    </a:cubicBezTo>
                    <a:cubicBezTo>
                      <a:pt x="16163" y="34138"/>
                      <a:pt x="45425" y="9754"/>
                      <a:pt x="5152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3657385" y="5190126"/>
                <a:ext cx="385259" cy="147547"/>
              </a:xfrm>
              <a:custGeom>
                <a:avLst/>
                <a:gdLst>
                  <a:gd name="connsiteX0" fmla="*/ 292608 w 292608"/>
                  <a:gd name="connsiteY0" fmla="*/ 0 h 131673"/>
                  <a:gd name="connsiteX1" fmla="*/ 190195 w 292608"/>
                  <a:gd name="connsiteY1" fmla="*/ 29260 h 131673"/>
                  <a:gd name="connsiteX2" fmla="*/ 0 w 292608"/>
                  <a:gd name="connsiteY2" fmla="*/ 131673 h 131673"/>
                  <a:gd name="connsiteX0" fmla="*/ 292608 w 292608"/>
                  <a:gd name="connsiteY0" fmla="*/ 0 h 172821"/>
                  <a:gd name="connsiteX1" fmla="*/ 190195 w 292608"/>
                  <a:gd name="connsiteY1" fmla="*/ 29260 h 172821"/>
                  <a:gd name="connsiteX2" fmla="*/ 0 w 292608"/>
                  <a:gd name="connsiteY2" fmla="*/ 172821 h 172821"/>
                  <a:gd name="connsiteX0" fmla="*/ 292608 w 292608"/>
                  <a:gd name="connsiteY0" fmla="*/ 0 h 148132"/>
                  <a:gd name="connsiteX1" fmla="*/ 190195 w 292608"/>
                  <a:gd name="connsiteY1" fmla="*/ 29260 h 148132"/>
                  <a:gd name="connsiteX2" fmla="*/ 0 w 292608"/>
                  <a:gd name="connsiteY2" fmla="*/ 148132 h 148132"/>
                  <a:gd name="connsiteX0" fmla="*/ 292608 w 292608"/>
                  <a:gd name="connsiteY0" fmla="*/ 0 h 148132"/>
                  <a:gd name="connsiteX1" fmla="*/ 190195 w 292608"/>
                  <a:gd name="connsiteY1" fmla="*/ 29260 h 148132"/>
                  <a:gd name="connsiteX2" fmla="*/ 0 w 292608"/>
                  <a:gd name="connsiteY2" fmla="*/ 148132 h 14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2608" h="148132">
                    <a:moveTo>
                      <a:pt x="292608" y="0"/>
                    </a:moveTo>
                    <a:cubicBezTo>
                      <a:pt x="265785" y="3657"/>
                      <a:pt x="238963" y="4571"/>
                      <a:pt x="190195" y="29260"/>
                    </a:cubicBezTo>
                    <a:cubicBezTo>
                      <a:pt x="141427" y="53949"/>
                      <a:pt x="101842" y="66750"/>
                      <a:pt x="0" y="14813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404060" y="5239310"/>
                <a:ext cx="687766" cy="370194"/>
              </a:xfrm>
              <a:custGeom>
                <a:avLst/>
                <a:gdLst>
                  <a:gd name="connsiteX0" fmla="*/ 0 w 555955"/>
                  <a:gd name="connsiteY0" fmla="*/ 307239 h 307239"/>
                  <a:gd name="connsiteX1" fmla="*/ 292608 w 555955"/>
                  <a:gd name="connsiteY1" fmla="*/ 190195 h 307239"/>
                  <a:gd name="connsiteX2" fmla="*/ 555955 w 555955"/>
                  <a:gd name="connsiteY2" fmla="*/ 0 h 307239"/>
                  <a:gd name="connsiteX0" fmla="*/ 0 w 613778"/>
                  <a:gd name="connsiteY0" fmla="*/ 330370 h 330370"/>
                  <a:gd name="connsiteX1" fmla="*/ 350431 w 613778"/>
                  <a:gd name="connsiteY1" fmla="*/ 190195 h 330370"/>
                  <a:gd name="connsiteX2" fmla="*/ 613778 w 613778"/>
                  <a:gd name="connsiteY2" fmla="*/ 0 h 330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778" h="330370">
                    <a:moveTo>
                      <a:pt x="0" y="330370"/>
                    </a:moveTo>
                    <a:cubicBezTo>
                      <a:pt x="99974" y="297451"/>
                      <a:pt x="257772" y="241401"/>
                      <a:pt x="350431" y="190195"/>
                    </a:cubicBezTo>
                    <a:cubicBezTo>
                      <a:pt x="443090" y="138989"/>
                      <a:pt x="528434" y="69494"/>
                      <a:pt x="613778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3502425" y="5509811"/>
                <a:ext cx="794326" cy="350754"/>
              </a:xfrm>
              <a:custGeom>
                <a:avLst/>
                <a:gdLst>
                  <a:gd name="connsiteX0" fmla="*/ 0 w 651052"/>
                  <a:gd name="connsiteY0" fmla="*/ 307238 h 307238"/>
                  <a:gd name="connsiteX1" fmla="*/ 299923 w 651052"/>
                  <a:gd name="connsiteY1" fmla="*/ 182880 h 307238"/>
                  <a:gd name="connsiteX2" fmla="*/ 651052 w 651052"/>
                  <a:gd name="connsiteY2" fmla="*/ 0 h 307238"/>
                  <a:gd name="connsiteX0" fmla="*/ 0 w 685746"/>
                  <a:gd name="connsiteY0" fmla="*/ 301455 h 301455"/>
                  <a:gd name="connsiteX1" fmla="*/ 334617 w 685746"/>
                  <a:gd name="connsiteY1" fmla="*/ 182880 h 301455"/>
                  <a:gd name="connsiteX2" fmla="*/ 685746 w 685746"/>
                  <a:gd name="connsiteY2" fmla="*/ 0 h 301455"/>
                  <a:gd name="connsiteX0" fmla="*/ 0 w 685746"/>
                  <a:gd name="connsiteY0" fmla="*/ 301455 h 301455"/>
                  <a:gd name="connsiteX1" fmla="*/ 334617 w 685746"/>
                  <a:gd name="connsiteY1" fmla="*/ 182880 h 301455"/>
                  <a:gd name="connsiteX2" fmla="*/ 685746 w 685746"/>
                  <a:gd name="connsiteY2" fmla="*/ 0 h 301455"/>
                  <a:gd name="connsiteX0" fmla="*/ 0 w 708875"/>
                  <a:gd name="connsiteY0" fmla="*/ 313021 h 313021"/>
                  <a:gd name="connsiteX1" fmla="*/ 357746 w 708875"/>
                  <a:gd name="connsiteY1" fmla="*/ 182880 h 313021"/>
                  <a:gd name="connsiteX2" fmla="*/ 708875 w 708875"/>
                  <a:gd name="connsiteY2" fmla="*/ 0 h 31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8875" h="313021">
                    <a:moveTo>
                      <a:pt x="0" y="313021"/>
                    </a:moveTo>
                    <a:cubicBezTo>
                      <a:pt x="124619" y="293793"/>
                      <a:pt x="249237" y="234086"/>
                      <a:pt x="357746" y="182880"/>
                    </a:cubicBezTo>
                    <a:cubicBezTo>
                      <a:pt x="466255" y="131674"/>
                      <a:pt x="587565" y="65837"/>
                      <a:pt x="708875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4813157" y="3356159"/>
                <a:ext cx="647564" cy="262304"/>
              </a:xfrm>
              <a:custGeom>
                <a:avLst/>
                <a:gdLst>
                  <a:gd name="connsiteX0" fmla="*/ 0 w 438912"/>
                  <a:gd name="connsiteY0" fmla="*/ 234086 h 234086"/>
                  <a:gd name="connsiteX1" fmla="*/ 182880 w 438912"/>
                  <a:gd name="connsiteY1" fmla="*/ 102412 h 234086"/>
                  <a:gd name="connsiteX2" fmla="*/ 438912 w 438912"/>
                  <a:gd name="connsiteY2" fmla="*/ 0 h 234086"/>
                  <a:gd name="connsiteX0" fmla="*/ 0 w 577901"/>
                  <a:gd name="connsiteY0" fmla="*/ 234086 h 234086"/>
                  <a:gd name="connsiteX1" fmla="*/ 182880 w 577901"/>
                  <a:gd name="connsiteY1" fmla="*/ 102412 h 234086"/>
                  <a:gd name="connsiteX2" fmla="*/ 577901 w 577901"/>
                  <a:gd name="connsiteY2" fmla="*/ 0 h 234086"/>
                  <a:gd name="connsiteX0" fmla="*/ 0 w 577901"/>
                  <a:gd name="connsiteY0" fmla="*/ 234086 h 234086"/>
                  <a:gd name="connsiteX1" fmla="*/ 182880 w 577901"/>
                  <a:gd name="connsiteY1" fmla="*/ 102412 h 234086"/>
                  <a:gd name="connsiteX2" fmla="*/ 577901 w 577901"/>
                  <a:gd name="connsiteY2" fmla="*/ 0 h 234086"/>
                  <a:gd name="connsiteX0" fmla="*/ 0 w 577901"/>
                  <a:gd name="connsiteY0" fmla="*/ 234086 h 234086"/>
                  <a:gd name="connsiteX1" fmla="*/ 175564 w 577901"/>
                  <a:gd name="connsiteY1" fmla="*/ 102412 h 234086"/>
                  <a:gd name="connsiteX2" fmla="*/ 577901 w 577901"/>
                  <a:gd name="connsiteY2" fmla="*/ 0 h 234086"/>
                  <a:gd name="connsiteX0" fmla="*/ 0 w 577901"/>
                  <a:gd name="connsiteY0" fmla="*/ 234086 h 234086"/>
                  <a:gd name="connsiteX1" fmla="*/ 175564 w 577901"/>
                  <a:gd name="connsiteY1" fmla="*/ 102412 h 234086"/>
                  <a:gd name="connsiteX2" fmla="*/ 577901 w 577901"/>
                  <a:gd name="connsiteY2" fmla="*/ 0 h 234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901" h="234086">
                    <a:moveTo>
                      <a:pt x="0" y="234086"/>
                    </a:moveTo>
                    <a:cubicBezTo>
                      <a:pt x="54864" y="187756"/>
                      <a:pt x="93878" y="141426"/>
                      <a:pt x="175564" y="102412"/>
                    </a:cubicBezTo>
                    <a:cubicBezTo>
                      <a:pt x="257250" y="63398"/>
                      <a:pt x="435254" y="2438"/>
                      <a:pt x="577901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4804962" y="3708630"/>
                <a:ext cx="688548" cy="729536"/>
              </a:xfrm>
              <a:custGeom>
                <a:avLst/>
                <a:gdLst>
                  <a:gd name="connsiteX0" fmla="*/ 0 w 526694"/>
                  <a:gd name="connsiteY0" fmla="*/ 0 h 643738"/>
                  <a:gd name="connsiteX1" fmla="*/ 197510 w 526694"/>
                  <a:gd name="connsiteY1" fmla="*/ 438912 h 643738"/>
                  <a:gd name="connsiteX2" fmla="*/ 526694 w 526694"/>
                  <a:gd name="connsiteY2" fmla="*/ 643738 h 643738"/>
                  <a:gd name="connsiteX0" fmla="*/ 0 w 614476"/>
                  <a:gd name="connsiteY0" fmla="*/ 0 h 665684"/>
                  <a:gd name="connsiteX1" fmla="*/ 197510 w 614476"/>
                  <a:gd name="connsiteY1" fmla="*/ 438912 h 665684"/>
                  <a:gd name="connsiteX2" fmla="*/ 614476 w 614476"/>
                  <a:gd name="connsiteY2" fmla="*/ 665684 h 665684"/>
                  <a:gd name="connsiteX0" fmla="*/ 0 w 614476"/>
                  <a:gd name="connsiteY0" fmla="*/ 0 h 665684"/>
                  <a:gd name="connsiteX1" fmla="*/ 197510 w 614476"/>
                  <a:gd name="connsiteY1" fmla="*/ 438912 h 665684"/>
                  <a:gd name="connsiteX2" fmla="*/ 614476 w 614476"/>
                  <a:gd name="connsiteY2" fmla="*/ 665684 h 665684"/>
                  <a:gd name="connsiteX0" fmla="*/ 0 w 614476"/>
                  <a:gd name="connsiteY0" fmla="*/ 0 h 651054"/>
                  <a:gd name="connsiteX1" fmla="*/ 197510 w 614476"/>
                  <a:gd name="connsiteY1" fmla="*/ 438912 h 651054"/>
                  <a:gd name="connsiteX2" fmla="*/ 614476 w 614476"/>
                  <a:gd name="connsiteY2" fmla="*/ 651054 h 651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4476" h="651054">
                    <a:moveTo>
                      <a:pt x="0" y="0"/>
                    </a:moveTo>
                    <a:cubicBezTo>
                      <a:pt x="54864" y="165811"/>
                      <a:pt x="95097" y="330403"/>
                      <a:pt x="197510" y="438912"/>
                    </a:cubicBezTo>
                    <a:cubicBezTo>
                      <a:pt x="299923" y="547421"/>
                      <a:pt x="493775" y="631546"/>
                      <a:pt x="614476" y="65105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395116" y="5378614"/>
                <a:ext cx="836095" cy="65620"/>
              </a:xfrm>
              <a:custGeom>
                <a:avLst/>
                <a:gdLst>
                  <a:gd name="connsiteX0" fmla="*/ 0 w 746150"/>
                  <a:gd name="connsiteY0" fmla="*/ 51246 h 58561"/>
                  <a:gd name="connsiteX1" fmla="*/ 351129 w 746150"/>
                  <a:gd name="connsiteY1" fmla="*/ 40 h 58561"/>
                  <a:gd name="connsiteX2" fmla="*/ 746150 w 746150"/>
                  <a:gd name="connsiteY2" fmla="*/ 58561 h 5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6150" h="58561">
                    <a:moveTo>
                      <a:pt x="0" y="51246"/>
                    </a:moveTo>
                    <a:cubicBezTo>
                      <a:pt x="113385" y="25033"/>
                      <a:pt x="226771" y="-1179"/>
                      <a:pt x="351129" y="40"/>
                    </a:cubicBezTo>
                    <a:cubicBezTo>
                      <a:pt x="475487" y="1259"/>
                      <a:pt x="610818" y="29910"/>
                      <a:pt x="746150" y="5856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4788572" y="4476987"/>
                <a:ext cx="516412" cy="926262"/>
              </a:xfrm>
              <a:custGeom>
                <a:avLst/>
                <a:gdLst>
                  <a:gd name="connsiteX0" fmla="*/ 0 w 460858"/>
                  <a:gd name="connsiteY0" fmla="*/ 0 h 826617"/>
                  <a:gd name="connsiteX1" fmla="*/ 307239 w 460858"/>
                  <a:gd name="connsiteY1" fmla="*/ 270662 h 826617"/>
                  <a:gd name="connsiteX2" fmla="*/ 460858 w 460858"/>
                  <a:gd name="connsiteY2" fmla="*/ 826617 h 826617"/>
                  <a:gd name="connsiteX0" fmla="*/ 0 w 460858"/>
                  <a:gd name="connsiteY0" fmla="*/ 0 h 826617"/>
                  <a:gd name="connsiteX1" fmla="*/ 307239 w 460858"/>
                  <a:gd name="connsiteY1" fmla="*/ 270662 h 826617"/>
                  <a:gd name="connsiteX2" fmla="*/ 460858 w 460858"/>
                  <a:gd name="connsiteY2" fmla="*/ 826617 h 826617"/>
                  <a:gd name="connsiteX0" fmla="*/ 0 w 460858"/>
                  <a:gd name="connsiteY0" fmla="*/ 0 h 826617"/>
                  <a:gd name="connsiteX1" fmla="*/ 380391 w 460858"/>
                  <a:gd name="connsiteY1" fmla="*/ 307238 h 826617"/>
                  <a:gd name="connsiteX2" fmla="*/ 460858 w 460858"/>
                  <a:gd name="connsiteY2" fmla="*/ 826617 h 826617"/>
                  <a:gd name="connsiteX0" fmla="*/ 0 w 460858"/>
                  <a:gd name="connsiteY0" fmla="*/ 0 h 826617"/>
                  <a:gd name="connsiteX1" fmla="*/ 380391 w 460858"/>
                  <a:gd name="connsiteY1" fmla="*/ 307238 h 826617"/>
                  <a:gd name="connsiteX2" fmla="*/ 460858 w 460858"/>
                  <a:gd name="connsiteY2" fmla="*/ 826617 h 82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0858" h="826617">
                    <a:moveTo>
                      <a:pt x="0" y="0"/>
                    </a:moveTo>
                    <a:cubicBezTo>
                      <a:pt x="115214" y="66446"/>
                      <a:pt x="303581" y="147523"/>
                      <a:pt x="380391" y="307238"/>
                    </a:cubicBezTo>
                    <a:cubicBezTo>
                      <a:pt x="457201" y="466953"/>
                      <a:pt x="451714" y="580948"/>
                      <a:pt x="460858" y="82661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329576" y="5468826"/>
                <a:ext cx="786131" cy="284789"/>
              </a:xfrm>
              <a:custGeom>
                <a:avLst/>
                <a:gdLst>
                  <a:gd name="connsiteX0" fmla="*/ 0 w 643737"/>
                  <a:gd name="connsiteY0" fmla="*/ 0 h 219456"/>
                  <a:gd name="connsiteX1" fmla="*/ 365760 w 643737"/>
                  <a:gd name="connsiteY1" fmla="*/ 102413 h 219456"/>
                  <a:gd name="connsiteX2" fmla="*/ 643737 w 643737"/>
                  <a:gd name="connsiteY2" fmla="*/ 219456 h 219456"/>
                  <a:gd name="connsiteX0" fmla="*/ 0 w 701561"/>
                  <a:gd name="connsiteY0" fmla="*/ 0 h 254153"/>
                  <a:gd name="connsiteX1" fmla="*/ 365760 w 701561"/>
                  <a:gd name="connsiteY1" fmla="*/ 102413 h 254153"/>
                  <a:gd name="connsiteX2" fmla="*/ 701561 w 701561"/>
                  <a:gd name="connsiteY2" fmla="*/ 254153 h 254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1561" h="254153">
                    <a:moveTo>
                      <a:pt x="0" y="0"/>
                    </a:moveTo>
                    <a:cubicBezTo>
                      <a:pt x="129235" y="32918"/>
                      <a:pt x="258471" y="65837"/>
                      <a:pt x="365760" y="102413"/>
                    </a:cubicBezTo>
                    <a:cubicBezTo>
                      <a:pt x="473049" y="138989"/>
                      <a:pt x="616217" y="213919"/>
                      <a:pt x="701561" y="25415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4165599" y="4108121"/>
                <a:ext cx="90167" cy="73772"/>
              </a:xfrm>
              <a:custGeom>
                <a:avLst/>
                <a:gdLst>
                  <a:gd name="connsiteX0" fmla="*/ 80467 w 80467"/>
                  <a:gd name="connsiteY0" fmla="*/ 0 h 65836"/>
                  <a:gd name="connsiteX1" fmla="*/ 29261 w 80467"/>
                  <a:gd name="connsiteY1" fmla="*/ 43891 h 65836"/>
                  <a:gd name="connsiteX2" fmla="*/ 0 w 80467"/>
                  <a:gd name="connsiteY2" fmla="*/ 65836 h 6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467" h="65836">
                    <a:moveTo>
                      <a:pt x="80467" y="0"/>
                    </a:moveTo>
                    <a:cubicBezTo>
                      <a:pt x="61569" y="16459"/>
                      <a:pt x="42672" y="32918"/>
                      <a:pt x="29261" y="43891"/>
                    </a:cubicBezTo>
                    <a:cubicBezTo>
                      <a:pt x="15850" y="54864"/>
                      <a:pt x="7925" y="60350"/>
                      <a:pt x="0" y="6583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flipV="1">
                <a:off x="4174746" y="4696721"/>
                <a:ext cx="60396" cy="51230"/>
              </a:xfrm>
              <a:custGeom>
                <a:avLst/>
                <a:gdLst>
                  <a:gd name="connsiteX0" fmla="*/ 292100 w 292100"/>
                  <a:gd name="connsiteY0" fmla="*/ 0 h 31750"/>
                  <a:gd name="connsiteX1" fmla="*/ 241300 w 292100"/>
                  <a:gd name="connsiteY1" fmla="*/ 6350 h 31750"/>
                  <a:gd name="connsiteX2" fmla="*/ 25400 w 292100"/>
                  <a:gd name="connsiteY2" fmla="*/ 6350 h 31750"/>
                  <a:gd name="connsiteX3" fmla="*/ 12700 w 292100"/>
                  <a:gd name="connsiteY3" fmla="*/ 31750 h 31750"/>
                  <a:gd name="connsiteX0" fmla="*/ 266700 w 266700"/>
                  <a:gd name="connsiteY0" fmla="*/ 0 h 6493"/>
                  <a:gd name="connsiteX1" fmla="*/ 215900 w 266700"/>
                  <a:gd name="connsiteY1" fmla="*/ 6350 h 6493"/>
                  <a:gd name="connsiteX2" fmla="*/ 0 w 266700"/>
                  <a:gd name="connsiteY2" fmla="*/ 6350 h 6493"/>
                  <a:gd name="connsiteX0" fmla="*/ 1905 w 1905"/>
                  <a:gd name="connsiteY0" fmla="*/ 0 h 9780"/>
                  <a:gd name="connsiteX1" fmla="*/ 0 w 1905"/>
                  <a:gd name="connsiteY1" fmla="*/ 9780 h 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" h="9780">
                    <a:moveTo>
                      <a:pt x="1905" y="0"/>
                    </a:moveTo>
                    <a:cubicBezTo>
                      <a:pt x="1786" y="4075"/>
                      <a:pt x="1667" y="8150"/>
                      <a:pt x="0" y="978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4224805" y="4691227"/>
                <a:ext cx="118701" cy="11870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 flipV="1">
                <a:off x="4228983" y="4024179"/>
                <a:ext cx="118701" cy="11870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468678" y="3239066"/>
                <a:ext cx="87909" cy="355773"/>
              </a:xfrm>
              <a:custGeom>
                <a:avLst/>
                <a:gdLst>
                  <a:gd name="connsiteX0" fmla="*/ 27652 w 78452"/>
                  <a:gd name="connsiteY0" fmla="*/ 317500 h 317500"/>
                  <a:gd name="connsiteX1" fmla="*/ 2252 w 78452"/>
                  <a:gd name="connsiteY1" fmla="*/ 127000 h 317500"/>
                  <a:gd name="connsiteX2" fmla="*/ 78452 w 78452"/>
                  <a:gd name="connsiteY2" fmla="*/ 0 h 31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452" h="317500">
                    <a:moveTo>
                      <a:pt x="27652" y="317500"/>
                    </a:moveTo>
                    <a:cubicBezTo>
                      <a:pt x="10718" y="248708"/>
                      <a:pt x="-6215" y="179917"/>
                      <a:pt x="2252" y="127000"/>
                    </a:cubicBezTo>
                    <a:cubicBezTo>
                      <a:pt x="10719" y="74083"/>
                      <a:pt x="44585" y="37041"/>
                      <a:pt x="7845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535241" y="3708687"/>
                <a:ext cx="156540" cy="120963"/>
              </a:xfrm>
              <a:custGeom>
                <a:avLst/>
                <a:gdLst>
                  <a:gd name="connsiteX0" fmla="*/ 0 w 139700"/>
                  <a:gd name="connsiteY0" fmla="*/ 0 h 133350"/>
                  <a:gd name="connsiteX1" fmla="*/ 57150 w 139700"/>
                  <a:gd name="connsiteY1" fmla="*/ 82550 h 133350"/>
                  <a:gd name="connsiteX2" fmla="*/ 139700 w 139700"/>
                  <a:gd name="connsiteY2" fmla="*/ 133350 h 133350"/>
                  <a:gd name="connsiteX0" fmla="*/ 0 w 139700"/>
                  <a:gd name="connsiteY0" fmla="*/ 0 h 107950"/>
                  <a:gd name="connsiteX1" fmla="*/ 57150 w 139700"/>
                  <a:gd name="connsiteY1" fmla="*/ 57150 h 107950"/>
                  <a:gd name="connsiteX2" fmla="*/ 139700 w 139700"/>
                  <a:gd name="connsiteY2" fmla="*/ 10795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700" h="107950">
                    <a:moveTo>
                      <a:pt x="0" y="0"/>
                    </a:moveTo>
                    <a:cubicBezTo>
                      <a:pt x="16933" y="30162"/>
                      <a:pt x="33867" y="39158"/>
                      <a:pt x="57150" y="57150"/>
                    </a:cubicBezTo>
                    <a:cubicBezTo>
                      <a:pt x="80433" y="75142"/>
                      <a:pt x="110066" y="93662"/>
                      <a:pt x="139700" y="10795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 flipV="1">
                <a:off x="4035770" y="5130775"/>
                <a:ext cx="118701" cy="1187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3461340" y="3306285"/>
                <a:ext cx="633780" cy="346146"/>
              </a:xfrm>
              <a:custGeom>
                <a:avLst/>
                <a:gdLst>
                  <a:gd name="connsiteX0" fmla="*/ 508000 w 508000"/>
                  <a:gd name="connsiteY0" fmla="*/ 266700 h 266700"/>
                  <a:gd name="connsiteX1" fmla="*/ 247650 w 508000"/>
                  <a:gd name="connsiteY1" fmla="*/ 101600 h 266700"/>
                  <a:gd name="connsiteX2" fmla="*/ 0 w 508000"/>
                  <a:gd name="connsiteY2" fmla="*/ 0 h 266700"/>
                  <a:gd name="connsiteX0" fmla="*/ 541198 w 541198"/>
                  <a:gd name="connsiteY0" fmla="*/ 272207 h 272207"/>
                  <a:gd name="connsiteX1" fmla="*/ 280848 w 541198"/>
                  <a:gd name="connsiteY1" fmla="*/ 107107 h 272207"/>
                  <a:gd name="connsiteX2" fmla="*/ 0 w 541198"/>
                  <a:gd name="connsiteY2" fmla="*/ 0 h 272207"/>
                  <a:gd name="connsiteX0" fmla="*/ 541198 w 541198"/>
                  <a:gd name="connsiteY0" fmla="*/ 294239 h 294239"/>
                  <a:gd name="connsiteX1" fmla="*/ 280848 w 541198"/>
                  <a:gd name="connsiteY1" fmla="*/ 129139 h 294239"/>
                  <a:gd name="connsiteX2" fmla="*/ 0 w 541198"/>
                  <a:gd name="connsiteY2" fmla="*/ 0 h 294239"/>
                  <a:gd name="connsiteX0" fmla="*/ 541198 w 541198"/>
                  <a:gd name="connsiteY0" fmla="*/ 294239 h 294239"/>
                  <a:gd name="connsiteX1" fmla="*/ 280848 w 541198"/>
                  <a:gd name="connsiteY1" fmla="*/ 129139 h 294239"/>
                  <a:gd name="connsiteX2" fmla="*/ 0 w 541198"/>
                  <a:gd name="connsiteY2" fmla="*/ 0 h 294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1198" h="294239">
                    <a:moveTo>
                      <a:pt x="541198" y="294239"/>
                    </a:moveTo>
                    <a:cubicBezTo>
                      <a:pt x="453356" y="233914"/>
                      <a:pt x="365515" y="173589"/>
                      <a:pt x="280848" y="129139"/>
                    </a:cubicBezTo>
                    <a:cubicBezTo>
                      <a:pt x="196181" y="84689"/>
                      <a:pt x="120222" y="45099"/>
                      <a:pt x="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556587" y="3291417"/>
                <a:ext cx="629461" cy="324769"/>
              </a:xfrm>
              <a:custGeom>
                <a:avLst/>
                <a:gdLst>
                  <a:gd name="connsiteX0" fmla="*/ 0 w 527050"/>
                  <a:gd name="connsiteY0" fmla="*/ 266700 h 266700"/>
                  <a:gd name="connsiteX1" fmla="*/ 273050 w 527050"/>
                  <a:gd name="connsiteY1" fmla="*/ 76200 h 266700"/>
                  <a:gd name="connsiteX2" fmla="*/ 527050 w 527050"/>
                  <a:gd name="connsiteY2" fmla="*/ 0 h 266700"/>
                  <a:gd name="connsiteX0" fmla="*/ 0 w 561745"/>
                  <a:gd name="connsiteY0" fmla="*/ 289831 h 289831"/>
                  <a:gd name="connsiteX1" fmla="*/ 273050 w 561745"/>
                  <a:gd name="connsiteY1" fmla="*/ 99331 h 289831"/>
                  <a:gd name="connsiteX2" fmla="*/ 561745 w 561745"/>
                  <a:gd name="connsiteY2" fmla="*/ 0 h 289831"/>
                  <a:gd name="connsiteX0" fmla="*/ 0 w 561745"/>
                  <a:gd name="connsiteY0" fmla="*/ 289831 h 289831"/>
                  <a:gd name="connsiteX1" fmla="*/ 273050 w 561745"/>
                  <a:gd name="connsiteY1" fmla="*/ 99331 h 289831"/>
                  <a:gd name="connsiteX2" fmla="*/ 561745 w 561745"/>
                  <a:gd name="connsiteY2" fmla="*/ 0 h 28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1745" h="289831">
                    <a:moveTo>
                      <a:pt x="0" y="289831"/>
                    </a:moveTo>
                    <a:cubicBezTo>
                      <a:pt x="92604" y="216806"/>
                      <a:pt x="185208" y="143781"/>
                      <a:pt x="273050" y="99331"/>
                    </a:cubicBezTo>
                    <a:cubicBezTo>
                      <a:pt x="360892" y="54881"/>
                      <a:pt x="420842" y="15875"/>
                      <a:pt x="561745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5328892" y="5217166"/>
                <a:ext cx="320196" cy="220579"/>
              </a:xfrm>
              <a:custGeom>
                <a:avLst/>
                <a:gdLst>
                  <a:gd name="connsiteX0" fmla="*/ 0 w 285750"/>
                  <a:gd name="connsiteY0" fmla="*/ 196850 h 196850"/>
                  <a:gd name="connsiteX1" fmla="*/ 133350 w 285750"/>
                  <a:gd name="connsiteY1" fmla="*/ 69850 h 196850"/>
                  <a:gd name="connsiteX2" fmla="*/ 285750 w 285750"/>
                  <a:gd name="connsiteY2" fmla="*/ 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750" h="196850">
                    <a:moveTo>
                      <a:pt x="0" y="196850"/>
                    </a:moveTo>
                    <a:cubicBezTo>
                      <a:pt x="42862" y="149754"/>
                      <a:pt x="85725" y="102658"/>
                      <a:pt x="133350" y="69850"/>
                    </a:cubicBezTo>
                    <a:cubicBezTo>
                      <a:pt x="180975" y="37042"/>
                      <a:pt x="285750" y="0"/>
                      <a:pt x="285750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5221691" y="5516015"/>
                <a:ext cx="36047" cy="170771"/>
              </a:xfrm>
              <a:custGeom>
                <a:avLst/>
                <a:gdLst>
                  <a:gd name="connsiteX0" fmla="*/ 32169 w 32169"/>
                  <a:gd name="connsiteY0" fmla="*/ 0 h 152400"/>
                  <a:gd name="connsiteX1" fmla="*/ 419 w 32169"/>
                  <a:gd name="connsiteY1" fmla="*/ 107950 h 152400"/>
                  <a:gd name="connsiteX2" fmla="*/ 13119 w 32169"/>
                  <a:gd name="connsiteY2" fmla="*/ 152400 h 152400"/>
                  <a:gd name="connsiteX3" fmla="*/ 13119 w 32169"/>
                  <a:gd name="connsiteY3" fmla="*/ 152400 h 152400"/>
                  <a:gd name="connsiteX4" fmla="*/ 13119 w 32169"/>
                  <a:gd name="connsiteY4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69" h="152400">
                    <a:moveTo>
                      <a:pt x="32169" y="0"/>
                    </a:moveTo>
                    <a:cubicBezTo>
                      <a:pt x="17881" y="41275"/>
                      <a:pt x="3594" y="82550"/>
                      <a:pt x="419" y="107950"/>
                    </a:cubicBezTo>
                    <a:cubicBezTo>
                      <a:pt x="-2756" y="133350"/>
                      <a:pt x="13119" y="152400"/>
                      <a:pt x="13119" y="152400"/>
                    </a:cubicBezTo>
                    <a:lnTo>
                      <a:pt x="13119" y="152400"/>
                    </a:lnTo>
                    <a:lnTo>
                      <a:pt x="13119" y="15240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 flipV="1">
                <a:off x="5619367" y="5131526"/>
                <a:ext cx="118701" cy="118701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4079825" y="3607314"/>
                <a:ext cx="118701" cy="1187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 flipV="1">
                <a:off x="4672243" y="4384848"/>
                <a:ext cx="118701" cy="1187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flipH="1" flipV="1">
                <a:off x="5444191" y="3593083"/>
                <a:ext cx="118701" cy="1187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flipV="1">
                <a:off x="5221069" y="5404884"/>
                <a:ext cx="118701" cy="11870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62" name="Oval 61"/>
            <p:cNvSpPr/>
            <p:nvPr/>
          </p:nvSpPr>
          <p:spPr>
            <a:xfrm flipV="1">
              <a:off x="5099840" y="4082280"/>
              <a:ext cx="118701" cy="11870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 flipV="1">
              <a:off x="4960940" y="4961980"/>
              <a:ext cx="118701" cy="11870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4322" y="1152422"/>
            <a:ext cx="7695356" cy="384721"/>
            <a:chOff x="724322" y="1152422"/>
            <a:chExt cx="7695356" cy="384721"/>
          </a:xfrm>
        </p:grpSpPr>
        <p:sp>
          <p:nvSpPr>
            <p:cNvPr id="122" name="Rounded Rectangle 121"/>
            <p:cNvSpPr/>
            <p:nvPr/>
          </p:nvSpPr>
          <p:spPr>
            <a:xfrm>
              <a:off x="2931087" y="1166643"/>
              <a:ext cx="3224742" cy="36813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24322" y="1152422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Embedding the Diagram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24" name="Rectangle 98"/>
          <p:cNvSpPr txBox="1">
            <a:spLocks noChangeArrowheads="1"/>
          </p:cNvSpPr>
          <p:nvPr/>
        </p:nvSpPr>
        <p:spPr>
          <a:xfrm>
            <a:off x="419672" y="1706432"/>
            <a:ext cx="587374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It is useful to consider the </a:t>
            </a:r>
            <a:r>
              <a:rPr kumimoji="0"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embedding 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of the diagram into a bordered Riemann surface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Rectangle 98"/>
          <p:cNvSpPr txBox="1">
            <a:spLocks noChangeArrowheads="1"/>
          </p:cNvSpPr>
          <p:nvPr/>
        </p:nvSpPr>
        <p:spPr>
          <a:xfrm>
            <a:off x="771861" y="2372518"/>
            <a:ext cx="587374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For F faces, B boundaries and genus g: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98"/>
          <p:cNvSpPr txBox="1">
            <a:spLocks noChangeArrowheads="1"/>
          </p:cNvSpPr>
          <p:nvPr/>
        </p:nvSpPr>
        <p:spPr>
          <a:xfrm>
            <a:off x="1023321" y="2820462"/>
            <a:ext cx="587374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kumimoji="0" lang="en-US" sz="1700" b="1" u="sng" dirty="0" smtClean="0">
                <a:latin typeface="Calibri"/>
                <a:cs typeface="Calibri"/>
              </a:rPr>
              <a:t>Faces</a:t>
            </a:r>
            <a:r>
              <a:rPr kumimoji="0" lang="en-US" sz="1700" b="1" dirty="0" smtClean="0">
                <a:latin typeface="Calibri"/>
                <a:cs typeface="Calibri"/>
              </a:rPr>
              <a:t>:</a:t>
            </a:r>
            <a:r>
              <a:rPr kumimoji="0" lang="en-US" sz="1700" b="0" dirty="0" smtClean="0">
                <a:latin typeface="Times New Roman" pitchFamily="18" charset="0"/>
                <a:cs typeface="Times New Roman" pitchFamily="18" charset="0"/>
              </a:rPr>
              <a:t> they are subject to </a:t>
            </a:r>
            <a:r>
              <a:rPr lang="en-US" sz="1600" dirty="0">
                <a:sym typeface="Symbol"/>
              </a:rPr>
              <a:t></a:t>
            </a:r>
            <a:r>
              <a:rPr lang="en-US" sz="1600" dirty="0"/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f</a:t>
            </a:r>
            <a:r>
              <a:rPr lang="en-US" sz="500" dirty="0" smtClean="0">
                <a:latin typeface="Times New Roman"/>
                <a:cs typeface="Times New Roman"/>
              </a:rPr>
              <a:t> </a:t>
            </a:r>
            <a:r>
              <a:rPr lang="en-US" sz="1600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1600" baseline="-25000" dirty="0" smtClean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=1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27" name="Rectangle 98"/>
          <p:cNvSpPr txBox="1">
            <a:spLocks noChangeArrowheads="1"/>
          </p:cNvSpPr>
          <p:nvPr/>
        </p:nvSpPr>
        <p:spPr>
          <a:xfrm>
            <a:off x="1023321" y="3229704"/>
            <a:ext cx="587374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kumimoji="0" lang="en-US" sz="1700" b="1" u="sng" dirty="0" smtClean="0">
                <a:latin typeface="Calibri"/>
                <a:cs typeface="Calibri"/>
              </a:rPr>
              <a:t>Cuts</a:t>
            </a:r>
            <a:r>
              <a:rPr kumimoji="0" lang="en-US" sz="1700" b="1" dirty="0" smtClean="0">
                <a:latin typeface="Calibri"/>
                <a:cs typeface="Calibri"/>
              </a:rPr>
              <a:t>:</a:t>
            </a:r>
            <a:r>
              <a:rPr kumimoji="0" lang="en-US" sz="1700" b="0" dirty="0" smtClean="0">
                <a:latin typeface="Times New Roman" pitchFamily="18" charset="0"/>
                <a:cs typeface="Times New Roman" pitchFamily="18" charset="0"/>
              </a:rPr>
              <a:t> B-1 paths connecting pairs of boundaries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98"/>
          <p:cNvSpPr txBox="1">
            <a:spLocks noChangeArrowheads="1"/>
          </p:cNvSpPr>
          <p:nvPr/>
        </p:nvSpPr>
        <p:spPr>
          <a:xfrm>
            <a:off x="1023321" y="3638946"/>
            <a:ext cx="587374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kumimoji="0" lang="en-US" sz="1700" b="1" u="sng" dirty="0" smtClean="0">
                <a:latin typeface="Calibri"/>
                <a:cs typeface="Calibri"/>
              </a:rPr>
              <a:t>Fundamental cycles</a:t>
            </a:r>
            <a:r>
              <a:rPr kumimoji="0" lang="en-US" sz="1700" b="1" dirty="0" smtClean="0">
                <a:latin typeface="Calibri"/>
                <a:cs typeface="Calibri"/>
              </a:rPr>
              <a:t>: </a:t>
            </a:r>
            <a:r>
              <a:rPr kumimoji="0" lang="en-US" sz="1700" b="0" dirty="0" smtClean="0">
                <a:latin typeface="Symbol" charset="2"/>
                <a:cs typeface="Symbol" charset="2"/>
              </a:rPr>
              <a:t>a</a:t>
            </a:r>
            <a:r>
              <a:rPr kumimoji="0" lang="en-US" sz="1700" b="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17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1700" b="0" dirty="0" err="1" smtClean="0">
                <a:latin typeface="Symbol" charset="2"/>
                <a:cs typeface="Symbol" charset="2"/>
              </a:rPr>
              <a:t>b</a:t>
            </a:r>
            <a:r>
              <a:rPr kumimoji="0" lang="en-US" sz="1700" b="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1700" b="0" dirty="0" smtClean="0">
                <a:latin typeface="Times New Roman" pitchFamily="18" charset="0"/>
                <a:cs typeface="Times New Roman" pitchFamily="18" charset="0"/>
              </a:rPr>
              <a:t> pairs, m=1,…,g</a:t>
            </a:r>
            <a:endParaRPr kumimoji="0" lang="en-US" sz="17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98"/>
          <p:cNvSpPr txBox="1">
            <a:spLocks noChangeArrowheads="1"/>
          </p:cNvSpPr>
          <p:nvPr/>
        </p:nvSpPr>
        <p:spPr>
          <a:xfrm>
            <a:off x="1665962" y="4827234"/>
            <a:ext cx="587374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 = #edges - #nodes = F + B + 2g - 2 = F – </a:t>
            </a:r>
            <a:r>
              <a:rPr lang="en-US" dirty="0" err="1" smtClean="0">
                <a:latin typeface="Symbol" charset="2"/>
                <a:cs typeface="Symbol" charset="2"/>
              </a:rPr>
              <a:t>c</a:t>
            </a:r>
            <a:r>
              <a:rPr lang="en-US" baseline="-25000" dirty="0" err="1" smtClean="0">
                <a:latin typeface="Times New Roman"/>
                <a:cs typeface="Times New Roman"/>
              </a:rPr>
              <a:t>embed</a:t>
            </a:r>
            <a:r>
              <a:rPr lang="en-US" baseline="-25000" dirty="0" smtClean="0">
                <a:latin typeface="Times New Roman"/>
                <a:cs typeface="Times New Roman"/>
              </a:rPr>
              <a:t>.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024316" y="4790245"/>
            <a:ext cx="5104798" cy="528143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4322" y="5512800"/>
            <a:ext cx="7695356" cy="384721"/>
            <a:chOff x="724322" y="5668296"/>
            <a:chExt cx="7695356" cy="384721"/>
          </a:xfrm>
        </p:grpSpPr>
        <p:sp>
          <p:nvSpPr>
            <p:cNvPr id="131" name="Rounded Rectangle 130"/>
            <p:cNvSpPr/>
            <p:nvPr/>
          </p:nvSpPr>
          <p:spPr>
            <a:xfrm>
              <a:off x="2959629" y="5682517"/>
              <a:ext cx="3224742" cy="36813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24322" y="5668296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Volume Form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80" y="6070327"/>
            <a:ext cx="3415351" cy="72353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7" name="Group 136"/>
          <p:cNvGrpSpPr/>
          <p:nvPr/>
        </p:nvGrpSpPr>
        <p:grpSpPr>
          <a:xfrm>
            <a:off x="721214" y="4246288"/>
            <a:ext cx="7695356" cy="384721"/>
            <a:chOff x="724322" y="1152422"/>
            <a:chExt cx="7695356" cy="384721"/>
          </a:xfrm>
        </p:grpSpPr>
        <p:sp>
          <p:nvSpPr>
            <p:cNvPr id="138" name="Rounded Rectangle 137"/>
            <p:cNvSpPr/>
            <p:nvPr/>
          </p:nvSpPr>
          <p:spPr>
            <a:xfrm>
              <a:off x="2931087" y="1166643"/>
              <a:ext cx="3224742" cy="36813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24322" y="1152422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Degrees of Freedom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9" name="Rectangle 98"/>
          <p:cNvSpPr txBox="1">
            <a:spLocks noChangeArrowheads="1"/>
          </p:cNvSpPr>
          <p:nvPr/>
        </p:nvSpPr>
        <p:spPr>
          <a:xfrm>
            <a:off x="4980328" y="831741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Penante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Wen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7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66" grpId="0" animBg="1"/>
      <p:bldP spid="67" grpId="0"/>
      <p:bldP spid="8" grpId="0"/>
      <p:bldP spid="124" grpId="0"/>
      <p:bldP spid="125" grpId="0"/>
      <p:bldP spid="126" grpId="0"/>
      <p:bldP spid="127" grpId="0"/>
      <p:bldP spid="128" grpId="0"/>
      <p:bldP spid="130" grpId="0"/>
      <p:bldP spid="4" grpId="0" animBg="1"/>
      <p:bldP spid="6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2390" y="2267977"/>
            <a:ext cx="94287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Towards a General Classification</a:t>
            </a:r>
            <a:endParaRPr lang="en-US" sz="5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4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0" name="Rectangle 98"/>
          <p:cNvSpPr txBox="1">
            <a:spLocks noChangeArrowheads="1"/>
          </p:cNvSpPr>
          <p:nvPr/>
        </p:nvSpPr>
        <p:spPr>
          <a:xfrm>
            <a:off x="419672" y="2696736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b="1" dirty="0" smtClean="0">
                <a:latin typeface="Times New Roman"/>
                <a:cs typeface="Times New Roman"/>
              </a:rPr>
              <a:t>Region matching: </a:t>
            </a:r>
            <a:r>
              <a:rPr lang="en-US" dirty="0" smtClean="0">
                <a:latin typeface="Times New Roman"/>
                <a:cs typeface="Times New Roman"/>
              </a:rPr>
              <a:t>when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two </a:t>
            </a:r>
            <a:r>
              <a:rPr lang="en-US" dirty="0">
                <a:latin typeface="Times New Roman"/>
                <a:cs typeface="Times New Roman"/>
              </a:rPr>
              <a:t>on-shell diagrams </a:t>
            </a:r>
            <a:r>
              <a:rPr lang="en-US" dirty="0" smtClean="0">
                <a:latin typeface="Times New Roman"/>
                <a:cs typeface="Times New Roman"/>
              </a:rPr>
              <a:t>parameterize </a:t>
            </a:r>
            <a:r>
              <a:rPr lang="en-US" dirty="0">
                <a:latin typeface="Times New Roman"/>
                <a:cs typeface="Times New Roman"/>
              </a:rPr>
              <a:t>the same </a:t>
            </a:r>
            <a:r>
              <a:rPr lang="en-US" dirty="0" smtClean="0">
                <a:latin typeface="Times New Roman"/>
                <a:cs typeface="Times New Roman"/>
              </a:rPr>
              <a:t>region </a:t>
            </a:r>
            <a:r>
              <a:rPr lang="en-US" dirty="0">
                <a:latin typeface="Times New Roman"/>
                <a:cs typeface="Times New Roman"/>
              </a:rPr>
              <a:t>of the </a:t>
            </a:r>
            <a:r>
              <a:rPr lang="en-US" dirty="0" err="1" smtClean="0">
                <a:latin typeface="Times New Roman"/>
                <a:cs typeface="Times New Roman"/>
              </a:rPr>
              <a:t>Grassmannian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282635" y="-3337"/>
            <a:ext cx="6578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General Classification of On-Shell Diagrams</a:t>
            </a: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419672" y="4995902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b="1" dirty="0" smtClean="0">
                <a:latin typeface="Times New Roman"/>
                <a:cs typeface="Times New Roman"/>
              </a:rPr>
              <a:t>Reduction</a:t>
            </a:r>
            <a:r>
              <a:rPr lang="en-US" b="1" dirty="0">
                <a:latin typeface="Times New Roman"/>
                <a:cs typeface="Times New Roman"/>
              </a:rPr>
              <a:t>: </a:t>
            </a:r>
            <a:r>
              <a:rPr lang="en-US" dirty="0" smtClean="0">
                <a:latin typeface="Times New Roman"/>
                <a:cs typeface="Times New Roman"/>
              </a:rPr>
              <a:t>an </a:t>
            </a:r>
            <a:r>
              <a:rPr lang="en-US" dirty="0">
                <a:latin typeface="Times New Roman"/>
                <a:cs typeface="Times New Roman"/>
              </a:rPr>
              <a:t>on-shell diagram B is a reduction of an on-shell diagram A, if it </a:t>
            </a:r>
            <a:r>
              <a:rPr lang="en-US" dirty="0" smtClean="0">
                <a:latin typeface="Times New Roman"/>
                <a:cs typeface="Times New Roman"/>
              </a:rPr>
              <a:t>is obtained </a:t>
            </a:r>
            <a:r>
              <a:rPr lang="en-US" dirty="0">
                <a:latin typeface="Times New Roman"/>
                <a:cs typeface="Times New Roman"/>
              </a:rPr>
              <a:t>from A by deleting edges and it covers the same region of the </a:t>
            </a:r>
            <a:r>
              <a:rPr lang="en-US" dirty="0" err="1" smtClean="0">
                <a:latin typeface="Times New Roman"/>
                <a:cs typeface="Times New Roman"/>
              </a:rPr>
              <a:t>Grassmannian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419672" y="5921842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b="1" dirty="0" smtClean="0">
                <a:latin typeface="Times New Roman"/>
                <a:cs typeface="Times New Roman"/>
              </a:rPr>
              <a:t>Reduced graph: </a:t>
            </a:r>
            <a:r>
              <a:rPr lang="en-US" dirty="0" smtClean="0">
                <a:latin typeface="Times New Roman"/>
                <a:cs typeface="Times New Roman"/>
              </a:rPr>
              <a:t>it is impossible to remove edges while covering the same region of the </a:t>
            </a:r>
            <a:r>
              <a:rPr lang="en-US" dirty="0" err="1" smtClean="0">
                <a:latin typeface="Times New Roman"/>
                <a:cs typeface="Times New Roman"/>
              </a:rPr>
              <a:t>Grassmannian</a:t>
            </a:r>
            <a:endParaRPr lang="en-US" dirty="0" smtClean="0">
              <a:latin typeface="Times New Roman"/>
              <a:cs typeface="Times New Roman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1" name="Rectangle 98"/>
          <p:cNvSpPr txBox="1">
            <a:spLocks noChangeArrowheads="1"/>
          </p:cNvSpPr>
          <p:nvPr/>
        </p:nvSpPr>
        <p:spPr>
          <a:xfrm>
            <a:off x="5072179" y="581348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Penante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Wen </a:t>
            </a:r>
            <a:r>
              <a:rPr lang="en-US" sz="1400" dirty="0" smtClean="0">
                <a:solidFill>
                  <a:srgbClr val="1D4F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(arbitrary)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8"/>
          <p:cNvSpPr txBox="1">
            <a:spLocks noChangeArrowheads="1"/>
          </p:cNvSpPr>
          <p:nvPr/>
        </p:nvSpPr>
        <p:spPr>
          <a:xfrm>
            <a:off x="396875" y="581348"/>
            <a:ext cx="584680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Arkani-Hamed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Bourjaily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Cachazo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Goncharov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400" b="1" dirty="0" err="1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Postnikov</a:t>
            </a:r>
            <a:r>
              <a:rPr lang="en-US" sz="1400" b="1" dirty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Trnka</a:t>
            </a:r>
            <a:r>
              <a:rPr lang="en-US" sz="14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1D4F5D"/>
                </a:solidFill>
                <a:latin typeface="Times New Roman"/>
                <a:cs typeface="Times New Roman"/>
              </a:rPr>
              <a:t>(planar)</a:t>
            </a:r>
            <a:endParaRPr lang="en-US" sz="1400" dirty="0">
              <a:solidFill>
                <a:srgbClr val="1D4F5D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98"/>
          <p:cNvSpPr txBox="1">
            <a:spLocks noChangeArrowheads="1"/>
          </p:cNvSpPr>
          <p:nvPr/>
        </p:nvSpPr>
        <p:spPr>
          <a:xfrm>
            <a:off x="419672" y="1073348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planar diagrams</a:t>
            </a:r>
            <a:r>
              <a:rPr lang="en-US" dirty="0" smtClean="0">
                <a:latin typeface="Times New Roman"/>
                <a:cs typeface="Times New Roman"/>
              </a:rPr>
              <a:t>, it can be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combinatorially</a:t>
            </a:r>
            <a:r>
              <a:rPr lang="en-US" dirty="0" smtClean="0">
                <a:latin typeface="Times New Roman"/>
                <a:cs typeface="Times New Roman"/>
              </a:rPr>
              <a:t> phrased in terms of the properties of </a:t>
            </a:r>
            <a:r>
              <a:rPr lang="en-US" dirty="0" err="1" smtClean="0">
                <a:latin typeface="Times New Roman"/>
                <a:cs typeface="Times New Roman"/>
              </a:rPr>
              <a:t>zig-zag</a:t>
            </a:r>
            <a:r>
              <a:rPr lang="en-US" dirty="0" smtClean="0">
                <a:latin typeface="Times New Roman"/>
                <a:cs typeface="Times New Roman"/>
              </a:rPr>
              <a:t> paths and permutations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24322" y="2042715"/>
            <a:ext cx="7695356" cy="384721"/>
            <a:chOff x="724322" y="5668296"/>
            <a:chExt cx="7695356" cy="384721"/>
          </a:xfrm>
        </p:grpSpPr>
        <p:sp>
          <p:nvSpPr>
            <p:cNvPr id="18" name="Rounded Rectangle 17"/>
            <p:cNvSpPr/>
            <p:nvPr/>
          </p:nvSpPr>
          <p:spPr>
            <a:xfrm>
              <a:off x="2959629" y="5682517"/>
              <a:ext cx="3224742" cy="36813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322" y="5668296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Useful Definitions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0" name="Rectangle 98"/>
          <p:cNvSpPr txBox="1">
            <a:spLocks noChangeArrowheads="1"/>
          </p:cNvSpPr>
          <p:nvPr/>
        </p:nvSpPr>
        <p:spPr>
          <a:xfrm>
            <a:off x="3936654" y="1345550"/>
            <a:ext cx="384999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ot enough for non-planar diagrams</a:t>
            </a: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508622" y="1559539"/>
            <a:ext cx="3666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Rectangle 98"/>
          <p:cNvSpPr txBox="1">
            <a:spLocks noChangeArrowheads="1"/>
          </p:cNvSpPr>
          <p:nvPr/>
        </p:nvSpPr>
        <p:spPr>
          <a:xfrm>
            <a:off x="785732" y="3379136"/>
            <a:ext cx="78553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>
                <a:latin typeface="Times New Roman"/>
                <a:cs typeface="Times New Roman"/>
              </a:rPr>
              <a:t>N</a:t>
            </a:r>
            <a:r>
              <a:rPr lang="en-US" dirty="0" smtClean="0">
                <a:latin typeface="Times New Roman"/>
                <a:cs typeface="Times New Roman"/>
              </a:rPr>
              <a:t>ecessary conditions for 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cs typeface="Times New Roman"/>
              </a:rPr>
              <a:t>equivalence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2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4" name="Rectangle 98"/>
          <p:cNvSpPr txBox="1">
            <a:spLocks noChangeArrowheads="1"/>
          </p:cNvSpPr>
          <p:nvPr/>
        </p:nvSpPr>
        <p:spPr>
          <a:xfrm>
            <a:off x="1191294" y="3884261"/>
            <a:ext cx="78553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²"/>
              <a:defRPr/>
            </a:pPr>
            <a:r>
              <a:rPr lang="en-US" dirty="0" smtClean="0">
                <a:latin typeface="Times New Roman"/>
                <a:cs typeface="Times New Roman"/>
              </a:rPr>
              <a:t>Region matching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2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5" name="Rectangle 98"/>
          <p:cNvSpPr txBox="1">
            <a:spLocks noChangeArrowheads="1"/>
          </p:cNvSpPr>
          <p:nvPr/>
        </p:nvSpPr>
        <p:spPr>
          <a:xfrm>
            <a:off x="1191294" y="4258911"/>
            <a:ext cx="785530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²"/>
              <a:defRPr/>
            </a:pPr>
            <a:r>
              <a:rPr lang="en-US" dirty="0" smtClean="0">
                <a:latin typeface="Times New Roman"/>
                <a:cs typeface="Times New Roman"/>
              </a:rPr>
              <a:t>Same number of degrees of freedom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22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42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66" grpId="0" animBg="1"/>
      <p:bldP spid="67" grpId="0"/>
      <p:bldP spid="7" grpId="0"/>
      <p:bldP spid="9" grpId="0"/>
      <p:bldP spid="11" grpId="0"/>
      <p:bldP spid="13" grpId="0"/>
      <p:bldP spid="15" grpId="0"/>
      <p:bldP spid="20" grpId="0"/>
      <p:bldP spid="23" grpId="0"/>
      <p:bldP spid="24" grpId="0"/>
      <p:bldP spid="2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Useful Tool: Perfect Matchings</a:t>
            </a:r>
          </a:p>
        </p:txBody>
      </p:sp>
      <p:sp>
        <p:nvSpPr>
          <p:cNvPr id="141" name="Rectangle 98"/>
          <p:cNvSpPr txBox="1">
            <a:spLocks noChangeArrowheads="1"/>
          </p:cNvSpPr>
          <p:nvPr/>
        </p:nvSpPr>
        <p:spPr>
          <a:xfrm>
            <a:off x="459472" y="746661"/>
            <a:ext cx="8720128" cy="49829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Perfect matchings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play a central role in connecting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bipartite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on-shell diagrams to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combinatorics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and geometry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Rectangle 98"/>
          <p:cNvSpPr txBox="1">
            <a:spLocks noChangeArrowheads="1"/>
          </p:cNvSpPr>
          <p:nvPr/>
        </p:nvSpPr>
        <p:spPr>
          <a:xfrm>
            <a:off x="459472" y="1593796"/>
            <a:ext cx="8001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(Almost) Perfect Matching:</a:t>
            </a:r>
            <a:r>
              <a:rPr lang="en-US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p is a subset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of the edges in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graph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that: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98"/>
          <p:cNvSpPr txBox="1">
            <a:spLocks noChangeArrowheads="1"/>
          </p:cNvSpPr>
          <p:nvPr/>
        </p:nvSpPr>
        <p:spPr>
          <a:xfrm>
            <a:off x="2001664" y="2042916"/>
            <a:ext cx="606415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700" b="0" dirty="0">
                <a:latin typeface="Times New Roman" pitchFamily="18" charset="0"/>
                <a:cs typeface="Times New Roman" pitchFamily="18" charset="0"/>
              </a:rPr>
              <a:t>Every internal node is the endpoint of exactly on edge in </a:t>
            </a: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Rectangle 98"/>
          <p:cNvSpPr txBox="1">
            <a:spLocks noChangeArrowheads="1"/>
          </p:cNvSpPr>
          <p:nvPr/>
        </p:nvSpPr>
        <p:spPr>
          <a:xfrm>
            <a:off x="2001664" y="2462090"/>
            <a:ext cx="606415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700" b="0" dirty="0">
                <a:latin typeface="Times New Roman" pitchFamily="18" charset="0"/>
                <a:cs typeface="Times New Roman" pitchFamily="18" charset="0"/>
              </a:rPr>
              <a:t>Every external </a:t>
            </a: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point belongs </a:t>
            </a:r>
            <a:r>
              <a:rPr lang="en-US" sz="1700" b="0" dirty="0">
                <a:latin typeface="Times New Roman" pitchFamily="18" charset="0"/>
                <a:cs typeface="Times New Roman" pitchFamily="18" charset="0"/>
              </a:rPr>
              <a:t>to either one or zero edges in </a:t>
            </a:r>
            <a:r>
              <a:rPr lang="en-US" sz="17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464457" y="3632027"/>
            <a:ext cx="1301935" cy="1301935"/>
            <a:chOff x="2111282" y="1273082"/>
            <a:chExt cx="1721036" cy="1721036"/>
          </a:xfrm>
        </p:grpSpPr>
        <p:cxnSp>
          <p:nvCxnSpPr>
            <p:cNvPr id="146" name="Straight Connector 145"/>
            <p:cNvCxnSpPr>
              <a:endCxn id="238" idx="0"/>
            </p:cNvCxnSpPr>
            <p:nvPr/>
          </p:nvCxnSpPr>
          <p:spPr>
            <a:xfrm>
              <a:off x="2590800" y="1828800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36" idx="7"/>
            </p:cNvCxnSpPr>
            <p:nvPr/>
          </p:nvCxnSpPr>
          <p:spPr>
            <a:xfrm flipV="1">
              <a:off x="3352800" y="1273082"/>
              <a:ext cx="479518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flipH="1">
              <a:off x="2111282" y="2514600"/>
              <a:ext cx="479518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3352800" y="2514036"/>
              <a:ext cx="479518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 flipV="1">
              <a:off x="2111282" y="1273082"/>
              <a:ext cx="479518" cy="4795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/>
            <p:cNvSpPr/>
            <p:nvPr/>
          </p:nvSpPr>
          <p:spPr>
            <a:xfrm>
              <a:off x="2514600" y="1676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3276600" y="1676400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3276600" y="2438400"/>
              <a:ext cx="152400" cy="152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>
                <a:latin typeface="Calibri" pitchFamily="34" charset="0"/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2514600" y="2438400"/>
              <a:ext cx="152400" cy="152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0" dirty="0">
                <a:latin typeface="Calibri" pitchFamily="34" charset="0"/>
              </a:endParaRPr>
            </a:p>
          </p:txBody>
        </p:sp>
        <p:cxnSp>
          <p:nvCxnSpPr>
            <p:cNvPr id="239" name="Straight Connector 238"/>
            <p:cNvCxnSpPr>
              <a:stCxn id="235" idx="6"/>
              <a:endCxn id="236" idx="2"/>
            </p:cNvCxnSpPr>
            <p:nvPr/>
          </p:nvCxnSpPr>
          <p:spPr>
            <a:xfrm>
              <a:off x="2667000" y="17526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6" idx="4"/>
              <a:endCxn id="237" idx="0"/>
            </p:cNvCxnSpPr>
            <p:nvPr/>
          </p:nvCxnSpPr>
          <p:spPr>
            <a:xfrm>
              <a:off x="3352800" y="1828800"/>
              <a:ext cx="0" cy="609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8" idx="6"/>
              <a:endCxn id="237" idx="2"/>
            </p:cNvCxnSpPr>
            <p:nvPr/>
          </p:nvCxnSpPr>
          <p:spPr>
            <a:xfrm>
              <a:off x="2667000" y="2514600"/>
              <a:ext cx="609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Rectangle 98"/>
          <p:cNvSpPr txBox="1">
            <a:spLocks noChangeArrowheads="1"/>
          </p:cNvSpPr>
          <p:nvPr/>
        </p:nvSpPr>
        <p:spPr>
          <a:xfrm>
            <a:off x="459472" y="5853162"/>
            <a:ext cx="8534400" cy="5721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Finding the perfect matchings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reduces to calculating the determinant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of an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adjacency 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graph (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Kasteleyn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), and some generalizations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Right Arrow 261"/>
          <p:cNvSpPr/>
          <p:nvPr/>
        </p:nvSpPr>
        <p:spPr>
          <a:xfrm>
            <a:off x="3043472" y="4020954"/>
            <a:ext cx="288611" cy="529883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63" name="Rectangle 98"/>
          <p:cNvSpPr txBox="1">
            <a:spLocks noChangeArrowheads="1"/>
          </p:cNvSpPr>
          <p:nvPr/>
        </p:nvSpPr>
        <p:spPr>
          <a:xfrm>
            <a:off x="3244434" y="6232524"/>
            <a:ext cx="5717099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smtClean="0">
                <a:solidFill>
                  <a:srgbClr val="1D4F5D"/>
                </a:solidFill>
                <a:latin typeface="Calibri" pitchFamily="34" charset="0"/>
              </a:rPr>
              <a:t>Franco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3738889" y="3228963"/>
            <a:ext cx="4431708" cy="2483857"/>
            <a:chOff x="2415033" y="2417135"/>
            <a:chExt cx="4431708" cy="2483857"/>
          </a:xfrm>
        </p:grpSpPr>
        <p:grpSp>
          <p:nvGrpSpPr>
            <p:cNvPr id="265" name="Group 264"/>
            <p:cNvGrpSpPr/>
            <p:nvPr/>
          </p:nvGrpSpPr>
          <p:grpSpPr>
            <a:xfrm>
              <a:off x="2415033" y="2417135"/>
              <a:ext cx="829794" cy="829794"/>
              <a:chOff x="3438633" y="2859655"/>
              <a:chExt cx="829794" cy="829794"/>
            </a:xfrm>
          </p:grpSpPr>
          <p:cxnSp>
            <p:nvCxnSpPr>
              <p:cNvPr id="375" name="Straight Connector 374"/>
              <p:cNvCxnSpPr>
                <a:endCxn id="387" idx="0"/>
              </p:cNvCxnSpPr>
              <p:nvPr/>
            </p:nvCxnSpPr>
            <p:spPr>
              <a:xfrm>
                <a:off x="3669831" y="3127593"/>
                <a:ext cx="0" cy="2939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385" idx="7"/>
              </p:cNvCxnSpPr>
              <p:nvPr/>
            </p:nvCxnSpPr>
            <p:spPr>
              <a:xfrm flipV="1">
                <a:off x="4037229" y="2859655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 flipH="1">
                <a:off x="3438633" y="3458251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>
                <a:off x="4037229" y="3457979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flipH="1" flipV="1">
                <a:off x="3438633" y="2859655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" name="Oval 383"/>
              <p:cNvSpPr/>
              <p:nvPr/>
            </p:nvSpPr>
            <p:spPr>
              <a:xfrm>
                <a:off x="3633092" y="3054114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4000489" y="3054114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6" name="Oval 385"/>
              <p:cNvSpPr/>
              <p:nvPr/>
            </p:nvSpPr>
            <p:spPr>
              <a:xfrm>
                <a:off x="4000489" y="3421511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7" name="Oval 386"/>
              <p:cNvSpPr/>
              <p:nvPr/>
            </p:nvSpPr>
            <p:spPr>
              <a:xfrm>
                <a:off x="3633092" y="3421511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88" name="Straight Connector 387"/>
              <p:cNvCxnSpPr>
                <a:stCxn id="384" idx="6"/>
                <a:endCxn id="385" idx="2"/>
              </p:cNvCxnSpPr>
              <p:nvPr/>
            </p:nvCxnSpPr>
            <p:spPr>
              <a:xfrm>
                <a:off x="3706571" y="3090853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385" idx="4"/>
                <a:endCxn id="386" idx="0"/>
              </p:cNvCxnSpPr>
              <p:nvPr/>
            </p:nvCxnSpPr>
            <p:spPr>
              <a:xfrm>
                <a:off x="4037229" y="3127593"/>
                <a:ext cx="0" cy="2939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Straight Connector 389"/>
              <p:cNvCxnSpPr>
                <a:stCxn id="387" idx="6"/>
                <a:endCxn id="386" idx="2"/>
              </p:cNvCxnSpPr>
              <p:nvPr/>
            </p:nvCxnSpPr>
            <p:spPr>
              <a:xfrm>
                <a:off x="3706571" y="3458251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" name="Group 265"/>
            <p:cNvGrpSpPr/>
            <p:nvPr/>
          </p:nvGrpSpPr>
          <p:grpSpPr>
            <a:xfrm>
              <a:off x="5420453" y="3659488"/>
              <a:ext cx="829794" cy="829794"/>
              <a:chOff x="3618470" y="2420548"/>
              <a:chExt cx="829794" cy="829794"/>
            </a:xfrm>
          </p:grpSpPr>
          <p:cxnSp>
            <p:nvCxnSpPr>
              <p:cNvPr id="374" name="Straight Connector 373"/>
              <p:cNvCxnSpPr>
                <a:stCxn id="372" idx="6"/>
                <a:endCxn id="371" idx="2"/>
              </p:cNvCxnSpPr>
              <p:nvPr/>
            </p:nvCxnSpPr>
            <p:spPr>
              <a:xfrm>
                <a:off x="3886408" y="3019144"/>
                <a:ext cx="2939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>
                <a:stCxn id="369" idx="6"/>
                <a:endCxn id="370" idx="2"/>
              </p:cNvCxnSpPr>
              <p:nvPr/>
            </p:nvCxnSpPr>
            <p:spPr>
              <a:xfrm>
                <a:off x="3886408" y="2651746"/>
                <a:ext cx="2939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>
                <a:endCxn id="372" idx="0"/>
              </p:cNvCxnSpPr>
              <p:nvPr/>
            </p:nvCxnSpPr>
            <p:spPr>
              <a:xfrm>
                <a:off x="3849668" y="2688486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70" idx="7"/>
              </p:cNvCxnSpPr>
              <p:nvPr/>
            </p:nvCxnSpPr>
            <p:spPr>
              <a:xfrm flipV="1">
                <a:off x="4217066" y="2420548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H="1">
                <a:off x="3618470" y="3019144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4217066" y="3018872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flipH="1" flipV="1">
                <a:off x="3618470" y="2420548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Oval 368"/>
              <p:cNvSpPr/>
              <p:nvPr/>
            </p:nvSpPr>
            <p:spPr>
              <a:xfrm>
                <a:off x="3812929" y="2615007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0" name="Oval 369"/>
              <p:cNvSpPr/>
              <p:nvPr/>
            </p:nvSpPr>
            <p:spPr>
              <a:xfrm>
                <a:off x="4180326" y="2615007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>
              <a:xfrm>
                <a:off x="4180326" y="2982404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3812929" y="2982404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73" name="Straight Connector 372"/>
              <p:cNvCxnSpPr>
                <a:stCxn id="370" idx="4"/>
                <a:endCxn id="371" idx="0"/>
              </p:cNvCxnSpPr>
              <p:nvPr/>
            </p:nvCxnSpPr>
            <p:spPr>
              <a:xfrm>
                <a:off x="4217066" y="2688486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7" name="Group 266"/>
            <p:cNvGrpSpPr/>
            <p:nvPr/>
          </p:nvGrpSpPr>
          <p:grpSpPr>
            <a:xfrm>
              <a:off x="3004757" y="3659488"/>
              <a:ext cx="829794" cy="829794"/>
              <a:chOff x="4819104" y="2420548"/>
              <a:chExt cx="829794" cy="829794"/>
            </a:xfrm>
          </p:grpSpPr>
          <p:cxnSp>
            <p:nvCxnSpPr>
              <p:cNvPr id="358" name="Straight Connector 357"/>
              <p:cNvCxnSpPr>
                <a:stCxn id="355" idx="6"/>
                <a:endCxn id="354" idx="2"/>
              </p:cNvCxnSpPr>
              <p:nvPr/>
            </p:nvCxnSpPr>
            <p:spPr>
              <a:xfrm>
                <a:off x="5087042" y="3019144"/>
                <a:ext cx="2939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endCxn id="355" idx="0"/>
              </p:cNvCxnSpPr>
              <p:nvPr/>
            </p:nvCxnSpPr>
            <p:spPr>
              <a:xfrm>
                <a:off x="5050302" y="2688486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>
                <a:stCxn id="353" idx="7"/>
              </p:cNvCxnSpPr>
              <p:nvPr/>
            </p:nvCxnSpPr>
            <p:spPr>
              <a:xfrm flipV="1">
                <a:off x="5417700" y="2420548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flipH="1">
                <a:off x="4819104" y="3019144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5417700" y="3018872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/>
              <p:nvPr/>
            </p:nvCxnSpPr>
            <p:spPr>
              <a:xfrm flipH="1" flipV="1">
                <a:off x="4819104" y="2420548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Oval 351"/>
              <p:cNvSpPr/>
              <p:nvPr/>
            </p:nvSpPr>
            <p:spPr>
              <a:xfrm>
                <a:off x="5013563" y="2615007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5380960" y="2615007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5380960" y="2982404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5013563" y="2982404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56" name="Straight Connector 355"/>
              <p:cNvCxnSpPr>
                <a:stCxn id="352" idx="6"/>
                <a:endCxn id="353" idx="2"/>
              </p:cNvCxnSpPr>
              <p:nvPr/>
            </p:nvCxnSpPr>
            <p:spPr>
              <a:xfrm>
                <a:off x="5087042" y="2651746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>
                <a:stCxn id="353" idx="4"/>
                <a:endCxn id="354" idx="0"/>
              </p:cNvCxnSpPr>
              <p:nvPr/>
            </p:nvCxnSpPr>
            <p:spPr>
              <a:xfrm>
                <a:off x="5417700" y="2688486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8" name="Group 267"/>
            <p:cNvGrpSpPr/>
            <p:nvPr/>
          </p:nvGrpSpPr>
          <p:grpSpPr>
            <a:xfrm>
              <a:off x="4827926" y="2417135"/>
              <a:ext cx="829794" cy="829794"/>
              <a:chOff x="6022541" y="2420548"/>
              <a:chExt cx="829794" cy="829794"/>
            </a:xfrm>
          </p:grpSpPr>
          <p:cxnSp>
            <p:nvCxnSpPr>
              <p:cNvPr id="327" name="Straight Connector 326"/>
              <p:cNvCxnSpPr>
                <a:endCxn id="339" idx="0"/>
              </p:cNvCxnSpPr>
              <p:nvPr/>
            </p:nvCxnSpPr>
            <p:spPr>
              <a:xfrm>
                <a:off x="6253739" y="2688486"/>
                <a:ext cx="0" cy="2939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>
                <a:stCxn id="337" idx="7"/>
              </p:cNvCxnSpPr>
              <p:nvPr/>
            </p:nvCxnSpPr>
            <p:spPr>
              <a:xfrm flipV="1">
                <a:off x="6621137" y="2420548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flipH="1">
                <a:off x="6022541" y="3019144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6621137" y="3018872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/>
              <p:cNvCxnSpPr/>
              <p:nvPr/>
            </p:nvCxnSpPr>
            <p:spPr>
              <a:xfrm flipH="1" flipV="1">
                <a:off x="6022541" y="2420548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6" name="Oval 335"/>
              <p:cNvSpPr/>
              <p:nvPr/>
            </p:nvSpPr>
            <p:spPr>
              <a:xfrm>
                <a:off x="6217000" y="2615007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6584397" y="2615007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6584397" y="2982404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6217000" y="2982404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40" name="Straight Connector 339"/>
              <p:cNvCxnSpPr>
                <a:stCxn id="336" idx="6"/>
                <a:endCxn id="337" idx="2"/>
              </p:cNvCxnSpPr>
              <p:nvPr/>
            </p:nvCxnSpPr>
            <p:spPr>
              <a:xfrm>
                <a:off x="6290479" y="2651746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>
                <a:stCxn id="337" idx="4"/>
                <a:endCxn id="338" idx="0"/>
              </p:cNvCxnSpPr>
              <p:nvPr/>
            </p:nvCxnSpPr>
            <p:spPr>
              <a:xfrm>
                <a:off x="6621137" y="2688486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>
                <a:stCxn id="339" idx="6"/>
                <a:endCxn id="338" idx="2"/>
              </p:cNvCxnSpPr>
              <p:nvPr/>
            </p:nvCxnSpPr>
            <p:spPr>
              <a:xfrm>
                <a:off x="6290479" y="3019144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9" name="Group 268"/>
            <p:cNvGrpSpPr/>
            <p:nvPr/>
          </p:nvGrpSpPr>
          <p:grpSpPr>
            <a:xfrm>
              <a:off x="4233077" y="3659488"/>
              <a:ext cx="829794" cy="829794"/>
              <a:chOff x="3024870" y="3664354"/>
              <a:chExt cx="829794" cy="829794"/>
            </a:xfrm>
          </p:grpSpPr>
          <p:cxnSp>
            <p:nvCxnSpPr>
              <p:cNvPr id="311" name="Straight Connector 310"/>
              <p:cNvCxnSpPr>
                <a:stCxn id="321" idx="6"/>
                <a:endCxn id="322" idx="2"/>
              </p:cNvCxnSpPr>
              <p:nvPr/>
            </p:nvCxnSpPr>
            <p:spPr>
              <a:xfrm>
                <a:off x="3292808" y="3895552"/>
                <a:ext cx="29391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endCxn id="324" idx="0"/>
              </p:cNvCxnSpPr>
              <p:nvPr/>
            </p:nvCxnSpPr>
            <p:spPr>
              <a:xfrm>
                <a:off x="3256068" y="3932292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>
                <a:stCxn id="322" idx="7"/>
              </p:cNvCxnSpPr>
              <p:nvPr/>
            </p:nvCxnSpPr>
            <p:spPr>
              <a:xfrm flipV="1">
                <a:off x="3623466" y="3664354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flipH="1">
                <a:off x="3024870" y="4262950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>
                <a:off x="3623466" y="4262678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flipH="1" flipV="1">
                <a:off x="3024870" y="3664354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Oval 320"/>
              <p:cNvSpPr/>
              <p:nvPr/>
            </p:nvSpPr>
            <p:spPr>
              <a:xfrm>
                <a:off x="3219329" y="3858813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3586726" y="3858813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3586726" y="4226210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3219329" y="4226210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25" name="Straight Connector 324"/>
              <p:cNvCxnSpPr>
                <a:stCxn id="322" idx="4"/>
                <a:endCxn id="323" idx="0"/>
              </p:cNvCxnSpPr>
              <p:nvPr/>
            </p:nvCxnSpPr>
            <p:spPr>
              <a:xfrm>
                <a:off x="3623466" y="3932292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>
                <a:stCxn id="324" idx="6"/>
                <a:endCxn id="323" idx="2"/>
              </p:cNvCxnSpPr>
              <p:nvPr/>
            </p:nvCxnSpPr>
            <p:spPr>
              <a:xfrm>
                <a:off x="3292808" y="4262950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0" name="Group 269"/>
            <p:cNvGrpSpPr/>
            <p:nvPr/>
          </p:nvGrpSpPr>
          <p:grpSpPr>
            <a:xfrm>
              <a:off x="6016947" y="2417135"/>
              <a:ext cx="829794" cy="829794"/>
              <a:chOff x="5428941" y="3664354"/>
              <a:chExt cx="829794" cy="829794"/>
            </a:xfrm>
          </p:grpSpPr>
          <p:cxnSp>
            <p:nvCxnSpPr>
              <p:cNvPr id="295" name="Straight Connector 294"/>
              <p:cNvCxnSpPr>
                <a:endCxn id="307" idx="0"/>
              </p:cNvCxnSpPr>
              <p:nvPr/>
            </p:nvCxnSpPr>
            <p:spPr>
              <a:xfrm>
                <a:off x="5660139" y="3932292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>
                <a:stCxn id="305" idx="7"/>
              </p:cNvCxnSpPr>
              <p:nvPr/>
            </p:nvCxnSpPr>
            <p:spPr>
              <a:xfrm flipV="1">
                <a:off x="6027537" y="3664354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flipH="1">
                <a:off x="5428941" y="4262950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6027537" y="4262678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flipH="1" flipV="1">
                <a:off x="5428941" y="3664354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Oval 303"/>
              <p:cNvSpPr/>
              <p:nvPr/>
            </p:nvSpPr>
            <p:spPr>
              <a:xfrm>
                <a:off x="5623400" y="3858813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5990797" y="3858813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5990797" y="4226210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5623400" y="4226210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308" name="Straight Connector 307"/>
              <p:cNvCxnSpPr>
                <a:stCxn id="304" idx="6"/>
                <a:endCxn id="305" idx="2"/>
              </p:cNvCxnSpPr>
              <p:nvPr/>
            </p:nvCxnSpPr>
            <p:spPr>
              <a:xfrm>
                <a:off x="5696879" y="3895552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stCxn id="305" idx="4"/>
                <a:endCxn id="306" idx="0"/>
              </p:cNvCxnSpPr>
              <p:nvPr/>
            </p:nvCxnSpPr>
            <p:spPr>
              <a:xfrm>
                <a:off x="6027537" y="3932292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stCxn id="307" idx="6"/>
                <a:endCxn id="306" idx="2"/>
              </p:cNvCxnSpPr>
              <p:nvPr/>
            </p:nvCxnSpPr>
            <p:spPr>
              <a:xfrm>
                <a:off x="5696879" y="4262950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Rectangle 98"/>
            <p:cNvSpPr txBox="1">
              <a:spLocks noChangeArrowheads="1"/>
            </p:cNvSpPr>
            <p:nvPr/>
          </p:nvSpPr>
          <p:spPr>
            <a:xfrm>
              <a:off x="2629046" y="3186340"/>
              <a:ext cx="4735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Calibri" pitchFamily="34" charset="0"/>
                </a:rPr>
                <a:t>p</a:t>
              </a:r>
              <a:r>
                <a:rPr lang="en-US" sz="1600" b="0" baseline="-25000" dirty="0" smtClean="0">
                  <a:latin typeface="Calibri" pitchFamily="34" charset="0"/>
                </a:rPr>
                <a:t>1</a:t>
              </a:r>
              <a:endParaRPr kumimoji="0" lang="en-US" sz="1600" b="0" baseline="-25000" dirty="0" smtClean="0">
                <a:latin typeface="Calibri" pitchFamily="34" charset="0"/>
              </a:endParaRPr>
            </a:p>
          </p:txBody>
        </p:sp>
        <p:sp>
          <p:nvSpPr>
            <p:cNvPr id="272" name="Rectangle 98"/>
            <p:cNvSpPr txBox="1">
              <a:spLocks noChangeArrowheads="1"/>
            </p:cNvSpPr>
            <p:nvPr/>
          </p:nvSpPr>
          <p:spPr>
            <a:xfrm>
              <a:off x="3805046" y="3186340"/>
              <a:ext cx="4735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Calibri" pitchFamily="34" charset="0"/>
                </a:rPr>
                <a:t>p</a:t>
              </a:r>
              <a:r>
                <a:rPr lang="en-US" sz="1600" b="0" baseline="-25000" dirty="0" smtClean="0">
                  <a:latin typeface="Calibri" pitchFamily="34" charset="0"/>
                </a:rPr>
                <a:t>2</a:t>
              </a:r>
              <a:endParaRPr kumimoji="0" lang="en-US" sz="1600" b="0" baseline="-25000" dirty="0" smtClean="0">
                <a:latin typeface="Calibri" pitchFamily="34" charset="0"/>
              </a:endParaRPr>
            </a:p>
          </p:txBody>
        </p:sp>
        <p:sp>
          <p:nvSpPr>
            <p:cNvPr id="273" name="Rectangle 98"/>
            <p:cNvSpPr txBox="1">
              <a:spLocks noChangeArrowheads="1"/>
            </p:cNvSpPr>
            <p:nvPr/>
          </p:nvSpPr>
          <p:spPr>
            <a:xfrm>
              <a:off x="5021363" y="3186340"/>
              <a:ext cx="4735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Calibri" pitchFamily="34" charset="0"/>
                </a:rPr>
                <a:t>p</a:t>
              </a:r>
              <a:r>
                <a:rPr lang="en-US" sz="1600" b="0" baseline="-25000" dirty="0">
                  <a:latin typeface="Calibri" pitchFamily="34" charset="0"/>
                </a:rPr>
                <a:t>3</a:t>
              </a:r>
              <a:endParaRPr kumimoji="0" lang="en-US" sz="1600" b="0" baseline="-25000" dirty="0" smtClean="0">
                <a:latin typeface="Calibri" pitchFamily="34" charset="0"/>
              </a:endParaRPr>
            </a:p>
          </p:txBody>
        </p:sp>
        <p:sp>
          <p:nvSpPr>
            <p:cNvPr id="274" name="Rectangle 98"/>
            <p:cNvSpPr txBox="1">
              <a:spLocks noChangeArrowheads="1"/>
            </p:cNvSpPr>
            <p:nvPr/>
          </p:nvSpPr>
          <p:spPr>
            <a:xfrm>
              <a:off x="6210965" y="3186340"/>
              <a:ext cx="4735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Calibri" pitchFamily="34" charset="0"/>
                </a:rPr>
                <a:t>p</a:t>
              </a:r>
              <a:r>
                <a:rPr lang="en-US" sz="1600" b="0" baseline="-25000" dirty="0">
                  <a:latin typeface="Calibri" pitchFamily="34" charset="0"/>
                </a:rPr>
                <a:t>4</a:t>
              </a:r>
              <a:endParaRPr kumimoji="0" lang="en-US" sz="1600" b="0" baseline="-25000" dirty="0" smtClean="0">
                <a:latin typeface="Calibri" pitchFamily="34" charset="0"/>
              </a:endParaRPr>
            </a:p>
          </p:txBody>
        </p:sp>
        <p:sp>
          <p:nvSpPr>
            <p:cNvPr id="275" name="Rectangle 98"/>
            <p:cNvSpPr txBox="1">
              <a:spLocks noChangeArrowheads="1"/>
            </p:cNvSpPr>
            <p:nvPr/>
          </p:nvSpPr>
          <p:spPr>
            <a:xfrm>
              <a:off x="3206906" y="4443792"/>
              <a:ext cx="4735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Calibri" pitchFamily="34" charset="0"/>
                </a:rPr>
                <a:t>p</a:t>
              </a:r>
              <a:r>
                <a:rPr lang="en-US" sz="1600" b="0" baseline="-25000" dirty="0" smtClean="0">
                  <a:latin typeface="Calibri" pitchFamily="34" charset="0"/>
                </a:rPr>
                <a:t>5</a:t>
              </a:r>
              <a:endParaRPr kumimoji="0" lang="en-US" sz="1600" b="0" baseline="-25000" dirty="0" smtClean="0">
                <a:latin typeface="Calibri" pitchFamily="34" charset="0"/>
              </a:endParaRPr>
            </a:p>
          </p:txBody>
        </p:sp>
        <p:sp>
          <p:nvSpPr>
            <p:cNvPr id="276" name="Rectangle 98"/>
            <p:cNvSpPr txBox="1">
              <a:spLocks noChangeArrowheads="1"/>
            </p:cNvSpPr>
            <p:nvPr/>
          </p:nvSpPr>
          <p:spPr>
            <a:xfrm>
              <a:off x="4423223" y="4443792"/>
              <a:ext cx="4735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Calibri" pitchFamily="34" charset="0"/>
                </a:rPr>
                <a:t>p</a:t>
              </a:r>
              <a:r>
                <a:rPr lang="en-US" sz="1600" b="0" baseline="-25000" dirty="0" smtClean="0">
                  <a:latin typeface="Calibri" pitchFamily="34" charset="0"/>
                </a:rPr>
                <a:t>6</a:t>
              </a:r>
              <a:endParaRPr kumimoji="0" lang="en-US" sz="1600" b="0" baseline="-25000" dirty="0" smtClean="0">
                <a:latin typeface="Calibri" pitchFamily="34" charset="0"/>
              </a:endParaRPr>
            </a:p>
          </p:txBody>
        </p:sp>
        <p:sp>
          <p:nvSpPr>
            <p:cNvPr id="277" name="Rectangle 98"/>
            <p:cNvSpPr txBox="1">
              <a:spLocks noChangeArrowheads="1"/>
            </p:cNvSpPr>
            <p:nvPr/>
          </p:nvSpPr>
          <p:spPr>
            <a:xfrm>
              <a:off x="5612825" y="4443792"/>
              <a:ext cx="4735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sz="1600" b="0" dirty="0" smtClean="0">
                  <a:latin typeface="Calibri" pitchFamily="34" charset="0"/>
                </a:rPr>
                <a:t>p</a:t>
              </a:r>
              <a:r>
                <a:rPr lang="en-US" sz="1600" b="0" baseline="-25000" dirty="0" smtClean="0">
                  <a:latin typeface="Calibri" pitchFamily="34" charset="0"/>
                </a:rPr>
                <a:t>7</a:t>
              </a:r>
              <a:endParaRPr kumimoji="0" lang="en-US" sz="1600" b="0" baseline="-25000" dirty="0" smtClean="0">
                <a:latin typeface="Calibri" pitchFamily="34" charset="0"/>
              </a:endParaRPr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3607648" y="2417135"/>
              <a:ext cx="829794" cy="829794"/>
              <a:chOff x="4228308" y="3664354"/>
              <a:chExt cx="829794" cy="829794"/>
            </a:xfrm>
          </p:grpSpPr>
          <p:cxnSp>
            <p:nvCxnSpPr>
              <p:cNvPr id="293" name="Straight Connector 292"/>
              <p:cNvCxnSpPr>
                <a:stCxn id="289" idx="4"/>
                <a:endCxn id="290" idx="0"/>
              </p:cNvCxnSpPr>
              <p:nvPr/>
            </p:nvCxnSpPr>
            <p:spPr>
              <a:xfrm>
                <a:off x="4826904" y="3932292"/>
                <a:ext cx="0" cy="29391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>
                <a:endCxn id="291" idx="0"/>
              </p:cNvCxnSpPr>
              <p:nvPr/>
            </p:nvCxnSpPr>
            <p:spPr>
              <a:xfrm>
                <a:off x="4459506" y="3932292"/>
                <a:ext cx="0" cy="2939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>
                <a:stCxn id="289" idx="7"/>
              </p:cNvCxnSpPr>
              <p:nvPr/>
            </p:nvCxnSpPr>
            <p:spPr>
              <a:xfrm flipV="1">
                <a:off x="4826904" y="3664354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flipH="1">
                <a:off x="4228308" y="4262950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4826904" y="4262678"/>
                <a:ext cx="231198" cy="231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H="1" flipV="1">
                <a:off x="4228308" y="3664354"/>
                <a:ext cx="231198" cy="23119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8" name="Oval 287"/>
              <p:cNvSpPr/>
              <p:nvPr/>
            </p:nvSpPr>
            <p:spPr>
              <a:xfrm>
                <a:off x="4422767" y="3858813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4790164" y="3858813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4790164" y="4226210"/>
                <a:ext cx="73479" cy="7347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4422767" y="4226210"/>
                <a:ext cx="73479" cy="73479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292" name="Straight Connector 291"/>
              <p:cNvCxnSpPr>
                <a:stCxn id="288" idx="6"/>
                <a:endCxn id="289" idx="2"/>
              </p:cNvCxnSpPr>
              <p:nvPr/>
            </p:nvCxnSpPr>
            <p:spPr>
              <a:xfrm>
                <a:off x="4496246" y="3895552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>
                <a:stCxn id="291" idx="6"/>
                <a:endCxn id="290" idx="2"/>
              </p:cNvCxnSpPr>
              <p:nvPr/>
            </p:nvCxnSpPr>
            <p:spPr>
              <a:xfrm>
                <a:off x="4496246" y="4262950"/>
                <a:ext cx="29391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424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41" grpId="0"/>
      <p:bldP spid="142" grpId="0"/>
      <p:bldP spid="143" grpId="0"/>
      <p:bldP spid="144" grpId="0"/>
      <p:bldP spid="261" grpId="0"/>
      <p:bldP spid="262" grpId="0" animBg="1"/>
      <p:bldP spid="26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69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4648" y="-33"/>
            <a:ext cx="8749352" cy="44522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787857" y="-16431"/>
            <a:ext cx="55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Polytopes from On-Shell Diagrams</a:t>
            </a: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5082864" y="507548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Penante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Wen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93662" y="1411839"/>
            <a:ext cx="7695356" cy="414858"/>
            <a:chOff x="793662" y="627010"/>
            <a:chExt cx="7695356" cy="414858"/>
          </a:xfrm>
        </p:grpSpPr>
        <p:sp>
          <p:nvSpPr>
            <p:cNvPr id="24" name="Rounded Rectangle 23"/>
            <p:cNvSpPr/>
            <p:nvPr/>
          </p:nvSpPr>
          <p:spPr>
            <a:xfrm>
              <a:off x="2446084" y="627010"/>
              <a:ext cx="4251833" cy="41485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93662" y="638977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1. Generalized Matching Polytope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67682" y="2602547"/>
            <a:ext cx="2954126" cy="858386"/>
            <a:chOff x="4407936" y="2852147"/>
            <a:chExt cx="2954126" cy="858386"/>
          </a:xfrm>
        </p:grpSpPr>
        <p:sp>
          <p:nvSpPr>
            <p:cNvPr id="30" name="Rectangle 98"/>
            <p:cNvSpPr txBox="1">
              <a:spLocks noChangeArrowheads="1"/>
            </p:cNvSpPr>
            <p:nvPr/>
          </p:nvSpPr>
          <p:spPr>
            <a:xfrm>
              <a:off x="4407936" y="3053286"/>
              <a:ext cx="167570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b="0" dirty="0" err="1" smtClean="0">
                  <a:latin typeface="Times New Roman"/>
                  <a:cs typeface="Times New Roman"/>
                </a:rPr>
                <a:t>P</a:t>
              </a:r>
              <a:r>
                <a:rPr lang="en-US" b="0" baseline="-25000" dirty="0" err="1" smtClean="0">
                  <a:latin typeface="Times New Roman"/>
                  <a:cs typeface="Times New Roman"/>
                </a:rPr>
                <a:t>i</a:t>
              </a:r>
              <a:r>
                <a:rPr lang="en-US" b="0" baseline="-25000" dirty="0" err="1" smtClean="0">
                  <a:latin typeface="Symbol" charset="2"/>
                  <a:cs typeface="Symbol" charset="2"/>
                </a:rPr>
                <a:t>m</a:t>
              </a:r>
              <a:r>
                <a:rPr lang="en-US" b="0" dirty="0" smtClean="0">
                  <a:latin typeface="Times New Roman"/>
                  <a:cs typeface="Times New Roman"/>
                </a:rPr>
                <a:t> =</a:t>
              </a: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31" name="Rectangle 98"/>
            <p:cNvSpPr txBox="1">
              <a:spLocks noChangeArrowheads="1"/>
            </p:cNvSpPr>
            <p:nvPr/>
          </p:nvSpPr>
          <p:spPr>
            <a:xfrm>
              <a:off x="5686358" y="2852147"/>
              <a:ext cx="167570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/>
                  <a:cs typeface="Times New Roman"/>
                </a:rPr>
                <a:t>1 if X</a:t>
              </a:r>
              <a:r>
                <a:rPr lang="en-US" b="0" baseline="-25000" dirty="0" smtClean="0">
                  <a:latin typeface="Times New Roman"/>
                  <a:cs typeface="Times New Roman"/>
                </a:rPr>
                <a:t>i</a:t>
              </a:r>
              <a:r>
                <a:rPr lang="en-US" b="0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∈ p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m</a:t>
              </a:r>
            </a:p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  <p:sp>
          <p:nvSpPr>
            <p:cNvPr id="32" name="Rectangle 98"/>
            <p:cNvSpPr txBox="1">
              <a:spLocks noChangeArrowheads="1"/>
            </p:cNvSpPr>
            <p:nvPr/>
          </p:nvSpPr>
          <p:spPr>
            <a:xfrm>
              <a:off x="5686358" y="3253333"/>
              <a:ext cx="1675704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>
                  <a:latin typeface="Times New Roman"/>
                  <a:cs typeface="Times New Roman"/>
                </a:rPr>
                <a:t>0</a:t>
              </a:r>
              <a:r>
                <a:rPr lang="en-US" b="0" dirty="0" smtClean="0">
                  <a:latin typeface="Times New Roman"/>
                  <a:cs typeface="Times New Roman"/>
                </a:rPr>
                <a:t> if X</a:t>
              </a:r>
              <a:r>
                <a:rPr lang="en-US" b="0" baseline="-25000" dirty="0" smtClean="0">
                  <a:latin typeface="Times New Roman"/>
                  <a:cs typeface="Times New Roman"/>
                </a:rPr>
                <a:t>i </a:t>
              </a:r>
              <a:r>
                <a:rPr lang="en-US" dirty="0">
                  <a:latin typeface="Times New Roman"/>
                  <a:cs typeface="Times New Roman"/>
                </a:rPr>
                <a:t>∈</a:t>
              </a:r>
              <a:r>
                <a:rPr lang="en-US" b="0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>
                  <a:latin typeface="Times New Roman"/>
                  <a:cs typeface="Times New Roman"/>
                </a:rPr>
                <a:t>p</a:t>
              </a:r>
              <a:r>
                <a:rPr lang="en-US" baseline="-25000" dirty="0" smtClean="0">
                  <a:latin typeface="Symbol" charset="2"/>
                  <a:cs typeface="Symbol" charset="2"/>
                </a:rPr>
                <a:t>m</a:t>
              </a:r>
              <a:endParaRPr lang="en-US" baseline="-25000" dirty="0">
                <a:latin typeface="Symbol" charset="2"/>
                <a:cs typeface="Symbol" charset="2"/>
              </a:endParaRPr>
            </a:p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endParaRPr kumimoji="0" lang="en-US" b="0" dirty="0" smtClean="0">
                <a:latin typeface="Times New Roman"/>
                <a:cs typeface="Times New Roman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H="1">
              <a:off x="6441895" y="3378257"/>
              <a:ext cx="157119" cy="1440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Left Brace 4"/>
            <p:cNvSpPr/>
            <p:nvPr/>
          </p:nvSpPr>
          <p:spPr bwMode="auto">
            <a:xfrm>
              <a:off x="5603944" y="2933060"/>
              <a:ext cx="144026" cy="667796"/>
            </a:xfrm>
            <a:prstGeom prst="leftBrac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66296" y="6144532"/>
            <a:ext cx="2266877" cy="879181"/>
            <a:chOff x="3666296" y="3394792"/>
            <a:chExt cx="2266877" cy="879181"/>
          </a:xfrm>
        </p:grpSpPr>
        <p:grpSp>
          <p:nvGrpSpPr>
            <p:cNvPr id="19" name="Group 18"/>
            <p:cNvGrpSpPr/>
            <p:nvPr/>
          </p:nvGrpSpPr>
          <p:grpSpPr>
            <a:xfrm>
              <a:off x="3666296" y="3450834"/>
              <a:ext cx="2266877" cy="823139"/>
              <a:chOff x="1060785" y="4249576"/>
              <a:chExt cx="2266877" cy="82313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060785" y="4249576"/>
                <a:ext cx="2266877" cy="473252"/>
                <a:chOff x="1060785" y="4249576"/>
                <a:chExt cx="2266877" cy="473252"/>
              </a:xfrm>
            </p:grpSpPr>
            <p:sp>
              <p:nvSpPr>
                <p:cNvPr id="22" name="Rectangle 98"/>
                <p:cNvSpPr txBox="1">
                  <a:spLocks noChangeArrowheads="1"/>
                </p:cNvSpPr>
                <p:nvPr/>
              </p:nvSpPr>
              <p:spPr>
                <a:xfrm>
                  <a:off x="1060785" y="4249576"/>
                  <a:ext cx="1675704" cy="457200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:r>
                    <a:rPr lang="en-US" b="0" dirty="0" smtClean="0">
                      <a:latin typeface="Times New Roman"/>
                      <a:cs typeface="Times New Roman"/>
                    </a:rPr>
                    <a:t>X</a:t>
                  </a:r>
                  <a:r>
                    <a:rPr lang="en-US" b="0" baseline="-25000" dirty="0" smtClean="0">
                      <a:latin typeface="Times New Roman"/>
                      <a:cs typeface="Times New Roman"/>
                    </a:rPr>
                    <a:t>i</a:t>
                  </a:r>
                  <a:r>
                    <a:rPr lang="en-US" b="0" dirty="0" smtClean="0">
                      <a:latin typeface="Times New Roman"/>
                      <a:cs typeface="Times New Roman"/>
                    </a:rPr>
                    <a:t> = </a:t>
                  </a:r>
                  <a:r>
                    <a:rPr lang="en-US" dirty="0" smtClean="0">
                      <a:latin typeface="Times New Roman"/>
                      <a:cs typeface="Times New Roman"/>
                      <a:sym typeface="Symbol"/>
                    </a:rPr>
                    <a:t> p</a:t>
                  </a:r>
                  <a:r>
                    <a:rPr lang="en-US" baseline="-25000" dirty="0" smtClean="0">
                      <a:latin typeface="Symbol" charset="2"/>
                      <a:cs typeface="Symbol" charset="2"/>
                      <a:sym typeface="Symbol"/>
                    </a:rPr>
                    <a:t>m</a:t>
                  </a:r>
                  <a:r>
                    <a:rPr lang="en-US" sz="500" dirty="0" smtClean="0">
                      <a:latin typeface="Times New Roman"/>
                      <a:cs typeface="Times New Roman"/>
                      <a:sym typeface="Symbol"/>
                    </a:rPr>
                    <a:t> </a:t>
                  </a:r>
                  <a:r>
                    <a:rPr lang="en-US" baseline="30000" dirty="0" smtClean="0">
                      <a:latin typeface="Times New Roman"/>
                      <a:cs typeface="Times New Roman"/>
                      <a:sym typeface="Symbol"/>
                    </a:rPr>
                    <a:t>P</a:t>
                  </a:r>
                  <a:endParaRPr kumimoji="0" lang="en-US" b="0" dirty="0" smtClean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3" name="Rectangle 98"/>
                <p:cNvSpPr txBox="1">
                  <a:spLocks noChangeArrowheads="1"/>
                </p:cNvSpPr>
                <p:nvPr/>
              </p:nvSpPr>
              <p:spPr>
                <a:xfrm>
                  <a:off x="1651958" y="4265628"/>
                  <a:ext cx="1675704" cy="457200"/>
                </a:xfrm>
                <a:prstGeom prst="rect">
                  <a:avLst/>
                </a:prstGeom>
              </p:spPr>
              <p:txBody>
                <a:bodyPr vert="horz">
                  <a:noAutofit/>
                </a:bodyPr>
                <a:lstStyle/>
                <a:p>
                  <a:pPr marL="0" lvl="1" algn="ctr">
                    <a:spcBef>
                      <a:spcPct val="20000"/>
                    </a:spcBef>
                    <a:buClr>
                      <a:srgbClr val="0070C0"/>
                    </a:buClr>
                    <a:buSzPct val="90000"/>
                    <a:defRPr/>
                  </a:pPr>
                  <a:r>
                    <a:rPr lang="en-US" sz="1300" b="0" dirty="0" err="1" smtClean="0">
                      <a:latin typeface="Times New Roman"/>
                      <a:cs typeface="Times New Roman"/>
                    </a:rPr>
                    <a:t>i</a:t>
                  </a:r>
                  <a:r>
                    <a:rPr lang="en-US" sz="1300" b="0" dirty="0" err="1" smtClean="0">
                      <a:latin typeface="Symbol" charset="2"/>
                      <a:cs typeface="Symbol" charset="2"/>
                    </a:rPr>
                    <a:t>m</a:t>
                  </a:r>
                  <a:endParaRPr kumimoji="0" lang="en-US" sz="1300" b="0" dirty="0" smtClean="0">
                    <a:latin typeface="Symbol" charset="2"/>
                    <a:cs typeface="Symbol" charset="2"/>
                  </a:endParaRPr>
                </a:p>
              </p:txBody>
            </p:sp>
          </p:grpSp>
          <p:sp>
            <p:nvSpPr>
              <p:cNvPr id="21" name="Rectangle 98"/>
              <p:cNvSpPr txBox="1">
                <a:spLocks noChangeArrowheads="1"/>
              </p:cNvSpPr>
              <p:nvPr/>
            </p:nvSpPr>
            <p:spPr>
              <a:xfrm>
                <a:off x="1552865" y="4500583"/>
                <a:ext cx="797324" cy="572132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:r>
                  <a:rPr lang="en-US" sz="1400" b="0" dirty="0" smtClean="0">
                    <a:latin typeface="Symbol" charset="2"/>
                    <a:cs typeface="Symbol" charset="2"/>
                  </a:rPr>
                  <a:t>m</a:t>
                </a:r>
                <a:endParaRPr kumimoji="0" lang="en-US" sz="1400" b="0" dirty="0" smtClean="0">
                  <a:latin typeface="Symbol" charset="2"/>
                  <a:cs typeface="Symbol" charset="2"/>
                </a:endParaRP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3737848" y="3394792"/>
              <a:ext cx="1668304" cy="65126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39" name="Rectangle 98"/>
          <p:cNvSpPr txBox="1">
            <a:spLocks noChangeArrowheads="1"/>
          </p:cNvSpPr>
          <p:nvPr/>
        </p:nvSpPr>
        <p:spPr>
          <a:xfrm>
            <a:off x="459472" y="1978776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Let us define the (#edges × #perfect matchings)-dimensional matrix P: 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98"/>
          <p:cNvSpPr txBox="1">
            <a:spLocks noChangeArrowheads="1"/>
          </p:cNvSpPr>
          <p:nvPr/>
        </p:nvSpPr>
        <p:spPr>
          <a:xfrm>
            <a:off x="459472" y="5300735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following map between edge weights and perfect matchings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automatically satisfies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all relations between edge weights: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98"/>
          <p:cNvSpPr txBox="1">
            <a:spLocks noChangeArrowheads="1"/>
          </p:cNvSpPr>
          <p:nvPr/>
        </p:nvSpPr>
        <p:spPr>
          <a:xfrm>
            <a:off x="6283905" y="2597819"/>
            <a:ext cx="167570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X</a:t>
            </a:r>
            <a:r>
              <a:rPr lang="en-US" b="0" baseline="-25000" dirty="0" smtClean="0">
                <a:latin typeface="Times New Roman"/>
                <a:cs typeface="Times New Roman"/>
              </a:rPr>
              <a:t>i </a:t>
            </a:r>
            <a:r>
              <a:rPr lang="en-US" dirty="0" smtClean="0">
                <a:latin typeface="Times New Roman"/>
                <a:cs typeface="Times New Roman"/>
              </a:rPr>
              <a:t>: edge</a:t>
            </a:r>
            <a:endParaRPr lang="en-US" baseline="-25000" dirty="0" smtClean="0">
              <a:latin typeface="Symbol" charset="2"/>
              <a:cs typeface="Symbol" charset="2"/>
            </a:endParaRPr>
          </a:p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/>
              <a:cs typeface="Times New Roman"/>
            </a:endParaRPr>
          </a:p>
        </p:txBody>
      </p:sp>
      <p:sp>
        <p:nvSpPr>
          <p:cNvPr id="52" name="Rectangle 98"/>
          <p:cNvSpPr txBox="1">
            <a:spLocks noChangeArrowheads="1"/>
          </p:cNvSpPr>
          <p:nvPr/>
        </p:nvSpPr>
        <p:spPr>
          <a:xfrm>
            <a:off x="6283905" y="2999005"/>
            <a:ext cx="210053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p</a:t>
            </a:r>
            <a:r>
              <a:rPr lang="en-US" b="0" baseline="-25000" dirty="0" smtClean="0">
                <a:latin typeface="Symbol" charset="2"/>
                <a:cs typeface="Symbol" charset="2"/>
              </a:rPr>
              <a:t>m</a:t>
            </a:r>
            <a:r>
              <a:rPr lang="en-US" b="0" baseline="-25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: perfect matching</a:t>
            </a:r>
            <a:endParaRPr lang="en-US" baseline="-25000" dirty="0" smtClean="0">
              <a:latin typeface="Symbol" charset="2"/>
              <a:cs typeface="Symbol" charset="2"/>
            </a:endParaRPr>
          </a:p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/>
              <a:cs typeface="Times New Roman"/>
            </a:endParaRPr>
          </a:p>
        </p:txBody>
      </p:sp>
      <p:sp>
        <p:nvSpPr>
          <p:cNvPr id="54" name="Rectangle 98"/>
          <p:cNvSpPr txBox="1">
            <a:spLocks noChangeArrowheads="1"/>
          </p:cNvSpPr>
          <p:nvPr/>
        </p:nvSpPr>
        <p:spPr>
          <a:xfrm>
            <a:off x="459472" y="3654808"/>
            <a:ext cx="836538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>
                <a:latin typeface="Calibri"/>
                <a:cs typeface="Calibri"/>
              </a:rPr>
              <a:t>G</a:t>
            </a:r>
            <a:r>
              <a:rPr lang="en-US" b="1" u="sng" dirty="0" smtClean="0">
                <a:latin typeface="Calibri"/>
                <a:cs typeface="Calibri"/>
              </a:rPr>
              <a:t>eneralized Matching Polytope</a:t>
            </a:r>
            <a:r>
              <a:rPr lang="en-US" b="1" dirty="0" smtClean="0">
                <a:latin typeface="Calibri"/>
                <a:cs typeface="Calibri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here is a distinct point in the polytope for every perfect matching p</a:t>
            </a:r>
            <a:r>
              <a:rPr lang="en-US" b="0" baseline="-25000" dirty="0" smtClean="0">
                <a:latin typeface="Symbol" charset="2"/>
                <a:cs typeface="Symbol" charset="2"/>
              </a:rPr>
              <a:t>m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, with a position vector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by the corresponding column in the matrix P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98"/>
          <p:cNvSpPr txBox="1">
            <a:spLocks noChangeArrowheads="1"/>
          </p:cNvSpPr>
          <p:nvPr/>
        </p:nvSpPr>
        <p:spPr>
          <a:xfrm>
            <a:off x="459472" y="809493"/>
            <a:ext cx="8305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We can associate two types of polytopes to every on-shell diagram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186849" y="4731017"/>
            <a:ext cx="2770303" cy="414858"/>
          </a:xfrm>
          <a:prstGeom prst="roundRect">
            <a:avLst/>
          </a:prstGeom>
          <a:solidFill>
            <a:srgbClr val="3366F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8946" y="4731114"/>
            <a:ext cx="76953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Useful for?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65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7" grpId="0"/>
      <p:bldP spid="39" grpId="0"/>
      <p:bldP spid="50" grpId="0"/>
      <p:bldP spid="51" grpId="0"/>
      <p:bldP spid="52" grpId="0"/>
      <p:bldP spid="54" grpId="0"/>
      <p:bldP spid="55" grpId="0"/>
      <p:bldP spid="57" grpId="0" animBg="1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2349156" y="3755404"/>
            <a:ext cx="1855149" cy="4492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79493" y="6126110"/>
            <a:ext cx="1374409" cy="5909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7221" y="5059294"/>
            <a:ext cx="1374409" cy="59091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>
              <a:latin typeface="Calibri" pitchFamily="34" charset="0"/>
            </a:endParaRPr>
          </a:p>
        </p:txBody>
      </p:sp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48063" algn="l"/>
              </a:tabLst>
            </a:pP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N=1 Supersymmetric Gauge Theories</a:t>
            </a:r>
          </a:p>
        </p:txBody>
      </p:sp>
      <p:sp>
        <p:nvSpPr>
          <p:cNvPr id="27" name="Rectangle 98"/>
          <p:cNvSpPr txBox="1">
            <a:spLocks noChangeArrowheads="1"/>
          </p:cNvSpPr>
          <p:nvPr/>
        </p:nvSpPr>
        <p:spPr>
          <a:xfrm>
            <a:off x="459472" y="522575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 err="1" smtClean="0">
                <a:latin typeface="Calibri" pitchFamily="34" charset="0"/>
                <a:cs typeface="Times New Roman" pitchFamily="18" charset="0"/>
              </a:rPr>
              <a:t>Supersymmetry</a:t>
            </a: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 (SUSY)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: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symmetry relating bosons (integer spin) and fermions (semi-integer spin)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2372463" y="4960447"/>
            <a:ext cx="704449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omplex scalar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(spi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0)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Weyl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spinor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(spin 1/2)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auxiliary field F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98"/>
          <p:cNvSpPr txBox="1">
            <a:spLocks noChangeArrowheads="1"/>
          </p:cNvSpPr>
          <p:nvPr/>
        </p:nvSpPr>
        <p:spPr>
          <a:xfrm>
            <a:off x="436720" y="5030959"/>
            <a:ext cx="166503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Chiral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uperfields</a:t>
            </a:r>
            <a:endParaRPr kumimoji="0"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2374735" y="5358511"/>
            <a:ext cx="69353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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“</a:t>
            </a: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matter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”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electrons, quarks, Higgs, etc and their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superpartners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2374735" y="6040911"/>
            <a:ext cx="69353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Gauge bosons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(spi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gauginos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(spin 3/2)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auxiliary field D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8"/>
          <p:cNvSpPr txBox="1">
            <a:spLocks noChangeArrowheads="1"/>
          </p:cNvSpPr>
          <p:nvPr/>
        </p:nvSpPr>
        <p:spPr>
          <a:xfrm>
            <a:off x="438992" y="6097775"/>
            <a:ext cx="166503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Calibri" pitchFamily="34" charset="0"/>
                <a:cs typeface="Times New Roman" pitchFamily="18" charset="0"/>
              </a:rPr>
              <a:t>Vector </a:t>
            </a:r>
            <a:r>
              <a:rPr lang="en-US" dirty="0" err="1">
                <a:latin typeface="Calibri" pitchFamily="34" charset="0"/>
                <a:cs typeface="Times New Roman" pitchFamily="18" charset="0"/>
              </a:rPr>
              <a:t>S</a:t>
            </a:r>
            <a:r>
              <a:rPr lang="en-US" dirty="0" err="1" smtClean="0">
                <a:latin typeface="Calibri" pitchFamily="34" charset="0"/>
                <a:cs typeface="Times New Roman" pitchFamily="18" charset="0"/>
              </a:rPr>
              <a:t>uperfields</a:t>
            </a:r>
            <a:endParaRPr kumimoji="0" lang="en-US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98"/>
          <p:cNvSpPr txBox="1">
            <a:spLocks noChangeArrowheads="1"/>
          </p:cNvSpPr>
          <p:nvPr/>
        </p:nvSpPr>
        <p:spPr>
          <a:xfrm>
            <a:off x="2377007" y="6438975"/>
            <a:ext cx="69353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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“</a:t>
            </a:r>
            <a:r>
              <a:rPr lang="en-US" b="1" u="sng" dirty="0" smtClean="0">
                <a:latin typeface="Calibri" pitchFamily="34" charset="0"/>
                <a:cs typeface="Times New Roman" pitchFamily="18" charset="0"/>
              </a:rPr>
              <a:t>forces</a:t>
            </a: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”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 electromagnetism, strong interactions, etc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8"/>
          <p:cNvSpPr txBox="1">
            <a:spLocks noChangeArrowheads="1"/>
          </p:cNvSpPr>
          <p:nvPr/>
        </p:nvSpPr>
        <p:spPr>
          <a:xfrm>
            <a:off x="1291803" y="1304370"/>
            <a:ext cx="349610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98"/>
          <p:cNvSpPr txBox="1">
            <a:spLocks noChangeArrowheads="1"/>
          </p:cNvSpPr>
          <p:nvPr/>
        </p:nvSpPr>
        <p:spPr>
          <a:xfrm>
            <a:off x="4596822" y="1304370"/>
            <a:ext cx="349610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2210937" y="5084369"/>
            <a:ext cx="163773" cy="5521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2213209" y="6151185"/>
            <a:ext cx="163773" cy="55218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242883" y="2675207"/>
            <a:ext cx="2675769" cy="402329"/>
          </a:xfrm>
          <a:prstGeom prst="round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6366" y="2689955"/>
            <a:ext cx="76953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SUSY QFT’s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7" name="Rectangle 98"/>
          <p:cNvSpPr txBox="1">
            <a:spLocks noChangeArrowheads="1"/>
          </p:cNvSpPr>
          <p:nvPr/>
        </p:nvSpPr>
        <p:spPr>
          <a:xfrm>
            <a:off x="466288" y="3204399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possible to construct supersymmetric quantum field theories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98"/>
          <p:cNvSpPr txBox="1">
            <a:spLocks noChangeArrowheads="1"/>
          </p:cNvSpPr>
          <p:nvPr/>
        </p:nvSpPr>
        <p:spPr>
          <a:xfrm>
            <a:off x="448096" y="1785317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There are several reasons motivating its study, e.g.:  phenomenology, fundamental ingredient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String Theory and exact results in quantum field theory (QFT)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095649" y="3766780"/>
            <a:ext cx="2170647" cy="449292"/>
            <a:chOff x="3436789" y="742607"/>
            <a:chExt cx="2170647" cy="449292"/>
          </a:xfrm>
        </p:grpSpPr>
        <p:sp>
          <p:nvSpPr>
            <p:cNvPr id="42" name="Rounded Rectangle 41"/>
            <p:cNvSpPr/>
            <p:nvPr/>
          </p:nvSpPr>
          <p:spPr>
            <a:xfrm>
              <a:off x="3581400" y="742607"/>
              <a:ext cx="1855149" cy="449292"/>
            </a:xfrm>
            <a:prstGeom prst="roundRect">
              <a:avLst/>
            </a:prstGeom>
            <a:solidFill>
              <a:srgbClr val="01AF7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43" name="Rectangle 98"/>
            <p:cNvSpPr txBox="1">
              <a:spLocks noChangeArrowheads="1"/>
            </p:cNvSpPr>
            <p:nvPr/>
          </p:nvSpPr>
          <p:spPr>
            <a:xfrm>
              <a:off x="3436789" y="759723"/>
              <a:ext cx="2170647" cy="308177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err="1" smtClean="0">
                  <a:latin typeface="Calibri" pitchFamily="34" charset="0"/>
                </a:rPr>
                <a:t>Superfields</a:t>
              </a:r>
              <a:endParaRPr kumimoji="0" lang="en-US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46" name="Rectangle 98"/>
          <p:cNvSpPr txBox="1">
            <a:spLocks noChangeArrowheads="1"/>
          </p:cNvSpPr>
          <p:nvPr/>
        </p:nvSpPr>
        <p:spPr>
          <a:xfrm>
            <a:off x="1786065" y="3784926"/>
            <a:ext cx="3008522" cy="30363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smtClean="0">
                <a:latin typeface="Calibri" pitchFamily="34" charset="0"/>
              </a:rPr>
              <a:t>Fields</a:t>
            </a:r>
            <a:endParaRPr kumimoji="0" lang="en-US" b="0" i="0" strike="noStrike" kern="1200" cap="none" spc="0" normalizeH="0" baseline="3000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4524391" y="3823645"/>
            <a:ext cx="393524" cy="332368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>
              <a:latin typeface="Calibri" pitchFamily="34" charset="0"/>
            </a:endParaRPr>
          </a:p>
        </p:txBody>
      </p:sp>
      <p:sp>
        <p:nvSpPr>
          <p:cNvPr id="50" name="Rectangle 98"/>
          <p:cNvSpPr txBox="1">
            <a:spLocks noChangeArrowheads="1"/>
          </p:cNvSpPr>
          <p:nvPr/>
        </p:nvSpPr>
        <p:spPr>
          <a:xfrm>
            <a:off x="468560" y="4421343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Superfields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efficiently “package” ordinary fields with different spin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575935"/>
              </p:ext>
            </p:extLst>
          </p:nvPr>
        </p:nvGraphicFramePr>
        <p:xfrm>
          <a:off x="1921386" y="1258787"/>
          <a:ext cx="2274808" cy="40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" name="Equation" r:id="rId4" imgW="1346200" imgH="241300" progId="Equation.3">
                  <p:embed/>
                </p:oleObj>
              </mc:Choice>
              <mc:Fallback>
                <p:oleObj name="Equation" r:id="rId4" imgW="1346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1386" y="1258787"/>
                        <a:ext cx="2274808" cy="407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894904"/>
              </p:ext>
            </p:extLst>
          </p:nvPr>
        </p:nvGraphicFramePr>
        <p:xfrm>
          <a:off x="4895698" y="1258787"/>
          <a:ext cx="2274808" cy="40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" name="Equation" r:id="rId6" imgW="1346200" imgH="241300" progId="Equation.3">
                  <p:embed/>
                </p:oleObj>
              </mc:Choice>
              <mc:Fallback>
                <p:oleObj name="Equation" r:id="rId6" imgW="1346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5698" y="1258787"/>
                        <a:ext cx="2274808" cy="407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4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9" grpId="0" animBg="1"/>
      <p:bldP spid="38" grpId="0" animBg="1"/>
      <p:bldP spid="214" grpId="0" animBg="1"/>
      <p:bldP spid="215" grpId="0"/>
      <p:bldP spid="27" grpId="0"/>
      <p:bldP spid="7" grpId="0"/>
      <p:bldP spid="8" grpId="0"/>
      <p:bldP spid="9" grpId="0"/>
      <p:bldP spid="10" grpId="0"/>
      <p:bldP spid="11" grpId="0"/>
      <p:bldP spid="12" grpId="0"/>
      <p:bldP spid="26" grpId="0" animBg="1"/>
      <p:bldP spid="28" grpId="0" animBg="1"/>
      <p:bldP spid="33" grpId="0" animBg="1"/>
      <p:bldP spid="34" grpId="0"/>
      <p:bldP spid="37" grpId="0"/>
      <p:bldP spid="40" grpId="0"/>
      <p:bldP spid="46" grpId="0"/>
      <p:bldP spid="49" grpId="0" animBg="1"/>
      <p:bldP spid="5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70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1694478" y="4614592"/>
            <a:ext cx="2086687" cy="2101496"/>
            <a:chOff x="1188393" y="4507464"/>
            <a:chExt cx="2229342" cy="2245163"/>
          </a:xfrm>
        </p:grpSpPr>
        <p:cxnSp>
          <p:nvCxnSpPr>
            <p:cNvPr id="130" name="Straight Connector 129"/>
            <p:cNvCxnSpPr>
              <a:endCxn id="158" idx="3"/>
            </p:cNvCxnSpPr>
            <p:nvPr/>
          </p:nvCxnSpPr>
          <p:spPr>
            <a:xfrm flipV="1">
              <a:off x="1374427" y="4584887"/>
              <a:ext cx="1965885" cy="1967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55" idx="6"/>
              <a:endCxn id="156" idx="2"/>
            </p:cNvCxnSpPr>
            <p:nvPr/>
          </p:nvCxnSpPr>
          <p:spPr>
            <a:xfrm flipV="1">
              <a:off x="2312527" y="5519465"/>
              <a:ext cx="973092" cy="1496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57" idx="4"/>
              <a:endCxn id="155" idx="0"/>
            </p:cNvCxnSpPr>
            <p:nvPr/>
          </p:nvCxnSpPr>
          <p:spPr>
            <a:xfrm flipH="1">
              <a:off x="2267174" y="4647534"/>
              <a:ext cx="165625" cy="9762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58" idx="4"/>
              <a:endCxn id="158" idx="3"/>
            </p:cNvCxnSpPr>
            <p:nvPr/>
          </p:nvCxnSpPr>
          <p:spPr>
            <a:xfrm flipH="1" flipV="1">
              <a:off x="3340312" y="4584887"/>
              <a:ext cx="32070" cy="13284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1270486" y="6102032"/>
              <a:ext cx="544664" cy="53593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Group 134"/>
            <p:cNvGrpSpPr/>
            <p:nvPr/>
          </p:nvGrpSpPr>
          <p:grpSpPr>
            <a:xfrm>
              <a:off x="1283721" y="4507464"/>
              <a:ext cx="2134014" cy="2122278"/>
              <a:chOff x="1283721" y="4507464"/>
              <a:chExt cx="2134014" cy="2122278"/>
            </a:xfrm>
            <a:solidFill>
              <a:schemeClr val="tx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54" name="Oval 153"/>
              <p:cNvSpPr/>
              <p:nvPr/>
            </p:nvSpPr>
            <p:spPr>
              <a:xfrm>
                <a:off x="1283721" y="6539036"/>
                <a:ext cx="90706" cy="90706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221821" y="5623803"/>
                <a:ext cx="90706" cy="90706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285619" y="5474112"/>
                <a:ext cx="90706" cy="90706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387446" y="4556828"/>
                <a:ext cx="90706" cy="90706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327029" y="4507464"/>
                <a:ext cx="90706" cy="90706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2393967" y="5449659"/>
                <a:ext cx="90706" cy="90706"/>
              </a:xfrm>
              <a:prstGeom prst="ellipse">
                <a:avLst/>
              </a:prstGeom>
              <a:solidFill>
                <a:srgbClr val="FF3399"/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6" name="Straight Connector 135"/>
            <p:cNvCxnSpPr>
              <a:stCxn id="157" idx="5"/>
              <a:endCxn id="156" idx="1"/>
            </p:cNvCxnSpPr>
            <p:nvPr/>
          </p:nvCxnSpPr>
          <p:spPr>
            <a:xfrm>
              <a:off x="2464869" y="4634251"/>
              <a:ext cx="834034" cy="8531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157" idx="6"/>
              <a:endCxn id="158" idx="2"/>
            </p:cNvCxnSpPr>
            <p:nvPr/>
          </p:nvCxnSpPr>
          <p:spPr>
            <a:xfrm flipV="1">
              <a:off x="2478152" y="4552817"/>
              <a:ext cx="848876" cy="493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156" idx="0"/>
              <a:endCxn id="158" idx="4"/>
            </p:cNvCxnSpPr>
            <p:nvPr/>
          </p:nvCxnSpPr>
          <p:spPr>
            <a:xfrm flipV="1">
              <a:off x="3330973" y="4598170"/>
              <a:ext cx="41409" cy="87594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57" idx="3"/>
              <a:endCxn id="154" idx="0"/>
            </p:cNvCxnSpPr>
            <p:nvPr/>
          </p:nvCxnSpPr>
          <p:spPr>
            <a:xfrm flipH="1">
              <a:off x="1329074" y="4634251"/>
              <a:ext cx="1071655" cy="1904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55" idx="3"/>
              <a:endCxn id="154" idx="7"/>
            </p:cNvCxnSpPr>
            <p:nvPr/>
          </p:nvCxnSpPr>
          <p:spPr>
            <a:xfrm flipH="1">
              <a:off x="1361144" y="5701226"/>
              <a:ext cx="873961" cy="8510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54" idx="6"/>
              <a:endCxn id="156" idx="3"/>
            </p:cNvCxnSpPr>
            <p:nvPr/>
          </p:nvCxnSpPr>
          <p:spPr>
            <a:xfrm flipV="1">
              <a:off x="1374427" y="5551535"/>
              <a:ext cx="1924476" cy="10328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2" name="Group 141"/>
            <p:cNvGrpSpPr/>
            <p:nvPr/>
          </p:nvGrpSpPr>
          <p:grpSpPr>
            <a:xfrm>
              <a:off x="1188393" y="4521797"/>
              <a:ext cx="2219787" cy="2230830"/>
              <a:chOff x="1188393" y="4521797"/>
              <a:chExt cx="2219787" cy="2230830"/>
            </a:xfrm>
          </p:grpSpPr>
          <p:cxnSp>
            <p:nvCxnSpPr>
              <p:cNvPr id="143" name="Straight Connector 142"/>
              <p:cNvCxnSpPr/>
              <p:nvPr/>
            </p:nvCxnSpPr>
            <p:spPr>
              <a:xfrm flipH="1">
                <a:off x="1188393" y="4534969"/>
                <a:ext cx="590728" cy="52568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3376326" y="4521797"/>
                <a:ext cx="31854" cy="1634668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58" idx="4"/>
              </p:cNvCxnSpPr>
              <p:nvPr/>
            </p:nvCxnSpPr>
            <p:spPr>
              <a:xfrm flipH="1">
                <a:off x="3317474" y="4598170"/>
                <a:ext cx="54908" cy="2154457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" name="Group 145"/>
              <p:cNvGrpSpPr/>
              <p:nvPr/>
            </p:nvGrpSpPr>
            <p:grpSpPr>
              <a:xfrm>
                <a:off x="1188393" y="4521797"/>
                <a:ext cx="2219787" cy="2230830"/>
                <a:chOff x="1188393" y="4521797"/>
                <a:chExt cx="2219787" cy="2230830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 flipV="1">
                  <a:off x="1779120" y="4521797"/>
                  <a:ext cx="1629060" cy="13172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815150" y="6102032"/>
                  <a:ext cx="1553304" cy="54433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188393" y="4593764"/>
                  <a:ext cx="79670" cy="2044198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779120" y="4534969"/>
                  <a:ext cx="36029" cy="1567063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270486" y="6637962"/>
                  <a:ext cx="2046988" cy="11466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flipH="1">
                  <a:off x="3317474" y="6156464"/>
                  <a:ext cx="58852" cy="596163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flipV="1">
                  <a:off x="1188393" y="4587536"/>
                  <a:ext cx="2164879" cy="6228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0" name="Group 159"/>
          <p:cNvGrpSpPr/>
          <p:nvPr/>
        </p:nvGrpSpPr>
        <p:grpSpPr>
          <a:xfrm>
            <a:off x="4894671" y="4792412"/>
            <a:ext cx="3351916" cy="1692699"/>
            <a:chOff x="4982436" y="4685936"/>
            <a:chExt cx="3581067" cy="1808419"/>
          </a:xfrm>
        </p:grpSpPr>
        <p:cxnSp>
          <p:nvCxnSpPr>
            <p:cNvPr id="161" name="Straight Connector 160"/>
            <p:cNvCxnSpPr>
              <a:stCxn id="189" idx="6"/>
              <a:endCxn id="175" idx="3"/>
            </p:cNvCxnSpPr>
            <p:nvPr/>
          </p:nvCxnSpPr>
          <p:spPr>
            <a:xfrm flipV="1">
              <a:off x="5532730" y="4791720"/>
              <a:ext cx="1395730" cy="1378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89" idx="6"/>
              <a:endCxn id="191" idx="2"/>
            </p:cNvCxnSpPr>
            <p:nvPr/>
          </p:nvCxnSpPr>
          <p:spPr>
            <a:xfrm flipV="1">
              <a:off x="5532730" y="6072231"/>
              <a:ext cx="955667" cy="98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90" idx="2"/>
              <a:endCxn id="191" idx="5"/>
            </p:cNvCxnSpPr>
            <p:nvPr/>
          </p:nvCxnSpPr>
          <p:spPr>
            <a:xfrm flipH="1" flipV="1">
              <a:off x="6594181" y="6116048"/>
              <a:ext cx="453209" cy="205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91" idx="7"/>
              <a:endCxn id="175" idx="3"/>
            </p:cNvCxnSpPr>
            <p:nvPr/>
          </p:nvCxnSpPr>
          <p:spPr>
            <a:xfrm flipV="1">
              <a:off x="6594181" y="4791720"/>
              <a:ext cx="334279" cy="12366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5" name="Group 164"/>
            <p:cNvGrpSpPr/>
            <p:nvPr/>
          </p:nvGrpSpPr>
          <p:grpSpPr>
            <a:xfrm>
              <a:off x="5408796" y="6010264"/>
              <a:ext cx="1762528" cy="484091"/>
              <a:chOff x="5354204" y="6010264"/>
              <a:chExt cx="1762528" cy="484091"/>
            </a:xfrm>
            <a:solidFill>
              <a:schemeClr val="tx2">
                <a:lumMod val="50000"/>
              </a:schemeClr>
            </a:solidFill>
          </p:grpSpPr>
          <p:sp>
            <p:nvSpPr>
              <p:cNvPr id="189" name="Oval 188"/>
              <p:cNvSpPr/>
              <p:nvPr/>
            </p:nvSpPr>
            <p:spPr>
              <a:xfrm>
                <a:off x="5354204" y="6108553"/>
                <a:ext cx="123934" cy="123934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6992798" y="6259085"/>
                <a:ext cx="123934" cy="123934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6433805" y="6010264"/>
                <a:ext cx="123934" cy="123934"/>
              </a:xfrm>
              <a:prstGeom prst="ellipse">
                <a:avLst/>
              </a:prstGeom>
              <a:solidFill>
                <a:srgbClr val="B0105C"/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/>
              <p:cNvCxnSpPr>
                <a:endCxn id="189" idx="5"/>
              </p:cNvCxnSpPr>
              <p:nvPr/>
            </p:nvCxnSpPr>
            <p:spPr>
              <a:xfrm flipH="1" flipV="1">
                <a:off x="5459989" y="6214337"/>
                <a:ext cx="357736" cy="206872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/>
              <p:cNvSpPr/>
              <p:nvPr/>
            </p:nvSpPr>
            <p:spPr>
              <a:xfrm>
                <a:off x="5804668" y="6370421"/>
                <a:ext cx="123934" cy="123934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4982436" y="4695955"/>
              <a:ext cx="3581067" cy="1789839"/>
              <a:chOff x="5009732" y="4872825"/>
              <a:chExt cx="3172577" cy="1585673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 flipH="1">
                <a:off x="8136613" y="4967207"/>
                <a:ext cx="45696" cy="1259240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7" name="Group 176"/>
              <p:cNvGrpSpPr/>
              <p:nvPr/>
            </p:nvGrpSpPr>
            <p:grpSpPr>
              <a:xfrm>
                <a:off x="5009732" y="4872825"/>
                <a:ext cx="3172576" cy="1585673"/>
                <a:chOff x="5009732" y="4872825"/>
                <a:chExt cx="3172576" cy="1585673"/>
              </a:xfrm>
            </p:grpSpPr>
            <p:cxnSp>
              <p:nvCxnSpPr>
                <p:cNvPr id="178" name="Straight Connector 177"/>
                <p:cNvCxnSpPr/>
                <p:nvPr/>
              </p:nvCxnSpPr>
              <p:spPr>
                <a:xfrm flipH="1">
                  <a:off x="6917685" y="4877535"/>
                  <a:ext cx="10544" cy="954653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 flipV="1">
                  <a:off x="5828251" y="4967207"/>
                  <a:ext cx="2354057" cy="62045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flipH="1" flipV="1">
                  <a:off x="5009732" y="4898031"/>
                  <a:ext cx="809465" cy="131222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 flipH="1" flipV="1">
                  <a:off x="6933959" y="4875230"/>
                  <a:ext cx="1248349" cy="91977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917685" y="5832188"/>
                  <a:ext cx="1218927" cy="394259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flipH="1">
                  <a:off x="5035842" y="5832188"/>
                  <a:ext cx="1881843" cy="158493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5009732" y="4898031"/>
                  <a:ext cx="26110" cy="109265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5819196" y="5029252"/>
                  <a:ext cx="18110" cy="142888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5035842" y="5990681"/>
                  <a:ext cx="800031" cy="46316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flipH="1">
                  <a:off x="5837306" y="6226447"/>
                  <a:ext cx="2299306" cy="232051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5016260" y="4872825"/>
                  <a:ext cx="1907953" cy="26596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7" name="Straight Connector 166"/>
            <p:cNvCxnSpPr>
              <a:stCxn id="190" idx="2"/>
              <a:endCxn id="193" idx="6"/>
            </p:cNvCxnSpPr>
            <p:nvPr/>
          </p:nvCxnSpPr>
          <p:spPr>
            <a:xfrm flipH="1">
              <a:off x="5983194" y="6321052"/>
              <a:ext cx="1064196" cy="1113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74" idx="4"/>
              <a:endCxn id="193" idx="0"/>
            </p:cNvCxnSpPr>
            <p:nvPr/>
          </p:nvCxnSpPr>
          <p:spPr>
            <a:xfrm flipH="1">
              <a:off x="5921227" y="4870274"/>
              <a:ext cx="623166" cy="15001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593341" y="4747903"/>
              <a:ext cx="330617" cy="43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74" idx="5"/>
              <a:endCxn id="190" idx="1"/>
            </p:cNvCxnSpPr>
            <p:nvPr/>
          </p:nvCxnSpPr>
          <p:spPr>
            <a:xfrm>
              <a:off x="6588210" y="4852124"/>
              <a:ext cx="477330" cy="14251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74" idx="3"/>
              <a:endCxn id="189" idx="7"/>
            </p:cNvCxnSpPr>
            <p:nvPr/>
          </p:nvCxnSpPr>
          <p:spPr>
            <a:xfrm flipH="1">
              <a:off x="5514580" y="4852124"/>
              <a:ext cx="985996" cy="12745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75" idx="4"/>
              <a:endCxn id="190" idx="0"/>
            </p:cNvCxnSpPr>
            <p:nvPr/>
          </p:nvCxnSpPr>
          <p:spPr>
            <a:xfrm>
              <a:off x="6972277" y="4809870"/>
              <a:ext cx="137080" cy="14492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3" name="Group 172"/>
            <p:cNvGrpSpPr/>
            <p:nvPr/>
          </p:nvGrpSpPr>
          <p:grpSpPr>
            <a:xfrm>
              <a:off x="6482426" y="4685936"/>
              <a:ext cx="551818" cy="184338"/>
              <a:chOff x="6427834" y="4836064"/>
              <a:chExt cx="551818" cy="184338"/>
            </a:xfrm>
            <a:solidFill>
              <a:schemeClr val="tx2">
                <a:lumMod val="50000"/>
              </a:schemeClr>
            </a:solidFill>
          </p:grpSpPr>
          <p:sp>
            <p:nvSpPr>
              <p:cNvPr id="174" name="Oval 173"/>
              <p:cNvSpPr/>
              <p:nvPr/>
            </p:nvSpPr>
            <p:spPr>
              <a:xfrm>
                <a:off x="6427834" y="4896468"/>
                <a:ext cx="123934" cy="123934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855718" y="4836064"/>
                <a:ext cx="123934" cy="123934"/>
              </a:xfrm>
              <a:prstGeom prst="ellipse">
                <a:avLst/>
              </a:prstGeom>
              <a:solidFill>
                <a:srgbClr val="0070C0"/>
              </a:solidFill>
              <a:ln w="3175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/>
          <p:cNvGrpSpPr/>
          <p:nvPr/>
        </p:nvGrpSpPr>
        <p:grpSpPr>
          <a:xfrm>
            <a:off x="1309029" y="2370017"/>
            <a:ext cx="2074237" cy="2009302"/>
            <a:chOff x="920224" y="3219570"/>
            <a:chExt cx="2404002" cy="2328743"/>
          </a:xfrm>
        </p:grpSpPr>
        <p:grpSp>
          <p:nvGrpSpPr>
            <p:cNvPr id="206" name="Group 205"/>
            <p:cNvGrpSpPr/>
            <p:nvPr/>
          </p:nvGrpSpPr>
          <p:grpSpPr>
            <a:xfrm>
              <a:off x="1305707" y="3554591"/>
              <a:ext cx="1647043" cy="1647043"/>
              <a:chOff x="2111282" y="1273082"/>
              <a:chExt cx="1721036" cy="1721036"/>
            </a:xfrm>
          </p:grpSpPr>
          <p:cxnSp>
            <p:nvCxnSpPr>
              <p:cNvPr id="211" name="Straight Connector 210"/>
              <p:cNvCxnSpPr>
                <a:endCxn id="219" idx="0"/>
              </p:cNvCxnSpPr>
              <p:nvPr/>
            </p:nvCxnSpPr>
            <p:spPr>
              <a:xfrm>
                <a:off x="2590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217" idx="7"/>
              </p:cNvCxnSpPr>
              <p:nvPr/>
            </p:nvCxnSpPr>
            <p:spPr>
              <a:xfrm flipV="1">
                <a:off x="3352800" y="1273082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2111282" y="2514600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3352800" y="2514036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2111282" y="1273082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25146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3276600" y="1676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276600" y="243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2514600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atin typeface="Calibri" pitchFamily="34" charset="0"/>
                </a:endParaRPr>
              </a:p>
            </p:txBody>
          </p:sp>
          <p:cxnSp>
            <p:nvCxnSpPr>
              <p:cNvPr id="220" name="Straight Connector 219"/>
              <p:cNvCxnSpPr>
                <a:stCxn id="216" idx="6"/>
                <a:endCxn id="217" idx="2"/>
              </p:cNvCxnSpPr>
              <p:nvPr/>
            </p:nvCxnSpPr>
            <p:spPr>
              <a:xfrm>
                <a:off x="2667000" y="1752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>
                <a:stCxn id="217" idx="4"/>
                <a:endCxn id="218" idx="0"/>
              </p:cNvCxnSpPr>
              <p:nvPr/>
            </p:nvCxnSpPr>
            <p:spPr>
              <a:xfrm>
                <a:off x="3352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>
                <a:stCxn id="219" idx="6"/>
                <a:endCxn id="218" idx="2"/>
              </p:cNvCxnSpPr>
              <p:nvPr/>
            </p:nvCxnSpPr>
            <p:spPr>
              <a:xfrm>
                <a:off x="2667000" y="2514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7" name="Rectangle 98"/>
            <p:cNvSpPr txBox="1">
              <a:spLocks noChangeArrowheads="1"/>
            </p:cNvSpPr>
            <p:nvPr/>
          </p:nvSpPr>
          <p:spPr>
            <a:xfrm>
              <a:off x="920224" y="3219570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b="0" dirty="0" smtClean="0">
                  <a:latin typeface="Calibri"/>
                  <a:cs typeface="Calibri"/>
                </a:rPr>
                <a:t>1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  <p:sp>
          <p:nvSpPr>
            <p:cNvPr id="208" name="Rectangle 98"/>
            <p:cNvSpPr txBox="1">
              <a:spLocks noChangeArrowheads="1"/>
            </p:cNvSpPr>
            <p:nvPr/>
          </p:nvSpPr>
          <p:spPr>
            <a:xfrm>
              <a:off x="2799824" y="3219570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b="0" dirty="0" smtClean="0">
                  <a:latin typeface="Calibri"/>
                  <a:cs typeface="Calibri"/>
                </a:rPr>
                <a:t>2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  <p:sp>
          <p:nvSpPr>
            <p:cNvPr id="209" name="Rectangle 98"/>
            <p:cNvSpPr txBox="1">
              <a:spLocks noChangeArrowheads="1"/>
            </p:cNvSpPr>
            <p:nvPr/>
          </p:nvSpPr>
          <p:spPr>
            <a:xfrm>
              <a:off x="2799824" y="5100757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>
                  <a:latin typeface="Calibri"/>
                  <a:cs typeface="Calibri"/>
                </a:rPr>
                <a:t>3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  <p:sp>
          <p:nvSpPr>
            <p:cNvPr id="210" name="Rectangle 98"/>
            <p:cNvSpPr txBox="1">
              <a:spLocks noChangeArrowheads="1"/>
            </p:cNvSpPr>
            <p:nvPr/>
          </p:nvSpPr>
          <p:spPr>
            <a:xfrm>
              <a:off x="920224" y="5100757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>
                  <a:latin typeface="Calibri"/>
                  <a:cs typeface="Calibri"/>
                </a:rPr>
                <a:t>4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</p:grpSp>
      <p:sp>
        <p:nvSpPr>
          <p:cNvPr id="203" name="Rectangle 98"/>
          <p:cNvSpPr txBox="1">
            <a:spLocks noChangeArrowheads="1"/>
          </p:cNvSpPr>
          <p:nvPr/>
        </p:nvSpPr>
        <p:spPr>
          <a:xfrm>
            <a:off x="3382949" y="3360324"/>
            <a:ext cx="4554506" cy="3915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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5 degrees of freedom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Rectangle 98"/>
          <p:cNvSpPr txBox="1">
            <a:spLocks noChangeArrowheads="1"/>
          </p:cNvSpPr>
          <p:nvPr/>
        </p:nvSpPr>
        <p:spPr>
          <a:xfrm>
            <a:off x="3382949" y="2996482"/>
            <a:ext cx="2757441" cy="4066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lvl="1" indent="-2857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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7 perfect matchings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Rectangle 98"/>
          <p:cNvSpPr txBox="1">
            <a:spLocks noChangeArrowheads="1"/>
          </p:cNvSpPr>
          <p:nvPr/>
        </p:nvSpPr>
        <p:spPr>
          <a:xfrm>
            <a:off x="5294927" y="3001646"/>
            <a:ext cx="2757441" cy="4066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Rectangle 98"/>
          <p:cNvSpPr txBox="1">
            <a:spLocks noChangeArrowheads="1"/>
          </p:cNvSpPr>
          <p:nvPr/>
        </p:nvSpPr>
        <p:spPr>
          <a:xfrm>
            <a:off x="3497862" y="3360324"/>
            <a:ext cx="4554506" cy="3915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5d polytope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933450" y="3219051"/>
            <a:ext cx="7178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28" name="Straight Arrow Connector 227"/>
          <p:cNvCxnSpPr/>
          <p:nvPr/>
        </p:nvCxnSpPr>
        <p:spPr bwMode="auto">
          <a:xfrm>
            <a:off x="5933450" y="3576374"/>
            <a:ext cx="7178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1" name="Rectangle 98"/>
          <p:cNvSpPr txBox="1">
            <a:spLocks noChangeArrowheads="1"/>
          </p:cNvSpPr>
          <p:nvPr/>
        </p:nvSpPr>
        <p:spPr>
          <a:xfrm>
            <a:off x="2279944" y="1970420"/>
            <a:ext cx="4584113" cy="4066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u="sng" dirty="0" smtClean="0">
                <a:latin typeface="Calibri"/>
                <a:cs typeface="Calibri"/>
              </a:rPr>
              <a:t>A Simple Example: the Top-Cell of G(2,4)</a:t>
            </a:r>
            <a:endParaRPr kumimoji="0" lang="en-US" b="1" u="sng" dirty="0" smtClean="0">
              <a:latin typeface="Calibri"/>
              <a:cs typeface="Calibri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588801" y="276533"/>
            <a:ext cx="2894083" cy="667602"/>
            <a:chOff x="4755484" y="6097674"/>
            <a:chExt cx="2894083" cy="667602"/>
          </a:xfrm>
        </p:grpSpPr>
        <p:sp>
          <p:nvSpPr>
            <p:cNvPr id="112" name="Rectangle 98"/>
            <p:cNvSpPr txBox="1">
              <a:spLocks noChangeArrowheads="1"/>
            </p:cNvSpPr>
            <p:nvPr/>
          </p:nvSpPr>
          <p:spPr>
            <a:xfrm>
              <a:off x="4755484" y="6097674"/>
              <a:ext cx="2894083" cy="667602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Linear relations between positions of points</a:t>
              </a:r>
              <a:endParaRPr kumimoji="0" lang="en-US" b="1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4948222" y="6097674"/>
              <a:ext cx="2462514" cy="66760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Left-Right Arrow 107"/>
          <p:cNvSpPr/>
          <p:nvPr/>
        </p:nvSpPr>
        <p:spPr bwMode="auto">
          <a:xfrm>
            <a:off x="4402262" y="454111"/>
            <a:ext cx="685966" cy="312447"/>
          </a:xfrm>
          <a:prstGeom prst="left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080093" y="276533"/>
            <a:ext cx="2894083" cy="667602"/>
            <a:chOff x="1385867" y="6092946"/>
            <a:chExt cx="2894083" cy="667602"/>
          </a:xfrm>
        </p:grpSpPr>
        <p:sp>
          <p:nvSpPr>
            <p:cNvPr id="110" name="Rectangle 98"/>
            <p:cNvSpPr txBox="1">
              <a:spLocks noChangeArrowheads="1"/>
            </p:cNvSpPr>
            <p:nvPr/>
          </p:nvSpPr>
          <p:spPr>
            <a:xfrm>
              <a:off x="1385867" y="6092946"/>
              <a:ext cx="2894083" cy="667602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elations between edge weights</a:t>
              </a:r>
              <a:endParaRPr kumimoji="0" lang="en-US" b="1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578605" y="6092946"/>
              <a:ext cx="2462514" cy="667602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4" name="Rectangle 98"/>
          <p:cNvSpPr txBox="1">
            <a:spLocks noChangeArrowheads="1"/>
          </p:cNvSpPr>
          <p:nvPr/>
        </p:nvSpPr>
        <p:spPr>
          <a:xfrm>
            <a:off x="459472" y="1172487"/>
            <a:ext cx="854868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dimensionality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of the generalized matching polytope is equal to the number of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degrees of freedom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 the diagram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2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3" grpId="1"/>
      <p:bldP spid="225" grpId="0"/>
      <p:bldP spid="226" grpId="0"/>
      <p:bldP spid="227" grpId="0"/>
      <p:bldP spid="231" grpId="0"/>
      <p:bldP spid="108" grpId="0" animBg="1"/>
      <p:bldP spid="1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71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601350" y="4094989"/>
            <a:ext cx="3198228" cy="2275263"/>
            <a:chOff x="1603169" y="698726"/>
            <a:chExt cx="6163294" cy="4384651"/>
          </a:xfrm>
        </p:grpSpPr>
        <p:cxnSp>
          <p:nvCxnSpPr>
            <p:cNvPr id="15" name="Straight Connector 14"/>
            <p:cNvCxnSpPr>
              <a:stCxn id="44" idx="0"/>
            </p:cNvCxnSpPr>
            <p:nvPr/>
          </p:nvCxnSpPr>
          <p:spPr>
            <a:xfrm flipV="1">
              <a:off x="4128694" y="1596333"/>
              <a:ext cx="30153" cy="2222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4" idx="7"/>
              <a:endCxn id="45" idx="3"/>
            </p:cNvCxnSpPr>
            <p:nvPr/>
          </p:nvCxnSpPr>
          <p:spPr>
            <a:xfrm flipV="1">
              <a:off x="4186597" y="1436925"/>
              <a:ext cx="2088595" cy="24062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39" idx="4"/>
              <a:endCxn id="27" idx="3"/>
            </p:cNvCxnSpPr>
            <p:nvPr/>
          </p:nvCxnSpPr>
          <p:spPr>
            <a:xfrm flipV="1">
              <a:off x="2607437" y="1992630"/>
              <a:ext cx="2595700" cy="30907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39" idx="6"/>
              <a:endCxn id="44" idx="3"/>
            </p:cNvCxnSpPr>
            <p:nvPr/>
          </p:nvCxnSpPr>
          <p:spPr>
            <a:xfrm flipV="1">
              <a:off x="2689324" y="3958969"/>
              <a:ext cx="1381467" cy="10425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9" idx="4"/>
              <a:endCxn id="28" idx="3"/>
            </p:cNvCxnSpPr>
            <p:nvPr/>
          </p:nvCxnSpPr>
          <p:spPr>
            <a:xfrm flipV="1">
              <a:off x="2607437" y="1572348"/>
              <a:ext cx="1493507" cy="35110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5" idx="2"/>
              <a:endCxn id="28" idx="6"/>
            </p:cNvCxnSpPr>
            <p:nvPr/>
          </p:nvCxnSpPr>
          <p:spPr>
            <a:xfrm flipH="1">
              <a:off x="4240734" y="1379022"/>
              <a:ext cx="2010474" cy="13542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0" idx="0"/>
              <a:endCxn id="27" idx="4"/>
            </p:cNvCxnSpPr>
            <p:nvPr/>
          </p:nvCxnSpPr>
          <p:spPr>
            <a:xfrm flipV="1">
              <a:off x="5194979" y="2016614"/>
              <a:ext cx="66061" cy="25265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7" idx="2"/>
              <a:endCxn id="28" idx="5"/>
            </p:cNvCxnSpPr>
            <p:nvPr/>
          </p:nvCxnSpPr>
          <p:spPr>
            <a:xfrm flipH="1" flipV="1">
              <a:off x="4216750" y="1572348"/>
              <a:ext cx="962403" cy="3623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5" idx="3"/>
              <a:endCxn id="27" idx="7"/>
            </p:cNvCxnSpPr>
            <p:nvPr/>
          </p:nvCxnSpPr>
          <p:spPr>
            <a:xfrm flipH="1">
              <a:off x="5318943" y="1436925"/>
              <a:ext cx="956249" cy="4398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0" idx="7"/>
              <a:endCxn id="45" idx="4"/>
            </p:cNvCxnSpPr>
            <p:nvPr/>
          </p:nvCxnSpPr>
          <p:spPr>
            <a:xfrm flipV="1">
              <a:off x="5252882" y="1460909"/>
              <a:ext cx="1080213" cy="31061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434442" y="1724586"/>
              <a:ext cx="5332020" cy="377346"/>
            </a:xfrm>
            <a:prstGeom prst="line">
              <a:avLst/>
            </a:prstGeom>
            <a:ln w="9525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0" idx="6"/>
              <a:endCxn id="39" idx="6"/>
            </p:cNvCxnSpPr>
            <p:nvPr/>
          </p:nvCxnSpPr>
          <p:spPr>
            <a:xfrm flipH="1">
              <a:off x="2689324" y="4625011"/>
              <a:ext cx="2587542" cy="376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179153" y="1852840"/>
              <a:ext cx="163774" cy="163774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076960" y="1432558"/>
              <a:ext cx="163774" cy="163774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1603169" y="1297135"/>
              <a:ext cx="4799831" cy="299198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603169" y="1596332"/>
              <a:ext cx="831273" cy="50560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403000" y="1297135"/>
              <a:ext cx="1363462" cy="427451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603169" y="3657601"/>
              <a:ext cx="4672023" cy="576486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603169" y="4234087"/>
              <a:ext cx="866899" cy="849290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434442" y="2101932"/>
              <a:ext cx="35626" cy="298144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603169" y="1596333"/>
              <a:ext cx="1" cy="2637754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470068" y="4358245"/>
              <a:ext cx="5177641" cy="725132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275192" y="3657600"/>
              <a:ext cx="1372517" cy="70064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096411" y="698726"/>
              <a:ext cx="611262" cy="720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525550" y="4919603"/>
              <a:ext cx="163774" cy="163774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113092" y="4543124"/>
              <a:ext cx="163774" cy="163774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6275192" y="1297135"/>
              <a:ext cx="127809" cy="236046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40" idx="1"/>
            </p:cNvCxnSpPr>
            <p:nvPr/>
          </p:nvCxnSpPr>
          <p:spPr>
            <a:xfrm>
              <a:off x="4180114" y="3954483"/>
              <a:ext cx="956962" cy="6126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7647709" y="1724586"/>
              <a:ext cx="118754" cy="263365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4046807" y="3819179"/>
              <a:ext cx="163774" cy="163774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51208" y="1297135"/>
              <a:ext cx="163774" cy="163774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98"/>
          <p:cNvSpPr txBox="1">
            <a:spLocks noChangeArrowheads="1"/>
          </p:cNvSpPr>
          <p:nvPr/>
        </p:nvSpPr>
        <p:spPr>
          <a:xfrm>
            <a:off x="445824" y="767796"/>
            <a:ext cx="8698176" cy="4769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charset="2"/>
              <a:buChar char=""/>
              <a:defRPr/>
            </a:pP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Projection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of the matching polytope that only preserves information on the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external legs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98"/>
          <p:cNvSpPr txBox="1">
            <a:spLocks noChangeArrowheads="1"/>
          </p:cNvSpPr>
          <p:nvPr/>
        </p:nvSpPr>
        <p:spPr>
          <a:xfrm>
            <a:off x="6959534" y="4689279"/>
            <a:ext cx="2133600" cy="10138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Perfect matchings which coincide on all external legs</a:t>
            </a:r>
            <a:endParaRPr kumimoji="0" lang="en-US" sz="16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5976764" y="4372816"/>
            <a:ext cx="1230697" cy="413015"/>
            <a:chOff x="5661422" y="2605478"/>
            <a:chExt cx="1230697" cy="413015"/>
          </a:xfrm>
        </p:grpSpPr>
        <p:sp>
          <p:nvSpPr>
            <p:cNvPr id="51" name="Oval 50"/>
            <p:cNvSpPr/>
            <p:nvPr/>
          </p:nvSpPr>
          <p:spPr>
            <a:xfrm>
              <a:off x="5661422" y="2605478"/>
              <a:ext cx="154799" cy="15479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51" idx="6"/>
            </p:cNvCxnSpPr>
            <p:nvPr/>
          </p:nvCxnSpPr>
          <p:spPr>
            <a:xfrm>
              <a:off x="5816221" y="2682878"/>
              <a:ext cx="1075898" cy="33561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057047" y="6250011"/>
            <a:ext cx="996936" cy="310100"/>
            <a:chOff x="4938078" y="4243238"/>
            <a:chExt cx="996936" cy="310100"/>
          </a:xfrm>
        </p:grpSpPr>
        <p:sp>
          <p:nvSpPr>
            <p:cNvPr id="91" name="Oval 90"/>
            <p:cNvSpPr/>
            <p:nvPr/>
          </p:nvSpPr>
          <p:spPr>
            <a:xfrm>
              <a:off x="4938078" y="4243238"/>
              <a:ext cx="154799" cy="15479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>
              <a:endCxn id="91" idx="5"/>
            </p:cNvCxnSpPr>
            <p:nvPr/>
          </p:nvCxnSpPr>
          <p:spPr>
            <a:xfrm flipH="1" flipV="1">
              <a:off x="5070207" y="4375367"/>
              <a:ext cx="864807" cy="17797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8"/>
          <p:cNvSpPr txBox="1">
            <a:spLocks noChangeArrowheads="1"/>
          </p:cNvSpPr>
          <p:nvPr/>
        </p:nvSpPr>
        <p:spPr>
          <a:xfrm>
            <a:off x="4484376" y="6393215"/>
            <a:ext cx="2921480" cy="35070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Plücker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coordinate</a:t>
            </a:r>
            <a:endParaRPr kumimoji="0"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446084" y="155626"/>
            <a:ext cx="4251833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93662" y="167593"/>
            <a:ext cx="76953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Generalized Matroid Polytope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3" name="Rectangle 98"/>
          <p:cNvSpPr txBox="1">
            <a:spLocks noChangeArrowheads="1"/>
          </p:cNvSpPr>
          <p:nvPr/>
        </p:nvSpPr>
        <p:spPr>
          <a:xfrm>
            <a:off x="445824" y="1250042"/>
            <a:ext cx="8698176" cy="4769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Multiple perfect matchings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 projected to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same point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this polytope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8946" y="1874096"/>
            <a:ext cx="7695356" cy="414858"/>
            <a:chOff x="788946" y="1742324"/>
            <a:chExt cx="7695356" cy="414858"/>
          </a:xfrm>
        </p:grpSpPr>
        <p:sp>
          <p:nvSpPr>
            <p:cNvPr id="56" name="Rounded Rectangle 55"/>
            <p:cNvSpPr/>
            <p:nvPr/>
          </p:nvSpPr>
          <p:spPr>
            <a:xfrm>
              <a:off x="3186849" y="1742324"/>
              <a:ext cx="2770303" cy="414858"/>
            </a:xfrm>
            <a:prstGeom prst="roundRect">
              <a:avLst/>
            </a:prstGeom>
            <a:solidFill>
              <a:srgbClr val="3366FF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8946" y="1754291"/>
              <a:ext cx="769535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Useful for?</a:t>
              </a:r>
              <a:endParaRPr lang="en-US" sz="19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64995" y="4373405"/>
            <a:ext cx="2074237" cy="2009302"/>
            <a:chOff x="920224" y="3219570"/>
            <a:chExt cx="2404002" cy="2328743"/>
          </a:xfrm>
        </p:grpSpPr>
        <p:grpSp>
          <p:nvGrpSpPr>
            <p:cNvPr id="59" name="Group 58"/>
            <p:cNvGrpSpPr/>
            <p:nvPr/>
          </p:nvGrpSpPr>
          <p:grpSpPr>
            <a:xfrm>
              <a:off x="1305707" y="3554591"/>
              <a:ext cx="1647043" cy="1647043"/>
              <a:chOff x="2111282" y="1273082"/>
              <a:chExt cx="1721036" cy="1721036"/>
            </a:xfrm>
          </p:grpSpPr>
          <p:cxnSp>
            <p:nvCxnSpPr>
              <p:cNvPr id="64" name="Straight Connector 63"/>
              <p:cNvCxnSpPr>
                <a:endCxn id="72" idx="0"/>
              </p:cNvCxnSpPr>
              <p:nvPr/>
            </p:nvCxnSpPr>
            <p:spPr>
              <a:xfrm>
                <a:off x="2590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70" idx="7"/>
              </p:cNvCxnSpPr>
              <p:nvPr/>
            </p:nvCxnSpPr>
            <p:spPr>
              <a:xfrm flipV="1">
                <a:off x="3352800" y="1273082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2111282" y="2514600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352800" y="2514036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 flipV="1">
                <a:off x="2111282" y="1273082"/>
                <a:ext cx="479518" cy="4795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25146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76600" y="1676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276600" y="243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514600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atin typeface="Calibri" pitchFamily="34" charset="0"/>
                </a:endParaRPr>
              </a:p>
            </p:txBody>
          </p:sp>
          <p:cxnSp>
            <p:nvCxnSpPr>
              <p:cNvPr id="73" name="Straight Connector 72"/>
              <p:cNvCxnSpPr>
                <a:stCxn id="69" idx="6"/>
                <a:endCxn id="70" idx="2"/>
              </p:cNvCxnSpPr>
              <p:nvPr/>
            </p:nvCxnSpPr>
            <p:spPr>
              <a:xfrm>
                <a:off x="2667000" y="1752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0" idx="4"/>
                <a:endCxn id="71" idx="0"/>
              </p:cNvCxnSpPr>
              <p:nvPr/>
            </p:nvCxnSpPr>
            <p:spPr>
              <a:xfrm>
                <a:off x="3352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2" idx="6"/>
                <a:endCxn id="71" idx="2"/>
              </p:cNvCxnSpPr>
              <p:nvPr/>
            </p:nvCxnSpPr>
            <p:spPr>
              <a:xfrm>
                <a:off x="2667000" y="2514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ctangle 98"/>
            <p:cNvSpPr txBox="1">
              <a:spLocks noChangeArrowheads="1"/>
            </p:cNvSpPr>
            <p:nvPr/>
          </p:nvSpPr>
          <p:spPr>
            <a:xfrm>
              <a:off x="920224" y="3219570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b="0" dirty="0" smtClean="0">
                  <a:latin typeface="Calibri"/>
                  <a:cs typeface="Calibri"/>
                </a:rPr>
                <a:t>1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  <p:sp>
          <p:nvSpPr>
            <p:cNvPr id="61" name="Rectangle 98"/>
            <p:cNvSpPr txBox="1">
              <a:spLocks noChangeArrowheads="1"/>
            </p:cNvSpPr>
            <p:nvPr/>
          </p:nvSpPr>
          <p:spPr>
            <a:xfrm>
              <a:off x="2799824" y="3219570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b="0" dirty="0" smtClean="0">
                  <a:latin typeface="Calibri"/>
                  <a:cs typeface="Calibri"/>
                </a:rPr>
                <a:t>2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  <p:sp>
          <p:nvSpPr>
            <p:cNvPr id="62" name="Rectangle 98"/>
            <p:cNvSpPr txBox="1">
              <a:spLocks noChangeArrowheads="1"/>
            </p:cNvSpPr>
            <p:nvPr/>
          </p:nvSpPr>
          <p:spPr>
            <a:xfrm>
              <a:off x="2799824" y="5100757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>
                  <a:latin typeface="Calibri"/>
                  <a:cs typeface="Calibri"/>
                </a:rPr>
                <a:t>3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  <p:sp>
          <p:nvSpPr>
            <p:cNvPr id="63" name="Rectangle 98"/>
            <p:cNvSpPr txBox="1">
              <a:spLocks noChangeArrowheads="1"/>
            </p:cNvSpPr>
            <p:nvPr/>
          </p:nvSpPr>
          <p:spPr>
            <a:xfrm>
              <a:off x="920224" y="5100757"/>
              <a:ext cx="524402" cy="44755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>
                  <a:latin typeface="Calibri"/>
                  <a:cs typeface="Calibri"/>
                </a:rPr>
                <a:t>4</a:t>
              </a:r>
              <a:endParaRPr kumimoji="0" lang="en-US" sz="1900" b="0" dirty="0" smtClean="0">
                <a:latin typeface="Calibri"/>
                <a:cs typeface="Calibri"/>
              </a:endParaRPr>
            </a:p>
          </p:txBody>
        </p:sp>
      </p:grpSp>
      <p:sp>
        <p:nvSpPr>
          <p:cNvPr id="76" name="Rectangle 98"/>
          <p:cNvSpPr txBox="1">
            <a:spLocks noChangeArrowheads="1"/>
          </p:cNvSpPr>
          <p:nvPr/>
        </p:nvSpPr>
        <p:spPr>
          <a:xfrm>
            <a:off x="2279944" y="3528606"/>
            <a:ext cx="4584113" cy="4066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u="sng" dirty="0" smtClean="0">
                <a:latin typeface="Calibri"/>
                <a:cs typeface="Calibri"/>
              </a:rPr>
              <a:t>Example: the Top-Cell of G(2,4)</a:t>
            </a:r>
            <a:endParaRPr kumimoji="0" lang="en-US" b="1" u="sng" dirty="0" smtClean="0">
              <a:latin typeface="Calibri"/>
              <a:cs typeface="Calibri"/>
            </a:endParaRPr>
          </a:p>
        </p:txBody>
      </p:sp>
      <p:sp>
        <p:nvSpPr>
          <p:cNvPr id="77" name="Rectangle 98"/>
          <p:cNvSpPr txBox="1">
            <a:spLocks noChangeArrowheads="1"/>
          </p:cNvSpPr>
          <p:nvPr/>
        </p:nvSpPr>
        <p:spPr>
          <a:xfrm>
            <a:off x="445824" y="2423774"/>
            <a:ext cx="8698176" cy="4769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point in the generalized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matroid polytope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corresponds to a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Plücker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coordinate</a:t>
            </a: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98"/>
          <p:cNvSpPr txBox="1">
            <a:spLocks noChangeArrowheads="1"/>
          </p:cNvSpPr>
          <p:nvPr/>
        </p:nvSpPr>
        <p:spPr>
          <a:xfrm>
            <a:off x="445824" y="2916618"/>
            <a:ext cx="8698176" cy="47696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relations among them are encoded in the positions of the points</a:t>
            </a:r>
          </a:p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96" grpId="0"/>
      <p:bldP spid="93" grpId="0" animBg="1"/>
      <p:bldP spid="94" grpId="0"/>
      <p:bldP spid="53" grpId="0"/>
      <p:bldP spid="76" grpId="0"/>
      <p:bldP spid="77" grpId="0"/>
      <p:bldP spid="7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787857" y="-3337"/>
            <a:ext cx="55682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Combinatorial Classification</a:t>
            </a:r>
          </a:p>
        </p:txBody>
      </p:sp>
      <p:sp>
        <p:nvSpPr>
          <p:cNvPr id="8" name="Rectangle 98"/>
          <p:cNvSpPr txBox="1">
            <a:spLocks noChangeArrowheads="1"/>
          </p:cNvSpPr>
          <p:nvPr/>
        </p:nvSpPr>
        <p:spPr>
          <a:xfrm>
            <a:off x="895922" y="2131505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sz="1900" b="1" dirty="0" smtClean="0">
                <a:latin typeface="Times New Roman"/>
                <a:cs typeface="Times New Roman"/>
              </a:rPr>
              <a:t>Region matching: </a:t>
            </a:r>
            <a:r>
              <a:rPr lang="en-US" sz="1900" dirty="0" smtClean="0">
                <a:latin typeface="Times New Roman"/>
                <a:cs typeface="Times New Roman"/>
              </a:rPr>
              <a:t>the generalized matroid polytopes coincide</a:t>
            </a: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895922" y="2866291"/>
            <a:ext cx="807189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sz="1900" b="1" dirty="0" smtClean="0">
                <a:latin typeface="Times New Roman"/>
                <a:cs typeface="Times New Roman"/>
              </a:rPr>
              <a:t>Reduction</a:t>
            </a:r>
            <a:r>
              <a:rPr lang="en-US" sz="1900" b="1" dirty="0">
                <a:latin typeface="Times New Roman"/>
                <a:cs typeface="Times New Roman"/>
              </a:rPr>
              <a:t>: </a:t>
            </a:r>
            <a:r>
              <a:rPr lang="en-US" sz="1900" dirty="0" smtClean="0">
                <a:latin typeface="Times New Roman"/>
                <a:cs typeface="Times New Roman"/>
              </a:rPr>
              <a:t>B </a:t>
            </a:r>
            <a:r>
              <a:rPr lang="en-US" sz="1900" dirty="0">
                <a:latin typeface="Times New Roman"/>
                <a:cs typeface="Times New Roman"/>
              </a:rPr>
              <a:t>is a reduction of </a:t>
            </a:r>
            <a:r>
              <a:rPr lang="en-US" sz="1900" dirty="0" smtClean="0">
                <a:latin typeface="Times New Roman"/>
                <a:cs typeface="Times New Roman"/>
              </a:rPr>
              <a:t>A</a:t>
            </a:r>
            <a:r>
              <a:rPr lang="en-US" sz="1900" dirty="0">
                <a:latin typeface="Times New Roman"/>
                <a:cs typeface="Times New Roman"/>
              </a:rPr>
              <a:t>, if it </a:t>
            </a:r>
            <a:r>
              <a:rPr lang="en-US" sz="1900" dirty="0" smtClean="0">
                <a:latin typeface="Times New Roman"/>
                <a:cs typeface="Times New Roman"/>
              </a:rPr>
              <a:t>is obtained </a:t>
            </a:r>
            <a:r>
              <a:rPr lang="en-US" sz="1900" dirty="0">
                <a:latin typeface="Times New Roman"/>
                <a:cs typeface="Times New Roman"/>
              </a:rPr>
              <a:t>from A by deleting edges </a:t>
            </a:r>
            <a:endParaRPr lang="en-US" sz="1900" dirty="0" smtClean="0">
              <a:latin typeface="Times New Roman"/>
              <a:cs typeface="Times New Roman"/>
            </a:endParaRPr>
          </a:p>
          <a:p>
            <a:pPr marL="1549400" lvl="1">
              <a:buClr>
                <a:srgbClr val="0070C0"/>
              </a:buClr>
              <a:buSzPct val="90000"/>
              <a:defRPr/>
            </a:pPr>
            <a:r>
              <a:rPr lang="en-US" sz="1900" dirty="0" smtClean="0">
                <a:latin typeface="Times New Roman"/>
                <a:cs typeface="Times New Roman"/>
              </a:rPr>
              <a:t>and it has the same generalized matroid polytope of A </a:t>
            </a:r>
            <a:endParaRPr lang="en-US" sz="1900" dirty="0">
              <a:latin typeface="Times New Roman"/>
              <a:cs typeface="Times New Roman"/>
            </a:endParaRPr>
          </a:p>
          <a:p>
            <a:pPr marL="349250" lvl="1" indent="-349250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895922" y="3799851"/>
            <a:ext cx="824807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sz="1900" b="1" dirty="0" smtClean="0">
                <a:latin typeface="Times New Roman"/>
                <a:cs typeface="Times New Roman"/>
              </a:rPr>
              <a:t>Reduced graph: </a:t>
            </a:r>
            <a:r>
              <a:rPr lang="en-US" sz="1900" dirty="0" smtClean="0">
                <a:latin typeface="Times New Roman"/>
                <a:cs typeface="Times New Roman"/>
              </a:rPr>
              <a:t>it is impossible to remove edges while preserving the </a:t>
            </a:r>
          </a:p>
          <a:p>
            <a:pPr marL="0" lvl="1" indent="2060575">
              <a:buClr>
                <a:srgbClr val="0070C0"/>
              </a:buClr>
              <a:buSzPct val="90000"/>
              <a:defRPr/>
            </a:pPr>
            <a:r>
              <a:rPr lang="en-US" sz="1900" dirty="0" smtClean="0">
                <a:latin typeface="Times New Roman"/>
                <a:cs typeface="Times New Roman"/>
              </a:rPr>
              <a:t>generalized matroid polytope</a:t>
            </a:r>
          </a:p>
          <a:p>
            <a:pPr marL="0" lvl="1" eaLnBrk="1" fontAlgn="auto" hangingPunct="1"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1" name="Rectangle 98"/>
          <p:cNvSpPr txBox="1">
            <a:spLocks noChangeArrowheads="1"/>
          </p:cNvSpPr>
          <p:nvPr/>
        </p:nvSpPr>
        <p:spPr>
          <a:xfrm>
            <a:off x="419672" y="811422"/>
            <a:ext cx="8656088" cy="625311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dirty="0" smtClean="0">
                <a:latin typeface="Times New Roman"/>
                <a:cs typeface="Times New Roman"/>
              </a:rPr>
              <a:t>The classification of </a:t>
            </a:r>
            <a:r>
              <a:rPr lang="en-US" sz="19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general on-shell diagrams</a:t>
            </a:r>
            <a:r>
              <a:rPr lang="en-US" sz="1900" dirty="0" smtClean="0">
                <a:latin typeface="Times New Roman"/>
                <a:cs typeface="Times New Roman"/>
              </a:rPr>
              <a:t> we introduced above has a powerful implementation in terms of generalized matching and matroid polytopes</a:t>
            </a:r>
            <a:endParaRPr lang="en-US" sz="1900" dirty="0">
              <a:latin typeface="Times New Roman"/>
              <a:cs typeface="Times New Roman"/>
            </a:endParaRP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2" name="Rectangle 98"/>
          <p:cNvSpPr txBox="1">
            <a:spLocks noChangeArrowheads="1"/>
          </p:cNvSpPr>
          <p:nvPr/>
        </p:nvSpPr>
        <p:spPr>
          <a:xfrm>
            <a:off x="4980328" y="1482023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Penante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Wen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98"/>
          <p:cNvSpPr txBox="1">
            <a:spLocks noChangeArrowheads="1"/>
          </p:cNvSpPr>
          <p:nvPr/>
        </p:nvSpPr>
        <p:spPr>
          <a:xfrm>
            <a:off x="419672" y="4916612"/>
            <a:ext cx="87243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900" dirty="0">
                <a:latin typeface="Times New Roman"/>
                <a:cs typeface="Times New Roman"/>
              </a:rPr>
              <a:t>N</a:t>
            </a:r>
            <a:r>
              <a:rPr lang="en-US" sz="1900" dirty="0" smtClean="0">
                <a:latin typeface="Times New Roman"/>
                <a:cs typeface="Times New Roman"/>
              </a:rPr>
              <a:t>ovel feature of non-planar diagrams: </a:t>
            </a:r>
            <a:r>
              <a:rPr lang="en-US" sz="19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new constraints </a:t>
            </a:r>
            <a:r>
              <a:rPr lang="en-US" sz="1900" dirty="0" smtClean="0">
                <a:latin typeface="Times New Roman"/>
                <a:cs typeface="Times New Roman"/>
              </a:rPr>
              <a:t>between </a:t>
            </a:r>
            <a:r>
              <a:rPr lang="en-US" sz="1900" dirty="0" err="1" smtClean="0">
                <a:latin typeface="Times New Roman"/>
                <a:cs typeface="Times New Roman"/>
              </a:rPr>
              <a:t>Plucker</a:t>
            </a:r>
            <a:r>
              <a:rPr lang="en-US" sz="1900" dirty="0" smtClean="0">
                <a:latin typeface="Times New Roman"/>
                <a:cs typeface="Times New Roman"/>
              </a:rPr>
              <a:t> coordinates beyond </a:t>
            </a:r>
            <a:r>
              <a:rPr lang="en-US" sz="1900" dirty="0" err="1" smtClean="0">
                <a:latin typeface="Times New Roman"/>
                <a:cs typeface="Times New Roman"/>
              </a:rPr>
              <a:t>Plucker</a:t>
            </a:r>
            <a:r>
              <a:rPr lang="en-US" sz="1900" dirty="0" smtClean="0">
                <a:latin typeface="Times New Roman"/>
                <a:cs typeface="Times New Roman"/>
              </a:rPr>
              <a:t> relations can arise          Systematically captured by the polytopes</a:t>
            </a: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4285891" y="5414804"/>
            <a:ext cx="3666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4895346" y="6193110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Franco,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Galloni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Penante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Wen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98"/>
          <p:cNvSpPr txBox="1">
            <a:spLocks noChangeArrowheads="1"/>
          </p:cNvSpPr>
          <p:nvPr/>
        </p:nvSpPr>
        <p:spPr>
          <a:xfrm>
            <a:off x="691619" y="6193110"/>
            <a:ext cx="40718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Arkani-Hamed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Bourjaily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Cachazo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Postnikov</a:t>
            </a:r>
            <a:r>
              <a:rPr lang="en-US" sz="1400" b="1" dirty="0" smtClean="0">
                <a:solidFill>
                  <a:srgbClr val="1D4F5D"/>
                </a:solidFill>
                <a:latin typeface="Calibri"/>
                <a:cs typeface="Calibri"/>
              </a:rPr>
              <a:t>, </a:t>
            </a:r>
            <a:r>
              <a:rPr lang="en-US" sz="1400" b="1" dirty="0" err="1" smtClean="0">
                <a:solidFill>
                  <a:srgbClr val="1D4F5D"/>
                </a:solidFill>
                <a:latin typeface="Calibri"/>
                <a:cs typeface="Calibri"/>
              </a:rPr>
              <a:t>Trnka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8"/>
          <p:cNvSpPr txBox="1">
            <a:spLocks noChangeArrowheads="1"/>
          </p:cNvSpPr>
          <p:nvPr/>
        </p:nvSpPr>
        <p:spPr>
          <a:xfrm>
            <a:off x="762572" y="5768302"/>
            <a:ext cx="87243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1900" dirty="0" smtClean="0">
                <a:latin typeface="Times New Roman"/>
                <a:cs typeface="Times New Roman"/>
              </a:rPr>
              <a:t>Related to a </a:t>
            </a:r>
            <a:r>
              <a:rPr lang="en-US" sz="1900" dirty="0" smtClean="0">
                <a:solidFill>
                  <a:srgbClr val="2270C0"/>
                </a:solidFill>
                <a:latin typeface="Times New Roman"/>
                <a:cs typeface="Times New Roman"/>
              </a:rPr>
              <a:t>new type of poles </a:t>
            </a:r>
            <a:r>
              <a:rPr lang="en-US" sz="1900" dirty="0" smtClean="0">
                <a:latin typeface="Times New Roman"/>
                <a:cs typeface="Times New Roman"/>
              </a:rPr>
              <a:t>in the on-shell form</a:t>
            </a:r>
          </a:p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820887" y="2075598"/>
            <a:ext cx="7976559" cy="2493818"/>
          </a:xfrm>
          <a:prstGeom prst="roundRect">
            <a:avLst>
              <a:gd name="adj" fmla="val 10456"/>
            </a:avLst>
          </a:prstGeom>
          <a:noFill/>
          <a:ln w="28575" cap="flat" cmpd="sng" algn="ctr">
            <a:solidFill>
              <a:srgbClr val="22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0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8" grpId="0"/>
      <p:bldP spid="9" grpId="0"/>
      <p:bldP spid="10" grpId="0"/>
      <p:bldP spid="11" grpId="0"/>
      <p:bldP spid="12" grpId="0"/>
      <p:bldP spid="22" grpId="0"/>
      <p:bldP spid="16" grpId="0"/>
      <p:bldP spid="17" grpId="0"/>
      <p:bldP spid="18" grpId="0"/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94648" y="-32"/>
            <a:ext cx="8749352" cy="458324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787857" y="-16431"/>
            <a:ext cx="55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Genus-1 Examples</a:t>
            </a:r>
          </a:p>
        </p:txBody>
      </p:sp>
      <p:sp>
        <p:nvSpPr>
          <p:cNvPr id="98" name="Rectangle 98"/>
          <p:cNvSpPr txBox="1">
            <a:spLocks noChangeArrowheads="1"/>
          </p:cNvSpPr>
          <p:nvPr/>
        </p:nvSpPr>
        <p:spPr>
          <a:xfrm>
            <a:off x="419672" y="3225829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None of these diagrams admits a genus-0 embedding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882285" y="717916"/>
            <a:ext cx="5379430" cy="2329835"/>
            <a:chOff x="1389781" y="656978"/>
            <a:chExt cx="6366660" cy="2757405"/>
          </a:xfrm>
        </p:grpSpPr>
        <p:grpSp>
          <p:nvGrpSpPr>
            <p:cNvPr id="89" name="Group 88"/>
            <p:cNvGrpSpPr/>
            <p:nvPr/>
          </p:nvGrpSpPr>
          <p:grpSpPr>
            <a:xfrm>
              <a:off x="1389781" y="656978"/>
              <a:ext cx="2770760" cy="2757405"/>
              <a:chOff x="1389781" y="801012"/>
              <a:chExt cx="2770760" cy="2757405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1948831" y="1346777"/>
                <a:ext cx="1665623" cy="1665877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1945619" y="1334026"/>
                <a:ext cx="1668835" cy="166896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V="1">
                <a:off x="1945619" y="2571499"/>
                <a:ext cx="472158" cy="44776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3148165" y="1348025"/>
                <a:ext cx="472158" cy="44776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1967769" y="2194716"/>
                <a:ext cx="418770" cy="23153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1953760" y="1342167"/>
                <a:ext cx="496580" cy="99323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>
                <a:off x="3115602" y="2015608"/>
                <a:ext cx="496580" cy="99323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>
                <a:endCxn id="5" idx="2"/>
              </p:cNvCxnSpPr>
              <p:nvPr/>
            </p:nvCxnSpPr>
            <p:spPr bwMode="auto">
              <a:xfrm>
                <a:off x="1945619" y="3019268"/>
                <a:ext cx="836430" cy="53914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2773694" y="810701"/>
                <a:ext cx="836430" cy="539149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3606314" y="2188859"/>
                <a:ext cx="55356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1389781" y="2186575"/>
                <a:ext cx="553565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Oval 27"/>
              <p:cNvSpPr/>
              <p:nvPr/>
            </p:nvSpPr>
            <p:spPr bwMode="auto">
              <a:xfrm>
                <a:off x="2377073" y="2327260"/>
                <a:ext cx="268662" cy="268662"/>
              </a:xfrm>
              <a:prstGeom prst="ellipse">
                <a:avLst/>
              </a:prstGeom>
              <a:solidFill>
                <a:srgbClr val="CCFFCC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2928366" y="1771370"/>
                <a:ext cx="268662" cy="268662"/>
              </a:xfrm>
              <a:prstGeom prst="ellipse">
                <a:avLst/>
              </a:prstGeom>
              <a:solidFill>
                <a:srgbClr val="CCFFCC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890634" y="2131135"/>
                <a:ext cx="110923" cy="110923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891680" y="1292585"/>
                <a:ext cx="110923" cy="11092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mpd="sng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558244" y="2120711"/>
                <a:ext cx="110923" cy="11092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mpd="sng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887136" y="2956977"/>
                <a:ext cx="110923" cy="110923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9525" cmpd="sng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557197" y="1298442"/>
                <a:ext cx="110923" cy="110923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549057" y="2951119"/>
                <a:ext cx="110923" cy="110923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360792" y="2555216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1</a:t>
                </a:r>
                <a:endParaRPr lang="en-US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081738" y="2324976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366660" y="2015608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3</a:t>
                </a:r>
                <a:endParaRPr lang="en-US" sz="1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926093" y="1459717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4</a:t>
                </a:r>
                <a:endParaRPr lang="en-US" sz="1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208743" y="1717953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5</a:t>
                </a:r>
                <a:endParaRPr 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929687" y="2016897"/>
                <a:ext cx="284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6</a:t>
                </a:r>
                <a:endParaRPr lang="en-US" sz="1400" dirty="0"/>
              </a:p>
            </p:txBody>
          </p:sp>
          <p:sp>
            <p:nvSpPr>
              <p:cNvPr id="5" name="Rectangle 4"/>
              <p:cNvSpPr/>
              <p:nvPr/>
            </p:nvSpPr>
            <p:spPr bwMode="auto">
              <a:xfrm>
                <a:off x="1403556" y="801012"/>
                <a:ext cx="2756985" cy="2757405"/>
              </a:xfrm>
              <a:prstGeom prst="rect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985681" y="656978"/>
              <a:ext cx="2770760" cy="2757405"/>
              <a:chOff x="4985681" y="656978"/>
              <a:chExt cx="2770760" cy="2757405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4985681" y="656978"/>
                <a:ext cx="2770760" cy="2757405"/>
                <a:chOff x="4985681" y="801012"/>
                <a:chExt cx="2770760" cy="2757405"/>
              </a:xfrm>
            </p:grpSpPr>
            <p:cxnSp>
              <p:nvCxnSpPr>
                <p:cNvPr id="83" name="Straight Connector 82"/>
                <p:cNvCxnSpPr>
                  <a:stCxn id="70" idx="0"/>
                </p:cNvCxnSpPr>
                <p:nvPr/>
              </p:nvCxnSpPr>
              <p:spPr bwMode="auto">
                <a:xfrm>
                  <a:off x="6658597" y="1771370"/>
                  <a:ext cx="547212" cy="738571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6" name="Rectangle 55"/>
                <p:cNvSpPr/>
                <p:nvPr/>
              </p:nvSpPr>
              <p:spPr bwMode="auto">
                <a:xfrm>
                  <a:off x="5544731" y="1346777"/>
                  <a:ext cx="1665623" cy="1665877"/>
                </a:xfrm>
                <a:prstGeom prst="rect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 bwMode="auto">
                <a:xfrm>
                  <a:off x="5541519" y="1334026"/>
                  <a:ext cx="1668835" cy="166896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/>
                <p:nvPr/>
              </p:nvCxnSpPr>
              <p:spPr bwMode="auto">
                <a:xfrm flipV="1">
                  <a:off x="5541519" y="2571499"/>
                  <a:ext cx="472158" cy="44776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6711502" y="2015608"/>
                  <a:ext cx="496580" cy="993234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5" idx="2"/>
                </p:cNvCxnSpPr>
                <p:nvPr/>
              </p:nvCxnSpPr>
              <p:spPr bwMode="auto">
                <a:xfrm>
                  <a:off x="5541519" y="3019268"/>
                  <a:ext cx="836430" cy="53914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6369594" y="810701"/>
                  <a:ext cx="836430" cy="539149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>
                  <a:off x="7202214" y="2188859"/>
                  <a:ext cx="55356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>
                  <a:off x="4985681" y="2186575"/>
                  <a:ext cx="553565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72" name="Oval 71"/>
                <p:cNvSpPr/>
                <p:nvPr/>
              </p:nvSpPr>
              <p:spPr>
                <a:xfrm>
                  <a:off x="7148344" y="1292585"/>
                  <a:ext cx="110923" cy="11092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154144" y="2454492"/>
                  <a:ext cx="110923" cy="11092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5483036" y="2956977"/>
                  <a:ext cx="110923" cy="11092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7144957" y="2951119"/>
                  <a:ext cx="110923" cy="110923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5769453" y="2677334"/>
                  <a:ext cx="2845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5653216" y="2164510"/>
                  <a:ext cx="2845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6035826" y="2349401"/>
                  <a:ext cx="2845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6253353" y="1013519"/>
                  <a:ext cx="2845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4</a:t>
                  </a:r>
                  <a:endParaRPr lang="en-US" sz="1400" dirty="0"/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>
                  <a:off x="6772079" y="1709812"/>
                  <a:ext cx="2845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5</a:t>
                  </a:r>
                  <a:endParaRPr lang="en-US" sz="1400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6501164" y="2008756"/>
                  <a:ext cx="28451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6</a:t>
                  </a:r>
                  <a:endParaRPr lang="en-US" sz="1400" dirty="0"/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>
                  <a:off x="6524266" y="1771370"/>
                  <a:ext cx="268662" cy="268662"/>
                </a:xfrm>
                <a:prstGeom prst="ellipse">
                  <a:avLst/>
                </a:prstGeom>
                <a:solidFill>
                  <a:srgbClr val="CCFFCC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 bwMode="auto">
                <a:xfrm>
                  <a:off x="6333435" y="1063080"/>
                  <a:ext cx="426910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7" name="Oval 86"/>
                <p:cNvSpPr/>
                <p:nvPr/>
              </p:nvSpPr>
              <p:spPr bwMode="auto">
                <a:xfrm>
                  <a:off x="6098679" y="938677"/>
                  <a:ext cx="268662" cy="268662"/>
                </a:xfrm>
                <a:prstGeom prst="ellipse">
                  <a:avLst/>
                </a:prstGeom>
                <a:solidFill>
                  <a:srgbClr val="CCFFCC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5568215" y="2501800"/>
                  <a:ext cx="310667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0" name="Oval 89"/>
                <p:cNvSpPr/>
                <p:nvPr/>
              </p:nvSpPr>
              <p:spPr>
                <a:xfrm>
                  <a:off x="5480763" y="2132425"/>
                  <a:ext cx="110923" cy="11092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 flipV="1">
                  <a:off x="5942684" y="2176151"/>
                  <a:ext cx="432778" cy="410422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4" name="Oval 93"/>
                <p:cNvSpPr/>
                <p:nvPr/>
              </p:nvSpPr>
              <p:spPr>
                <a:xfrm>
                  <a:off x="7150825" y="2126566"/>
                  <a:ext cx="110923" cy="110923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5486534" y="2440493"/>
                  <a:ext cx="110923" cy="110923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705361" y="1005356"/>
                  <a:ext cx="110923" cy="110923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5818294" y="2465657"/>
                  <a:ext cx="268662" cy="268662"/>
                </a:xfrm>
                <a:prstGeom prst="ellipse">
                  <a:avLst/>
                </a:prstGeom>
                <a:solidFill>
                  <a:srgbClr val="CCFFCC"/>
                </a:solidFill>
                <a:ln w="1905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316979" y="2122000"/>
                  <a:ext cx="110923" cy="110923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 cmpd="sng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0">
                    <a:latin typeface="Calibri" pitchFamily="34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4999456" y="801012"/>
                  <a:ext cx="2756985" cy="2757405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rgbClr val="0070C0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05" name="Oval 104"/>
              <p:cNvSpPr/>
              <p:nvPr/>
            </p:nvSpPr>
            <p:spPr>
              <a:xfrm>
                <a:off x="5496089" y="1144662"/>
                <a:ext cx="110923" cy="110923"/>
              </a:xfrm>
              <a:prstGeom prst="ellipse">
                <a:avLst/>
              </a:prstGeom>
              <a:solidFill>
                <a:schemeClr val="bg1"/>
              </a:solidFill>
              <a:ln w="9525" cmpd="sng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>
                  <a:latin typeface="Calibri" pitchFamily="34" charset="0"/>
                </a:endParaRPr>
              </a:p>
            </p:txBody>
          </p:sp>
        </p:grpSp>
      </p:grpSp>
      <p:sp>
        <p:nvSpPr>
          <p:cNvPr id="117" name="Rectangle 98"/>
          <p:cNvSpPr txBox="1">
            <a:spLocks noChangeArrowheads="1"/>
          </p:cNvSpPr>
          <p:nvPr/>
        </p:nvSpPr>
        <p:spPr>
          <a:xfrm>
            <a:off x="428049" y="6368557"/>
            <a:ext cx="865608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oth diagrams have the same number of degrees of freedom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1625533" y="4352728"/>
            <a:ext cx="5246163" cy="1815882"/>
            <a:chOff x="1627891" y="4364430"/>
            <a:chExt cx="5246163" cy="1815882"/>
          </a:xfrm>
        </p:grpSpPr>
        <p:grpSp>
          <p:nvGrpSpPr>
            <p:cNvPr id="107" name="Group 106"/>
            <p:cNvGrpSpPr/>
            <p:nvPr/>
          </p:nvGrpSpPr>
          <p:grpSpPr>
            <a:xfrm>
              <a:off x="2269947" y="4364430"/>
              <a:ext cx="4604107" cy="1815882"/>
              <a:chOff x="2108014" y="4482276"/>
              <a:chExt cx="4604107" cy="1815882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118910" y="4482276"/>
                <a:ext cx="4572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1   0  0  0  0  0  0  1  1  0  1  1  0  1  1  1  1  0  0  1  1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2   0  1  0  1  0  1  0  1  0  1  0  0  0  1  0  1  0  1  1  1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3   0  1  0  1  1  0  0  1  1  0  0  0  0  1  1  0  1  1  0  1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4   0  0  1  1  1  0  0  0  0  0  1  0  1  1  1  0  1  0  1  1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5   0  0  1  1  0  1  0  0  0  0  1  1  0  1  0  1  1  1  1  0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6   0  0  0  0  0  0  1  1  1  0  1  1  0  1  1  1  1  1  0  0</a:t>
                </a:r>
              </a:p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     6  2  2  1  2  2  2  1  2  2  1  2  2  1  1  1  1  1  1  1 </a:t>
                </a:r>
                <a:endParaRPr lang="en-US" sz="1600" b="1" dirty="0">
                  <a:solidFill>
                    <a:srgbClr val="0070C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97" name="Straight Connector 96"/>
              <p:cNvCxnSpPr/>
              <p:nvPr/>
            </p:nvCxnSpPr>
            <p:spPr bwMode="auto">
              <a:xfrm>
                <a:off x="2485358" y="6010162"/>
                <a:ext cx="4048175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>
                <a:off x="2485358" y="6241126"/>
                <a:ext cx="406126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2487718" y="4582912"/>
                <a:ext cx="0" cy="142725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11" name="Group 110"/>
              <p:cNvGrpSpPr/>
              <p:nvPr/>
            </p:nvGrpSpPr>
            <p:grpSpPr>
              <a:xfrm>
                <a:off x="2108014" y="4591725"/>
                <a:ext cx="130934" cy="1638670"/>
                <a:chOff x="1511611" y="2013536"/>
                <a:chExt cx="99122" cy="788518"/>
              </a:xfrm>
            </p:grpSpPr>
            <p:sp>
              <p:nvSpPr>
                <p:cNvPr id="112" name="Freeform 111"/>
                <p:cNvSpPr/>
                <p:nvPr/>
              </p:nvSpPr>
              <p:spPr>
                <a:xfrm>
                  <a:off x="1512705" y="2013536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 flipV="1">
                  <a:off x="1511611" y="2406999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 flipH="1">
                <a:off x="6581187" y="4591725"/>
                <a:ext cx="130934" cy="1638670"/>
                <a:chOff x="1511611" y="2013536"/>
                <a:chExt cx="99122" cy="788518"/>
              </a:xfrm>
            </p:grpSpPr>
            <p:sp>
              <p:nvSpPr>
                <p:cNvPr id="115" name="Freeform 114"/>
                <p:cNvSpPr/>
                <p:nvPr/>
              </p:nvSpPr>
              <p:spPr>
                <a:xfrm>
                  <a:off x="1512705" y="2013536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 flipV="1">
                  <a:off x="1511611" y="2406999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19" name="Rectangle 98"/>
            <p:cNvSpPr txBox="1">
              <a:spLocks noChangeArrowheads="1"/>
            </p:cNvSpPr>
            <p:nvPr/>
          </p:nvSpPr>
          <p:spPr>
            <a:xfrm>
              <a:off x="1627891" y="5062623"/>
              <a:ext cx="74197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625533" y="4352728"/>
            <a:ext cx="5246163" cy="2092881"/>
            <a:chOff x="1627891" y="4364430"/>
            <a:chExt cx="5246163" cy="2092881"/>
          </a:xfrm>
        </p:grpSpPr>
        <p:grpSp>
          <p:nvGrpSpPr>
            <p:cNvPr id="122" name="Group 121"/>
            <p:cNvGrpSpPr/>
            <p:nvPr/>
          </p:nvGrpSpPr>
          <p:grpSpPr>
            <a:xfrm>
              <a:off x="2269947" y="4364430"/>
              <a:ext cx="4604107" cy="2092881"/>
              <a:chOff x="2108014" y="4482276"/>
              <a:chExt cx="4604107" cy="2092881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2118910" y="4482276"/>
                <a:ext cx="4572000" cy="20928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1   0  0  0  0  0  0  1  1  0  1  1  0  1  1  1  1  0  0  1  1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2   0  1  0  1  0  1  0  1  0  1  0  0  0  1  0  1  0  1  1  1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3   0  1  0  1  1  0  0  1  1  0  0  0  0  1  1  0  1  1  0  1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4   0  0  1  1  1  0  0  0  0  0  1  0  1  1  1  0  1  0  1  1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5   0  0  1  1  0  1  0  0  0  0  1  1  0  1  0  1  1  1  1  0</a:t>
                </a:r>
              </a:p>
              <a:p>
                <a:pPr algn="ctr"/>
                <a:r>
                  <a:rPr lang="en-US" sz="1600" dirty="0" smtClean="0">
                    <a:latin typeface="Times New Roman"/>
                    <a:cs typeface="Times New Roman"/>
                  </a:rPr>
                  <a:t>6   0  0  0  0  0  0  1  1  1  0  1  1  0  1  1  1  1  1  0  0</a:t>
                </a:r>
              </a:p>
              <a:p>
                <a:pPr algn="ctr"/>
                <a:r>
                  <a:rPr lang="en-US" sz="1600" b="1" dirty="0" smtClean="0">
                    <a:solidFill>
                      <a:srgbClr val="0070C0"/>
                    </a:solidFill>
                    <a:latin typeface="Times New Roman"/>
                    <a:cs typeface="Times New Roman"/>
                  </a:rPr>
                  <a:t>     5  3  3  2  3  3  1  1  2  2  1  2  2  2  1  1  2  2  2  2</a:t>
                </a:r>
                <a:r>
                  <a:rPr lang="en-US" sz="1600" dirty="0" smtClean="0"/>
                  <a:t> </a:t>
                </a:r>
                <a:endParaRPr lang="en-US" sz="1600" dirty="0"/>
              </a:p>
              <a:p>
                <a:pPr algn="ctr"/>
                <a:endParaRPr lang="en-US" sz="1600" b="1" dirty="0">
                  <a:solidFill>
                    <a:srgbClr val="0070C0"/>
                  </a:solidFill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 bwMode="auto">
              <a:xfrm>
                <a:off x="2485358" y="6010162"/>
                <a:ext cx="4048175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2485358" y="6241126"/>
                <a:ext cx="4061268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flipV="1">
                <a:off x="2487718" y="4582912"/>
                <a:ext cx="0" cy="142725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28" name="Group 127"/>
              <p:cNvGrpSpPr/>
              <p:nvPr/>
            </p:nvGrpSpPr>
            <p:grpSpPr>
              <a:xfrm>
                <a:off x="2108014" y="4591725"/>
                <a:ext cx="130934" cy="1638670"/>
                <a:chOff x="1511611" y="2013536"/>
                <a:chExt cx="99122" cy="788518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1512705" y="2013536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 flipV="1">
                  <a:off x="1511611" y="2406999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 flipH="1">
                <a:off x="6581187" y="4591725"/>
                <a:ext cx="130934" cy="1638670"/>
                <a:chOff x="1511611" y="2013536"/>
                <a:chExt cx="99122" cy="788518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>
                  <a:off x="1512705" y="2013536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 flipV="1">
                  <a:off x="1511611" y="2406999"/>
                  <a:ext cx="98028" cy="395055"/>
                </a:xfrm>
                <a:custGeom>
                  <a:avLst/>
                  <a:gdLst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757828 w 1909551"/>
                    <a:gd name="connsiteY11" fmla="*/ 133692 h 1107380"/>
                    <a:gd name="connsiteX12" fmla="*/ 1760368 w 1909551"/>
                    <a:gd name="connsiteY12" fmla="*/ 133692 h 1107380"/>
                    <a:gd name="connsiteX0" fmla="*/ 189722 w 1909551"/>
                    <a:gd name="connsiteY0" fmla="*/ 0 h 1107380"/>
                    <a:gd name="connsiteX1" fmla="*/ 1760368 w 1909551"/>
                    <a:gd name="connsiteY1" fmla="*/ 969269 h 1107380"/>
                    <a:gd name="connsiteX2" fmla="*/ 690992 w 1909551"/>
                    <a:gd name="connsiteY2" fmla="*/ 768731 h 1107380"/>
                    <a:gd name="connsiteX3" fmla="*/ 1058590 w 1909551"/>
                    <a:gd name="connsiteY3" fmla="*/ 317519 h 1107380"/>
                    <a:gd name="connsiteX4" fmla="*/ 1894040 w 1909551"/>
                    <a:gd name="connsiteY4" fmla="*/ 467923 h 1107380"/>
                    <a:gd name="connsiteX5" fmla="*/ 256558 w 1909551"/>
                    <a:gd name="connsiteY5" fmla="*/ 1069539 h 1107380"/>
                    <a:gd name="connsiteX6" fmla="*/ 89468 w 1909551"/>
                    <a:gd name="connsiteY6" fmla="*/ 952558 h 1107380"/>
                    <a:gd name="connsiteX7" fmla="*/ 89468 w 1909551"/>
                    <a:gd name="connsiteY7" fmla="*/ 200538 h 1107380"/>
                    <a:gd name="connsiteX8" fmla="*/ 1208971 w 1909551"/>
                    <a:gd name="connsiteY8" fmla="*/ 66846 h 1107380"/>
                    <a:gd name="connsiteX9" fmla="*/ 306685 w 1909551"/>
                    <a:gd name="connsiteY9" fmla="*/ 935846 h 1107380"/>
                    <a:gd name="connsiteX10" fmla="*/ 757828 w 1909551"/>
                    <a:gd name="connsiteY10" fmla="*/ 133692 h 1107380"/>
                    <a:gd name="connsiteX11" fmla="*/ 1760368 w 1909551"/>
                    <a:gd name="connsiteY11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692481 w 1844204"/>
                    <a:gd name="connsiteY9" fmla="*/ 133692 h 1107380"/>
                    <a:gd name="connsiteX10" fmla="*/ 1695021 w 1844204"/>
                    <a:gd name="connsiteY10" fmla="*/ 133692 h 1107380"/>
                    <a:gd name="connsiteX0" fmla="*/ 124375 w 1844204"/>
                    <a:gd name="connsiteY0" fmla="*/ 0 h 1107380"/>
                    <a:gd name="connsiteX1" fmla="*/ 1695021 w 1844204"/>
                    <a:gd name="connsiteY1" fmla="*/ 969269 h 1107380"/>
                    <a:gd name="connsiteX2" fmla="*/ 625645 w 1844204"/>
                    <a:gd name="connsiteY2" fmla="*/ 768731 h 1107380"/>
                    <a:gd name="connsiteX3" fmla="*/ 993243 w 1844204"/>
                    <a:gd name="connsiteY3" fmla="*/ 317519 h 1107380"/>
                    <a:gd name="connsiteX4" fmla="*/ 1828693 w 1844204"/>
                    <a:gd name="connsiteY4" fmla="*/ 467923 h 1107380"/>
                    <a:gd name="connsiteX5" fmla="*/ 191211 w 1844204"/>
                    <a:gd name="connsiteY5" fmla="*/ 1069539 h 1107380"/>
                    <a:gd name="connsiteX6" fmla="*/ 24121 w 1844204"/>
                    <a:gd name="connsiteY6" fmla="*/ 952558 h 1107380"/>
                    <a:gd name="connsiteX7" fmla="*/ 24121 w 1844204"/>
                    <a:gd name="connsiteY7" fmla="*/ 200538 h 1107380"/>
                    <a:gd name="connsiteX8" fmla="*/ 241338 w 1844204"/>
                    <a:gd name="connsiteY8" fmla="*/ 935846 h 1107380"/>
                    <a:gd name="connsiteX9" fmla="*/ 1695021 w 1844204"/>
                    <a:gd name="connsiteY9" fmla="*/ 133692 h 1107380"/>
                    <a:gd name="connsiteX0" fmla="*/ 230448 w 1950277"/>
                    <a:gd name="connsiteY0" fmla="*/ 0 h 1107380"/>
                    <a:gd name="connsiteX1" fmla="*/ 1801094 w 1950277"/>
                    <a:gd name="connsiteY1" fmla="*/ 969269 h 1107380"/>
                    <a:gd name="connsiteX2" fmla="*/ 731718 w 1950277"/>
                    <a:gd name="connsiteY2" fmla="*/ 768731 h 1107380"/>
                    <a:gd name="connsiteX3" fmla="*/ 1099316 w 1950277"/>
                    <a:gd name="connsiteY3" fmla="*/ 317519 h 1107380"/>
                    <a:gd name="connsiteX4" fmla="*/ 1934766 w 1950277"/>
                    <a:gd name="connsiteY4" fmla="*/ 467923 h 1107380"/>
                    <a:gd name="connsiteX5" fmla="*/ 297284 w 1950277"/>
                    <a:gd name="connsiteY5" fmla="*/ 1069539 h 1107380"/>
                    <a:gd name="connsiteX6" fmla="*/ 130194 w 1950277"/>
                    <a:gd name="connsiteY6" fmla="*/ 952558 h 1107380"/>
                    <a:gd name="connsiteX7" fmla="*/ 130194 w 1950277"/>
                    <a:gd name="connsiteY7" fmla="*/ 200538 h 1107380"/>
                    <a:gd name="connsiteX8" fmla="*/ 1801094 w 1950277"/>
                    <a:gd name="connsiteY8" fmla="*/ 133692 h 1107380"/>
                    <a:gd name="connsiteX0" fmla="*/ 236832 w 1956661"/>
                    <a:gd name="connsiteY0" fmla="*/ 0 h 1109770"/>
                    <a:gd name="connsiteX1" fmla="*/ 1807478 w 1956661"/>
                    <a:gd name="connsiteY1" fmla="*/ 969269 h 1109770"/>
                    <a:gd name="connsiteX2" fmla="*/ 738102 w 1956661"/>
                    <a:gd name="connsiteY2" fmla="*/ 768731 h 1109770"/>
                    <a:gd name="connsiteX3" fmla="*/ 1105700 w 1956661"/>
                    <a:gd name="connsiteY3" fmla="*/ 317519 h 1109770"/>
                    <a:gd name="connsiteX4" fmla="*/ 1941150 w 1956661"/>
                    <a:gd name="connsiteY4" fmla="*/ 467923 h 1109770"/>
                    <a:gd name="connsiteX5" fmla="*/ 303668 w 1956661"/>
                    <a:gd name="connsiteY5" fmla="*/ 1069539 h 1109770"/>
                    <a:gd name="connsiteX6" fmla="*/ 136578 w 1956661"/>
                    <a:gd name="connsiteY6" fmla="*/ 952558 h 1109770"/>
                    <a:gd name="connsiteX7" fmla="*/ 1807478 w 1956661"/>
                    <a:gd name="connsiteY7" fmla="*/ 133692 h 1109770"/>
                    <a:gd name="connsiteX0" fmla="*/ 0 w 1719829"/>
                    <a:gd name="connsiteY0" fmla="*/ 0 h 1073611"/>
                    <a:gd name="connsiteX1" fmla="*/ 1570646 w 1719829"/>
                    <a:gd name="connsiteY1" fmla="*/ 969269 h 1073611"/>
                    <a:gd name="connsiteX2" fmla="*/ 501270 w 1719829"/>
                    <a:gd name="connsiteY2" fmla="*/ 768731 h 1073611"/>
                    <a:gd name="connsiteX3" fmla="*/ 868868 w 1719829"/>
                    <a:gd name="connsiteY3" fmla="*/ 317519 h 1073611"/>
                    <a:gd name="connsiteX4" fmla="*/ 1704318 w 1719829"/>
                    <a:gd name="connsiteY4" fmla="*/ 467923 h 1073611"/>
                    <a:gd name="connsiteX5" fmla="*/ 66836 w 1719829"/>
                    <a:gd name="connsiteY5" fmla="*/ 1069539 h 1073611"/>
                    <a:gd name="connsiteX6" fmla="*/ 1570646 w 1719829"/>
                    <a:gd name="connsiteY6" fmla="*/ 133692 h 1073611"/>
                    <a:gd name="connsiteX0" fmla="*/ 0 w 1738022"/>
                    <a:gd name="connsiteY0" fmla="*/ 0 h 1008194"/>
                    <a:gd name="connsiteX1" fmla="*/ 1570646 w 1738022"/>
                    <a:gd name="connsiteY1" fmla="*/ 969269 h 1008194"/>
                    <a:gd name="connsiteX2" fmla="*/ 501270 w 1738022"/>
                    <a:gd name="connsiteY2" fmla="*/ 768731 h 1008194"/>
                    <a:gd name="connsiteX3" fmla="*/ 868868 w 1738022"/>
                    <a:gd name="connsiteY3" fmla="*/ 317519 h 1008194"/>
                    <a:gd name="connsiteX4" fmla="*/ 1704318 w 1738022"/>
                    <a:gd name="connsiteY4" fmla="*/ 467923 h 1008194"/>
                    <a:gd name="connsiteX5" fmla="*/ 1570646 w 1738022"/>
                    <a:gd name="connsiteY5" fmla="*/ 133692 h 1008194"/>
                    <a:gd name="connsiteX0" fmla="*/ 0 w 1738022"/>
                    <a:gd name="connsiteY0" fmla="*/ 0 h 972462"/>
                    <a:gd name="connsiteX1" fmla="*/ 1570646 w 1738022"/>
                    <a:gd name="connsiteY1" fmla="*/ 969269 h 972462"/>
                    <a:gd name="connsiteX2" fmla="*/ 868868 w 1738022"/>
                    <a:gd name="connsiteY2" fmla="*/ 317519 h 972462"/>
                    <a:gd name="connsiteX3" fmla="*/ 1704318 w 1738022"/>
                    <a:gd name="connsiteY3" fmla="*/ 467923 h 972462"/>
                    <a:gd name="connsiteX4" fmla="*/ 1570646 w 1738022"/>
                    <a:gd name="connsiteY4" fmla="*/ 133692 h 972462"/>
                    <a:gd name="connsiteX0" fmla="*/ 702200 w 869576"/>
                    <a:gd name="connsiteY0" fmla="*/ 835577 h 838770"/>
                    <a:gd name="connsiteX1" fmla="*/ 422 w 869576"/>
                    <a:gd name="connsiteY1" fmla="*/ 183827 h 838770"/>
                    <a:gd name="connsiteX2" fmla="*/ 835872 w 869576"/>
                    <a:gd name="connsiteY2" fmla="*/ 334231 h 838770"/>
                    <a:gd name="connsiteX3" fmla="*/ 702200 w 869576"/>
                    <a:gd name="connsiteY3" fmla="*/ 0 h 838770"/>
                    <a:gd name="connsiteX0" fmla="*/ 702200 w 835872"/>
                    <a:gd name="connsiteY0" fmla="*/ 658896 h 662089"/>
                    <a:gd name="connsiteX1" fmla="*/ 422 w 835872"/>
                    <a:gd name="connsiteY1" fmla="*/ 7146 h 662089"/>
                    <a:gd name="connsiteX2" fmla="*/ 835872 w 835872"/>
                    <a:gd name="connsiteY2" fmla="*/ 157550 h 662089"/>
                    <a:gd name="connsiteX0" fmla="*/ 0 w 952413"/>
                    <a:gd name="connsiteY0" fmla="*/ 720891 h 723893"/>
                    <a:gd name="connsiteX1" fmla="*/ 116963 w 952413"/>
                    <a:gd name="connsiteY1" fmla="*/ 19006 h 723893"/>
                    <a:gd name="connsiteX2" fmla="*/ 952413 w 952413"/>
                    <a:gd name="connsiteY2" fmla="*/ 169410 h 723893"/>
                    <a:gd name="connsiteX0" fmla="*/ 0 w 952413"/>
                    <a:gd name="connsiteY0" fmla="*/ 551481 h 555830"/>
                    <a:gd name="connsiteX1" fmla="*/ 133672 w 952413"/>
                    <a:gd name="connsiteY1" fmla="*/ 66846 h 555830"/>
                    <a:gd name="connsiteX2" fmla="*/ 952413 w 952413"/>
                    <a:gd name="connsiteY2" fmla="*/ 0 h 555830"/>
                    <a:gd name="connsiteX0" fmla="*/ 0 w 952413"/>
                    <a:gd name="connsiteY0" fmla="*/ 551481 h 551481"/>
                    <a:gd name="connsiteX1" fmla="*/ 952413 w 952413"/>
                    <a:gd name="connsiteY1" fmla="*/ 0 h 551481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84053"/>
                    <a:gd name="connsiteY0" fmla="*/ 501347 h 501347"/>
                    <a:gd name="connsiteX1" fmla="*/ 284053 w 284053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  <a:gd name="connsiteX0" fmla="*/ 0 w 222101"/>
                    <a:gd name="connsiteY0" fmla="*/ 501347 h 501347"/>
                    <a:gd name="connsiteX1" fmla="*/ 222101 w 222101"/>
                    <a:gd name="connsiteY1" fmla="*/ 0 h 501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22101" h="501347">
                      <a:moveTo>
                        <a:pt x="0" y="501347"/>
                      </a:moveTo>
                      <a:cubicBezTo>
                        <a:pt x="7952" y="309450"/>
                        <a:pt x="82353" y="136713"/>
                        <a:pt x="222101" y="0"/>
                      </a:cubicBezTo>
                    </a:path>
                  </a:pathLst>
                </a:custGeom>
                <a:ln w="12700" cmpd="sng">
                  <a:solidFill>
                    <a:srgbClr val="000000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3" name="Rectangle 98"/>
            <p:cNvSpPr txBox="1">
              <a:spLocks noChangeArrowheads="1"/>
            </p:cNvSpPr>
            <p:nvPr/>
          </p:nvSpPr>
          <p:spPr>
            <a:xfrm>
              <a:off x="1627891" y="5062623"/>
              <a:ext cx="741970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4" name="Rectangle 98"/>
          <p:cNvSpPr txBox="1">
            <a:spLocks noChangeArrowheads="1"/>
          </p:cNvSpPr>
          <p:nvPr/>
        </p:nvSpPr>
        <p:spPr>
          <a:xfrm>
            <a:off x="7197255" y="5701992"/>
            <a:ext cx="205148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kumimoji="0" lang="en-US" sz="1600" b="0" dirty="0" smtClean="0">
                <a:latin typeface="Times New Roman" pitchFamily="18" charset="0"/>
                <a:cs typeface="Times New Roman" pitchFamily="18" charset="0"/>
              </a:rPr>
              <a:t>Only the multiplicities change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446084" y="3733053"/>
            <a:ext cx="4251833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93662" y="3745020"/>
            <a:ext cx="76953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Generalized Matroid Polytopes</a:t>
            </a:r>
            <a:endParaRPr lang="en-US" sz="19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>
            <a:off x="6601082" y="6579325"/>
            <a:ext cx="3666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1" name="Straight Arrow Connector 140"/>
          <p:cNvCxnSpPr/>
          <p:nvPr/>
        </p:nvCxnSpPr>
        <p:spPr bwMode="auto">
          <a:xfrm flipH="1">
            <a:off x="6856145" y="6011554"/>
            <a:ext cx="3666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2" name="Rectangle 98"/>
          <p:cNvSpPr txBox="1">
            <a:spLocks noChangeArrowheads="1"/>
          </p:cNvSpPr>
          <p:nvPr/>
        </p:nvSpPr>
        <p:spPr>
          <a:xfrm>
            <a:off x="1155668" y="610659"/>
            <a:ext cx="16070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kumimoji="0" lang="en-US" b="1" dirty="0" smtClean="0">
                <a:latin typeface="Calibri"/>
                <a:cs typeface="Calibri"/>
              </a:rPr>
              <a:t>(1)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</a:endParaRPr>
          </a:p>
        </p:txBody>
      </p:sp>
      <p:sp>
        <p:nvSpPr>
          <p:cNvPr id="143" name="Rectangle 98"/>
          <p:cNvSpPr txBox="1">
            <a:spLocks noChangeArrowheads="1"/>
          </p:cNvSpPr>
          <p:nvPr/>
        </p:nvSpPr>
        <p:spPr>
          <a:xfrm>
            <a:off x="7540451" y="610659"/>
            <a:ext cx="16070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kumimoji="0" lang="en-US" b="1" dirty="0" smtClean="0">
                <a:latin typeface="Calibri"/>
                <a:cs typeface="Calibri"/>
              </a:rPr>
              <a:t>(2)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</a:endParaRPr>
          </a:p>
        </p:txBody>
      </p:sp>
      <p:sp>
        <p:nvSpPr>
          <p:cNvPr id="102" name="Rectangle 98"/>
          <p:cNvSpPr txBox="1">
            <a:spLocks noChangeArrowheads="1"/>
          </p:cNvSpPr>
          <p:nvPr/>
        </p:nvSpPr>
        <p:spPr>
          <a:xfrm>
            <a:off x="6942525" y="6246490"/>
            <a:ext cx="187654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in fact, they are </a:t>
            </a:r>
            <a:r>
              <a:rPr kumimoji="0"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equivalent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1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98" grpId="0"/>
      <p:bldP spid="117" grpId="0"/>
      <p:bldP spid="134" grpId="0"/>
      <p:bldP spid="135" grpId="0" animBg="1"/>
      <p:bldP spid="136" grpId="0"/>
      <p:bldP spid="142" grpId="0"/>
      <p:bldP spid="143" grpId="0"/>
      <p:bldP spid="10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21422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21090" y="-3337"/>
            <a:ext cx="6301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Non-Planar Boundary Measurement</a:t>
            </a:r>
          </a:p>
        </p:txBody>
      </p:sp>
      <p:sp>
        <p:nvSpPr>
          <p:cNvPr id="12" name="Rectangle 98"/>
          <p:cNvSpPr txBox="1">
            <a:spLocks noChangeArrowheads="1"/>
          </p:cNvSpPr>
          <p:nvPr/>
        </p:nvSpPr>
        <p:spPr>
          <a:xfrm>
            <a:off x="418528" y="3976661"/>
            <a:ext cx="8534400" cy="3411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Order external nodes using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boundaries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(for B&gt;1)</a:t>
            </a:r>
          </a:p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8"/>
          <p:cNvSpPr txBox="1">
            <a:spLocks noChangeArrowheads="1"/>
          </p:cNvSpPr>
          <p:nvPr/>
        </p:nvSpPr>
        <p:spPr>
          <a:xfrm>
            <a:off x="610438" y="2329795"/>
            <a:ext cx="8419899" cy="3366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Consistency with the combinatorial classification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8"/>
          <p:cNvSpPr txBox="1">
            <a:spLocks noChangeArrowheads="1"/>
          </p:cNvSpPr>
          <p:nvPr/>
        </p:nvSpPr>
        <p:spPr>
          <a:xfrm>
            <a:off x="440550" y="1516673"/>
            <a:ext cx="8534400" cy="3411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dirty="0" smtClean="0">
                <a:latin typeface="Calibri" panose="020F0502020204030204" pitchFamily="34" charset="0"/>
                <a:cs typeface="Times New Roman" pitchFamily="18" charset="0"/>
              </a:rPr>
              <a:t>Objectives:</a:t>
            </a:r>
            <a:endParaRPr kumimoji="0" lang="en-US" b="1" dirty="0" smtClean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5" name="Rectangle 98"/>
          <p:cNvSpPr txBox="1">
            <a:spLocks noChangeArrowheads="1"/>
          </p:cNvSpPr>
          <p:nvPr/>
        </p:nvSpPr>
        <p:spPr>
          <a:xfrm>
            <a:off x="610438" y="1926469"/>
            <a:ext cx="8534400" cy="3411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general expression must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educe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one for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planar graphs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(positivity)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6079390" y="1955430"/>
            <a:ext cx="3081542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500" b="1" dirty="0" err="1" smtClean="0">
                <a:solidFill>
                  <a:srgbClr val="1D4F5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Postnikov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98"/>
          <p:cNvSpPr txBox="1">
            <a:spLocks noChangeArrowheads="1"/>
          </p:cNvSpPr>
          <p:nvPr/>
        </p:nvSpPr>
        <p:spPr>
          <a:xfrm>
            <a:off x="794976" y="4700505"/>
            <a:ext cx="4772075" cy="60260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Higher genus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this within unit cell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1000" y="3440285"/>
            <a:ext cx="8382000" cy="398230"/>
            <a:chOff x="381000" y="3305440"/>
            <a:chExt cx="8382000" cy="398230"/>
          </a:xfrm>
        </p:grpSpPr>
        <p:sp>
          <p:nvSpPr>
            <p:cNvPr id="21" name="Rounded Rectangle 20"/>
            <p:cNvSpPr/>
            <p:nvPr/>
          </p:nvSpPr>
          <p:spPr>
            <a:xfrm>
              <a:off x="3321764" y="3317317"/>
              <a:ext cx="2500472" cy="386353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22" name="Rectangle 98"/>
            <p:cNvSpPr txBox="1">
              <a:spLocks noChangeArrowheads="1"/>
            </p:cNvSpPr>
            <p:nvPr/>
          </p:nvSpPr>
          <p:spPr>
            <a:xfrm>
              <a:off x="381000" y="3305440"/>
              <a:ext cx="8382000" cy="3810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900" dirty="0" smtClean="0">
                  <a:solidFill>
                    <a:schemeClr val="bg1"/>
                  </a:solidFill>
                </a:rPr>
                <a:t>A Proposal</a:t>
              </a:r>
              <a:endParaRPr kumimoji="0" lang="en-US" sz="19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44620" y="4382346"/>
            <a:ext cx="2008878" cy="2008878"/>
            <a:chOff x="6858067" y="4621773"/>
            <a:chExt cx="1640883" cy="1640883"/>
          </a:xfrm>
        </p:grpSpPr>
        <p:grpSp>
          <p:nvGrpSpPr>
            <p:cNvPr id="24" name="Group 23"/>
            <p:cNvGrpSpPr/>
            <p:nvPr/>
          </p:nvGrpSpPr>
          <p:grpSpPr>
            <a:xfrm>
              <a:off x="6858067" y="4621773"/>
              <a:ext cx="1640883" cy="1640883"/>
              <a:chOff x="6858067" y="4621773"/>
              <a:chExt cx="1640883" cy="1640883"/>
            </a:xfrm>
          </p:grpSpPr>
          <p:sp>
            <p:nvSpPr>
              <p:cNvPr id="26" name="Arc 25"/>
              <p:cNvSpPr/>
              <p:nvPr/>
            </p:nvSpPr>
            <p:spPr bwMode="auto">
              <a:xfrm rot="8100000">
                <a:off x="6858067" y="4621773"/>
                <a:ext cx="1640883" cy="1640883"/>
              </a:xfrm>
              <a:prstGeom prst="arc">
                <a:avLst>
                  <a:gd name="adj1" fmla="val 15163186"/>
                  <a:gd name="adj2" fmla="val 11206466"/>
                </a:avLst>
              </a:prstGeom>
              <a:noFill/>
              <a:ln w="28575" cap="flat" cmpd="sng" algn="ctr">
                <a:solidFill>
                  <a:srgbClr val="009E4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flipH="1">
                <a:off x="7876826" y="4944886"/>
                <a:ext cx="457092" cy="26373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9E4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Arc 27"/>
              <p:cNvSpPr/>
              <p:nvPr/>
            </p:nvSpPr>
            <p:spPr bwMode="auto">
              <a:xfrm rot="8100000">
                <a:off x="7383481" y="5138435"/>
                <a:ext cx="581127" cy="581127"/>
              </a:xfrm>
              <a:prstGeom prst="arc">
                <a:avLst>
                  <a:gd name="adj1" fmla="val 12366465"/>
                  <a:gd name="adj2" fmla="val 11008640"/>
                </a:avLst>
              </a:prstGeom>
              <a:noFill/>
              <a:ln w="28575" cap="flat" cmpd="sng" algn="ctr">
                <a:solidFill>
                  <a:srgbClr val="009E4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 flipH="1">
                <a:off x="7944886" y="5072990"/>
                <a:ext cx="457092" cy="263731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9E4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Arc 24"/>
            <p:cNvSpPr/>
            <p:nvPr/>
          </p:nvSpPr>
          <p:spPr bwMode="auto">
            <a:xfrm rot="8100000">
              <a:off x="6858067" y="4621773"/>
              <a:ext cx="1640883" cy="1640883"/>
            </a:xfrm>
            <a:prstGeom prst="arc">
              <a:avLst>
                <a:gd name="adj1" fmla="val 11873619"/>
                <a:gd name="adj2" fmla="val 14801396"/>
              </a:avLst>
            </a:prstGeom>
            <a:noFill/>
            <a:ln w="28575" cap="flat" cmpd="sng" algn="ctr">
              <a:solidFill>
                <a:srgbClr val="009E4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580673" y="5801531"/>
            <a:ext cx="29206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0" dirty="0" smtClean="0">
                <a:latin typeface="+mj-lt"/>
              </a:rPr>
              <a:t>1</a:t>
            </a:r>
            <a:endParaRPr lang="en-US" sz="1500" b="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48725" y="5801531"/>
            <a:ext cx="29206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0" dirty="0" smtClean="0">
                <a:latin typeface="+mj-lt"/>
              </a:rPr>
              <a:t>3</a:t>
            </a:r>
            <a:endParaRPr lang="en-US" sz="1500" b="0" dirty="0">
              <a:latin typeface="+mj-lt"/>
            </a:endParaRPr>
          </a:p>
        </p:txBody>
      </p:sp>
      <p:sp>
        <p:nvSpPr>
          <p:cNvPr id="32" name="Rectangle 98"/>
          <p:cNvSpPr txBox="1">
            <a:spLocks noChangeArrowheads="1"/>
          </p:cNvSpPr>
          <p:nvPr/>
        </p:nvSpPr>
        <p:spPr>
          <a:xfrm>
            <a:off x="6079390" y="487469"/>
            <a:ext cx="3081542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en-US" sz="1500" b="1" dirty="0" smtClean="0">
                <a:solidFill>
                  <a:srgbClr val="1D4F5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Franco, </a:t>
            </a:r>
            <a:r>
              <a:rPr lang="en-US" sz="1500" b="1" dirty="0" err="1" smtClean="0">
                <a:solidFill>
                  <a:srgbClr val="1D4F5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Galloni</a:t>
            </a:r>
            <a:r>
              <a:rPr lang="en-US" sz="1500" b="1" dirty="0" smtClean="0">
                <a:solidFill>
                  <a:srgbClr val="1D4F5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Penante, Wen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22857" y="4269771"/>
            <a:ext cx="2239040" cy="2239041"/>
            <a:chOff x="6422857" y="4269771"/>
            <a:chExt cx="2239040" cy="2239041"/>
          </a:xfrm>
        </p:grpSpPr>
        <p:cxnSp>
          <p:nvCxnSpPr>
            <p:cNvPr id="34" name="Straight Connector 33"/>
            <p:cNvCxnSpPr/>
            <p:nvPr/>
          </p:nvCxnSpPr>
          <p:spPr bwMode="auto">
            <a:xfrm flipH="1">
              <a:off x="7604643" y="4786039"/>
              <a:ext cx="902975" cy="52099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" name="Oval 34"/>
            <p:cNvSpPr/>
            <p:nvPr/>
          </p:nvSpPr>
          <p:spPr bwMode="auto">
            <a:xfrm>
              <a:off x="7283175" y="5102102"/>
              <a:ext cx="518403" cy="518403"/>
            </a:xfrm>
            <a:prstGeom prst="ellipse">
              <a:avLst/>
            </a:prstGeom>
            <a:solidFill>
              <a:srgbClr val="C9F1FF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422857" y="4269771"/>
              <a:ext cx="2239040" cy="2239041"/>
            </a:xfrm>
            <a:prstGeom prst="ellipse">
              <a:avLst/>
            </a:pr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028245" y="4847172"/>
              <a:ext cx="1028265" cy="102826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38" name="Arc 37"/>
            <p:cNvSpPr/>
            <p:nvPr/>
          </p:nvSpPr>
          <p:spPr bwMode="auto">
            <a:xfrm rot="8100000">
              <a:off x="6653498" y="4432689"/>
              <a:ext cx="1755181" cy="1755181"/>
            </a:xfrm>
            <a:prstGeom prst="arc">
              <a:avLst>
                <a:gd name="adj1" fmla="val 15490881"/>
                <a:gd name="adj2" fmla="val 68015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39" name="Straight Connector 38"/>
            <p:cNvCxnSpPr>
              <a:stCxn id="35" idx="0"/>
              <a:endCxn id="37" idx="0"/>
            </p:cNvCxnSpPr>
            <p:nvPr/>
          </p:nvCxnSpPr>
          <p:spPr bwMode="auto">
            <a:xfrm flipV="1">
              <a:off x="7542377" y="4847172"/>
              <a:ext cx="1" cy="2549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7542376" y="5624971"/>
              <a:ext cx="1" cy="2549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7542376" y="6248666"/>
              <a:ext cx="1" cy="25493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6596254" y="5620506"/>
              <a:ext cx="507779" cy="2687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 flipV="1">
              <a:off x="7966593" y="5626627"/>
              <a:ext cx="507779" cy="2687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Oval 43"/>
            <p:cNvSpPr/>
            <p:nvPr/>
          </p:nvSpPr>
          <p:spPr>
            <a:xfrm flipV="1">
              <a:off x="7468316" y="4770109"/>
              <a:ext cx="136327" cy="13632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468316" y="6122737"/>
              <a:ext cx="136327" cy="13632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flipV="1">
              <a:off x="6740911" y="5715690"/>
              <a:ext cx="136327" cy="13632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 flipV="1">
              <a:off x="8177250" y="5715690"/>
              <a:ext cx="136327" cy="13632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014679" y="5561645"/>
              <a:ext cx="136327" cy="13632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920261" y="5561645"/>
              <a:ext cx="136327" cy="13632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 flipV="1">
              <a:off x="7468316" y="5825557"/>
              <a:ext cx="136327" cy="13632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flipV="1">
              <a:off x="7360736" y="4845524"/>
              <a:ext cx="119791" cy="407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H="1" flipV="1">
              <a:off x="7607287" y="4838859"/>
              <a:ext cx="119791" cy="407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7545022" y="4928364"/>
              <a:ext cx="2047" cy="1354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7545196" y="5705915"/>
              <a:ext cx="2047" cy="1354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flipV="1">
              <a:off x="6868264" y="5663163"/>
              <a:ext cx="169190" cy="818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8035809" y="5666924"/>
              <a:ext cx="169190" cy="818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7354704" y="5839146"/>
              <a:ext cx="119791" cy="407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flipV="1">
              <a:off x="7932579" y="5694517"/>
              <a:ext cx="27823" cy="170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>
              <a:off x="8296436" y="5807414"/>
              <a:ext cx="229933" cy="1112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H="1" flipV="1">
              <a:off x="6835018" y="5838118"/>
              <a:ext cx="107660" cy="102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8133902" y="5847423"/>
              <a:ext cx="107660" cy="1028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541303" y="6246068"/>
              <a:ext cx="2047" cy="1354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V="1">
              <a:off x="6549950" y="5817025"/>
              <a:ext cx="194718" cy="9611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71" name="Straight Arrow Connector 70"/>
          <p:cNvCxnSpPr/>
          <p:nvPr/>
        </p:nvCxnSpPr>
        <p:spPr>
          <a:xfrm>
            <a:off x="2217976" y="4921924"/>
            <a:ext cx="36718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98"/>
          <p:cNvSpPr txBox="1">
            <a:spLocks noChangeArrowheads="1"/>
          </p:cNvSpPr>
          <p:nvPr/>
        </p:nvSpPr>
        <p:spPr>
          <a:xfrm>
            <a:off x="418528" y="4291107"/>
            <a:ext cx="8534400" cy="3411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Close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flows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into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using boundaries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cuts</a:t>
            </a:r>
          </a:p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93517" y="5113908"/>
            <a:ext cx="29206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0" dirty="0" smtClean="0">
                <a:latin typeface="+mj-lt"/>
              </a:rPr>
              <a:t>4</a:t>
            </a:r>
            <a:endParaRPr lang="en-US" sz="1500" b="0" dirty="0"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80095" y="5297037"/>
            <a:ext cx="29206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0" dirty="0" smtClean="0">
                <a:latin typeface="+mj-lt"/>
              </a:rPr>
              <a:t>5</a:t>
            </a:r>
            <a:endParaRPr lang="en-US" sz="1500" b="0" dirty="0">
              <a:latin typeface="+mj-l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475343" y="4301672"/>
            <a:ext cx="2212245" cy="2207140"/>
            <a:chOff x="6801480" y="4555877"/>
            <a:chExt cx="1806996" cy="1802826"/>
          </a:xfrm>
        </p:grpSpPr>
        <p:sp>
          <p:nvSpPr>
            <p:cNvPr id="76" name="Arc 75"/>
            <p:cNvSpPr/>
            <p:nvPr/>
          </p:nvSpPr>
          <p:spPr bwMode="auto">
            <a:xfrm rot="8100000">
              <a:off x="6801480" y="4555877"/>
              <a:ext cx="1806996" cy="1790266"/>
            </a:xfrm>
            <a:prstGeom prst="arc">
              <a:avLst>
                <a:gd name="adj1" fmla="val 11419319"/>
                <a:gd name="adj2" fmla="val 19082084"/>
              </a:avLst>
            </a:prstGeom>
            <a:noFill/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956221" y="4665741"/>
              <a:ext cx="1598961" cy="1692962"/>
              <a:chOff x="6956221" y="4665741"/>
              <a:chExt cx="1598961" cy="1692962"/>
            </a:xfrm>
          </p:grpSpPr>
          <p:sp>
            <p:nvSpPr>
              <p:cNvPr id="78" name="Arc 77"/>
              <p:cNvSpPr/>
              <p:nvPr/>
            </p:nvSpPr>
            <p:spPr bwMode="auto">
              <a:xfrm rot="8100000">
                <a:off x="6956221" y="4665741"/>
                <a:ext cx="1433659" cy="1433659"/>
              </a:xfrm>
              <a:prstGeom prst="arc">
                <a:avLst>
                  <a:gd name="adj1" fmla="val 18803924"/>
                  <a:gd name="adj2" fmla="val 781616"/>
                </a:avLst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5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7050450" y="4946514"/>
                <a:ext cx="1504732" cy="1412189"/>
                <a:chOff x="7050450" y="4946514"/>
                <a:chExt cx="1504732" cy="1412189"/>
              </a:xfrm>
            </p:grpSpPr>
            <p:cxnSp>
              <p:nvCxnSpPr>
                <p:cNvPr id="80" name="Straight Connector 79"/>
                <p:cNvCxnSpPr/>
                <p:nvPr/>
              </p:nvCxnSpPr>
              <p:spPr bwMode="auto">
                <a:xfrm flipV="1">
                  <a:off x="7673050" y="5001450"/>
                  <a:ext cx="1" cy="20823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flipV="1">
                  <a:off x="7675509" y="6088762"/>
                  <a:ext cx="0" cy="269941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 flipV="1">
                  <a:off x="7050450" y="5640381"/>
                  <a:ext cx="250038" cy="12902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Arrow Connector 82"/>
                <p:cNvCxnSpPr/>
                <p:nvPr/>
              </p:nvCxnSpPr>
              <p:spPr bwMode="auto">
                <a:xfrm flipH="1" flipV="1">
                  <a:off x="7726072" y="4994658"/>
                  <a:ext cx="97847" cy="33289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84" name="Straight Arrow Connector 83"/>
                <p:cNvCxnSpPr/>
                <p:nvPr/>
              </p:nvCxnSpPr>
              <p:spPr bwMode="auto">
                <a:xfrm>
                  <a:off x="7675213" y="5067767"/>
                  <a:ext cx="1672" cy="11061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85" name="Straight Arrow Connector 84"/>
                <p:cNvCxnSpPr/>
                <p:nvPr/>
              </p:nvCxnSpPr>
              <p:spPr bwMode="auto">
                <a:xfrm flipV="1">
                  <a:off x="7122426" y="5667962"/>
                  <a:ext cx="138197" cy="6685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86" name="Straight Arrow Connector 85"/>
                <p:cNvCxnSpPr/>
                <p:nvPr/>
              </p:nvCxnSpPr>
              <p:spPr bwMode="auto">
                <a:xfrm flipH="1" flipV="1">
                  <a:off x="7095270" y="5810868"/>
                  <a:ext cx="87938" cy="8404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87" name="Straight Arrow Connector 86"/>
                <p:cNvCxnSpPr/>
                <p:nvPr/>
              </p:nvCxnSpPr>
              <p:spPr bwMode="auto">
                <a:xfrm flipV="1">
                  <a:off x="7672175" y="6144088"/>
                  <a:ext cx="1672" cy="110613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sp>
              <p:nvSpPr>
                <p:cNvPr id="88" name="Arc 87"/>
                <p:cNvSpPr/>
                <p:nvPr/>
              </p:nvSpPr>
              <p:spPr bwMode="auto">
                <a:xfrm rot="8100000">
                  <a:off x="7252455" y="5003903"/>
                  <a:ext cx="836833" cy="829085"/>
                </a:xfrm>
                <a:prstGeom prst="arc">
                  <a:avLst>
                    <a:gd name="adj1" fmla="val 8015003"/>
                    <a:gd name="adj2" fmla="val 982371"/>
                  </a:avLst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 bwMode="auto">
                <a:xfrm flipH="1">
                  <a:off x="7832176" y="4946514"/>
                  <a:ext cx="632865" cy="35770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0" name="Arc 89"/>
                <p:cNvSpPr/>
                <p:nvPr/>
              </p:nvSpPr>
              <p:spPr bwMode="auto">
                <a:xfrm rot="8100000">
                  <a:off x="7474974" y="5224379"/>
                  <a:ext cx="407461" cy="403688"/>
                </a:xfrm>
                <a:prstGeom prst="arc">
                  <a:avLst>
                    <a:gd name="adj1" fmla="val 7768553"/>
                    <a:gd name="adj2" fmla="val 11590829"/>
                  </a:avLst>
                </a:prstGeom>
                <a:noFill/>
                <a:ln w="38100" cap="flat" cmpd="sng" algn="ctr">
                  <a:solidFill>
                    <a:srgbClr val="FF0000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5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cxnSp>
              <p:nvCxnSpPr>
                <p:cNvPr id="91" name="Straight Arrow Connector 90"/>
                <p:cNvCxnSpPr/>
                <p:nvPr/>
              </p:nvCxnSpPr>
              <p:spPr bwMode="auto">
                <a:xfrm flipV="1">
                  <a:off x="8291868" y="4967824"/>
                  <a:ext cx="138197" cy="66851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  <p:cxnSp>
              <p:nvCxnSpPr>
                <p:cNvPr id="92" name="Straight Arrow Connector 91"/>
                <p:cNvCxnSpPr/>
                <p:nvPr/>
              </p:nvCxnSpPr>
              <p:spPr bwMode="auto">
                <a:xfrm flipH="1">
                  <a:off x="8445371" y="5760874"/>
                  <a:ext cx="109811" cy="18181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lg" len="lg"/>
                </a:ln>
                <a:effectLst/>
              </p:spPr>
            </p:cxnSp>
          </p:grpSp>
        </p:grpSp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209" y="707846"/>
            <a:ext cx="3309583" cy="762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 bwMode="auto">
          <a:xfrm>
            <a:off x="5161783" y="765165"/>
            <a:ext cx="293043" cy="293043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 bwMode="auto">
          <a:xfrm>
            <a:off x="5616676" y="2546600"/>
            <a:ext cx="36661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743386" y="5195301"/>
            <a:ext cx="8534400" cy="684664"/>
            <a:chOff x="743386" y="5399141"/>
            <a:chExt cx="8534400" cy="684664"/>
          </a:xfrm>
        </p:grpSpPr>
        <p:sp>
          <p:nvSpPr>
            <p:cNvPr id="95" name="Rectangle 98"/>
            <p:cNvSpPr txBox="1">
              <a:spLocks noChangeArrowheads="1"/>
            </p:cNvSpPr>
            <p:nvPr/>
          </p:nvSpPr>
          <p:spPr>
            <a:xfrm>
              <a:off x="743386" y="5399141"/>
              <a:ext cx="8534400" cy="34119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100000"/>
                <a:buFont typeface="+mj-lt"/>
                <a:buAutoNum type="arabicPeriod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Overall sign for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aseline="-25000" dirty="0" err="1" smtClean="0"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entry: (-1)</a:t>
              </a:r>
              <a:r>
                <a:rPr lang="en-US" sz="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aseline="300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kumimoji="0" lang="en-US" sz="2100" b="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Rectangle 98"/>
            <p:cNvSpPr txBox="1">
              <a:spLocks noChangeArrowheads="1"/>
            </p:cNvSpPr>
            <p:nvPr/>
          </p:nvSpPr>
          <p:spPr>
            <a:xfrm>
              <a:off x="3952931" y="5410422"/>
              <a:ext cx="358427" cy="328425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1300" dirty="0" err="1" smtClean="0">
                  <a:latin typeface="Times New Roman" pitchFamily="18" charset="0"/>
                  <a:cs typeface="Times New Roman" pitchFamily="18" charset="0"/>
                </a:rPr>
                <a:t>ij</a:t>
              </a:r>
              <a:endParaRPr kumimoji="0" lang="en-US" sz="1300" b="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Rectangle 98"/>
            <p:cNvSpPr txBox="1">
              <a:spLocks noChangeArrowheads="1"/>
            </p:cNvSpPr>
            <p:nvPr/>
          </p:nvSpPr>
          <p:spPr>
            <a:xfrm>
              <a:off x="1099600" y="5692661"/>
              <a:ext cx="4418947" cy="391144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baseline="-25000" dirty="0" err="1" smtClean="0">
                  <a:latin typeface="Times New Roman" pitchFamily="18" charset="0"/>
                  <a:cs typeface="Times New Roman" pitchFamily="18" charset="0"/>
                </a:rPr>
                <a:t>ij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= number of sources between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and j</a:t>
              </a:r>
              <a:endParaRPr kumimoji="0" lang="en-US" sz="2100" b="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9006" y="5974901"/>
            <a:ext cx="8534400" cy="684664"/>
            <a:chOff x="743386" y="5399141"/>
            <a:chExt cx="8534400" cy="684664"/>
          </a:xfrm>
        </p:grpSpPr>
        <p:sp>
          <p:nvSpPr>
            <p:cNvPr id="99" name="Rectangle 98"/>
            <p:cNvSpPr txBox="1">
              <a:spLocks noChangeArrowheads="1"/>
            </p:cNvSpPr>
            <p:nvPr/>
          </p:nvSpPr>
          <p:spPr>
            <a:xfrm>
              <a:off x="743386" y="5399141"/>
              <a:ext cx="8534400" cy="341196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100000"/>
                <a:buFont typeface="+mj-lt"/>
                <a:buAutoNum type="arabicPeriod" startAt="2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Additional sign for each contribution: (-1)</a:t>
              </a:r>
              <a:r>
                <a:rPr lang="en-US" baseline="30000" dirty="0" smtClean="0">
                  <a:latin typeface="Times New Roman" pitchFamily="18" charset="0"/>
                  <a:cs typeface="Times New Roman" pitchFamily="18" charset="0"/>
                </a:rPr>
                <a:t>r+1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100" b="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Rectangle 98"/>
            <p:cNvSpPr txBox="1">
              <a:spLocks noChangeArrowheads="1"/>
            </p:cNvSpPr>
            <p:nvPr/>
          </p:nvSpPr>
          <p:spPr>
            <a:xfrm>
              <a:off x="1099600" y="5692661"/>
              <a:ext cx="4418947" cy="391144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 = rotation number = clock -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counterclock</a:t>
              </a:r>
              <a:endParaRPr kumimoji="0" lang="en-US" sz="2100" b="0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Rectangle 98"/>
          <p:cNvSpPr txBox="1">
            <a:spLocks noChangeArrowheads="1"/>
          </p:cNvSpPr>
          <p:nvPr/>
        </p:nvSpPr>
        <p:spPr>
          <a:xfrm>
            <a:off x="609828" y="2329795"/>
            <a:ext cx="8419899" cy="3366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36550" lvl="1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Plücker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coordinates are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contributions from all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perfect matchings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 corresponding point in the generalized matroid polytope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01586" y="6456222"/>
            <a:ext cx="292068" cy="3231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500" b="0" dirty="0" smtClean="0">
                <a:latin typeface="+mj-lt"/>
              </a:rPr>
              <a:t>2</a:t>
            </a:r>
            <a:endParaRPr lang="en-US" sz="15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44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/>
      <p:bldP spid="12" grpId="0"/>
      <p:bldP spid="13" grpId="0"/>
      <p:bldP spid="14" grpId="0"/>
      <p:bldP spid="15" grpId="0"/>
      <p:bldP spid="16" grpId="0"/>
      <p:bldP spid="17" grpId="0"/>
      <p:bldP spid="30" grpId="0"/>
      <p:bldP spid="31" grpId="0"/>
      <p:bldP spid="32" grpId="0"/>
      <p:bldP spid="72" grpId="0"/>
      <p:bldP spid="73" grpId="0"/>
      <p:bldP spid="74" grpId="0"/>
      <p:bldP spid="2" grpId="0" animBg="1"/>
      <p:bldP spid="100" grpId="0"/>
      <p:bldP spid="10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1265444" y="-3337"/>
            <a:ext cx="66131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Example</a:t>
            </a:r>
          </a:p>
        </p:txBody>
      </p:sp>
      <p:sp>
        <p:nvSpPr>
          <p:cNvPr id="95" name="Rectangle 98"/>
          <p:cNvSpPr txBox="1">
            <a:spLocks noChangeArrowheads="1"/>
          </p:cNvSpPr>
          <p:nvPr/>
        </p:nvSpPr>
        <p:spPr>
          <a:xfrm>
            <a:off x="418528" y="589048"/>
            <a:ext cx="8534400" cy="3411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B=2, g=1 example: 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3595510" y="1145375"/>
            <a:ext cx="1952981" cy="1952981"/>
            <a:chOff x="3389198" y="2248869"/>
            <a:chExt cx="2334420" cy="2334420"/>
          </a:xfrm>
        </p:grpSpPr>
        <p:sp>
          <p:nvSpPr>
            <p:cNvPr id="97" name="Rectangle 96"/>
            <p:cNvSpPr/>
            <p:nvPr/>
          </p:nvSpPr>
          <p:spPr bwMode="auto">
            <a:xfrm>
              <a:off x="3845429" y="2705100"/>
              <a:ext cx="1421958" cy="1421958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3845429" y="2705100"/>
              <a:ext cx="1421958" cy="142195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9" name="Rectangle 98"/>
            <p:cNvSpPr/>
            <p:nvPr/>
          </p:nvSpPr>
          <p:spPr bwMode="auto">
            <a:xfrm>
              <a:off x="3389198" y="2248869"/>
              <a:ext cx="2334420" cy="2334420"/>
            </a:xfrm>
            <a:prstGeom prst="rect">
              <a:avLst/>
            </a:prstGeom>
            <a:noFill/>
            <a:ln w="28575" cap="flat" cmpd="sng" algn="ctr">
              <a:solidFill>
                <a:srgbClr val="0070C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0" name="Straight Connector 99"/>
            <p:cNvCxnSpPr>
              <a:stCxn id="99" idx="1"/>
              <a:endCxn id="97" idx="1"/>
            </p:cNvCxnSpPr>
            <p:nvPr/>
          </p:nvCxnSpPr>
          <p:spPr bwMode="auto">
            <a:xfrm>
              <a:off x="3389198" y="3416079"/>
              <a:ext cx="4562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5267387" y="3416079"/>
              <a:ext cx="45623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>
              <a:endCxn id="99" idx="0"/>
            </p:cNvCxnSpPr>
            <p:nvPr/>
          </p:nvCxnSpPr>
          <p:spPr bwMode="auto">
            <a:xfrm flipH="1" flipV="1">
              <a:off x="4556408" y="2248869"/>
              <a:ext cx="710979" cy="4562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 flipH="1" flipV="1">
              <a:off x="3838443" y="4120002"/>
              <a:ext cx="710979" cy="45623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3845429" y="3717635"/>
              <a:ext cx="389504" cy="3895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4866594" y="2722763"/>
              <a:ext cx="389504" cy="38950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>
              <a:off x="3845429" y="2722763"/>
              <a:ext cx="429888" cy="83668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4834611" y="3274186"/>
              <a:ext cx="429888" cy="83668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97" idx="1"/>
            </p:cNvCxnSpPr>
            <p:nvPr/>
          </p:nvCxnSpPr>
          <p:spPr bwMode="auto">
            <a:xfrm>
              <a:off x="3845429" y="3416079"/>
              <a:ext cx="372497" cy="2225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4897760" y="3202701"/>
              <a:ext cx="372497" cy="22253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Oval 109"/>
            <p:cNvSpPr/>
            <p:nvPr/>
          </p:nvSpPr>
          <p:spPr bwMode="auto">
            <a:xfrm>
              <a:off x="4671846" y="3050715"/>
              <a:ext cx="274976" cy="274976"/>
            </a:xfrm>
            <a:prstGeom prst="ellipse">
              <a:avLst/>
            </a:prstGeom>
            <a:solidFill>
              <a:srgbClr val="C9F1FF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194942" y="3501051"/>
              <a:ext cx="274976" cy="274976"/>
            </a:xfrm>
            <a:prstGeom prst="ellipse">
              <a:avLst/>
            </a:prstGeom>
            <a:solidFill>
              <a:srgbClr val="C9F1FF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3796102" y="2651581"/>
              <a:ext cx="1532575" cy="1532447"/>
              <a:chOff x="3796102" y="2651581"/>
              <a:chExt cx="1532575" cy="153244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3796102" y="3371388"/>
                <a:ext cx="111354" cy="1113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213145" y="2651581"/>
                <a:ext cx="111354" cy="1113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217323" y="4072674"/>
                <a:ext cx="111354" cy="11135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 flipH="1" flipV="1">
              <a:off x="3796102" y="2651581"/>
              <a:ext cx="1532575" cy="1532447"/>
              <a:chOff x="3796102" y="2651581"/>
              <a:chExt cx="1532575" cy="1532447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4" name="Oval 113"/>
              <p:cNvSpPr/>
              <p:nvPr/>
            </p:nvSpPr>
            <p:spPr>
              <a:xfrm>
                <a:off x="3796102" y="3371388"/>
                <a:ext cx="111354" cy="111354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213145" y="2651581"/>
                <a:ext cx="111354" cy="111354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217323" y="4072674"/>
                <a:ext cx="111354" cy="111354"/>
              </a:xfrm>
              <a:prstGeom prst="ellipse">
                <a:avLst/>
              </a:prstGeom>
              <a:grpFill/>
              <a:ln w="12700">
                <a:solidFill>
                  <a:schemeClr val="tx2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0" dirty="0">
                  <a:ln w="12700"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209" y="3591896"/>
            <a:ext cx="5793583" cy="285056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20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  <p:bldP spid="9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6761" y="2680727"/>
            <a:ext cx="731051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Bipartite Field Theories</a:t>
            </a:r>
            <a:endParaRPr lang="en-US" sz="5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1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On-Shell Diagrams and Quivers</a:t>
            </a: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473119" y="4911668"/>
            <a:ext cx="8258892" cy="4245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of 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ideas we 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discussed for on-shell diagrams have a natural interpretation in terms of quivers: </a:t>
            </a:r>
            <a:r>
              <a:rPr lang="en-US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perspectives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intuition</a:t>
            </a: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98"/>
          <p:cNvSpPr txBox="1">
            <a:spLocks noChangeArrowheads="1"/>
          </p:cNvSpPr>
          <p:nvPr/>
        </p:nvSpPr>
        <p:spPr>
          <a:xfrm>
            <a:off x="473119" y="5742362"/>
            <a:ext cx="8474497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There seems to exist an intriguing relation, yet to be explored, with recently studied </a:t>
            </a:r>
            <a:r>
              <a:rPr kumimoji="0"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deformations of the </a:t>
            </a:r>
            <a:r>
              <a:rPr kumimoji="0"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Grassmannian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3250834" y="1648671"/>
            <a:ext cx="2809956" cy="2186822"/>
            <a:chOff x="561308" y="1535668"/>
            <a:chExt cx="3549945" cy="2762711"/>
          </a:xfrm>
        </p:grpSpPr>
        <p:grpSp>
          <p:nvGrpSpPr>
            <p:cNvPr id="79" name="Group 78"/>
            <p:cNvGrpSpPr/>
            <p:nvPr/>
          </p:nvGrpSpPr>
          <p:grpSpPr>
            <a:xfrm>
              <a:off x="863847" y="1828800"/>
              <a:ext cx="3247406" cy="2144422"/>
              <a:chOff x="2514600" y="762000"/>
              <a:chExt cx="3247406" cy="2144422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2895600" y="1143000"/>
                <a:ext cx="1328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2895600" y="1143000"/>
                <a:ext cx="0" cy="13287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895600" y="2514600"/>
                <a:ext cx="1328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3559984" y="1143000"/>
                <a:ext cx="0" cy="13287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V="1">
                <a:off x="4208814" y="1143000"/>
                <a:ext cx="0" cy="132876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895600" y="1828800"/>
                <a:ext cx="131321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208814" y="1143000"/>
                <a:ext cx="59178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224368" y="2514600"/>
                <a:ext cx="59178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800600" y="1143000"/>
                <a:ext cx="304800" cy="6643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4800600" y="1828800"/>
                <a:ext cx="304800" cy="6643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2514600" y="762000"/>
                <a:ext cx="3810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4791807" y="2514600"/>
                <a:ext cx="3810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2514600" y="2525422"/>
                <a:ext cx="3810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>
                <a:off x="4791807" y="762000"/>
                <a:ext cx="381000" cy="381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105400" y="1807384"/>
                <a:ext cx="6447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Oval 104"/>
              <p:cNvSpPr/>
              <p:nvPr/>
            </p:nvSpPr>
            <p:spPr>
              <a:xfrm>
                <a:off x="2819400" y="10668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Calibri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132614" y="10668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Calibri" pitchFamily="34" charset="0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017476" y="1731184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Calibri" pitchFamily="34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132614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Calibri" pitchFamily="34" charset="0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483784" y="17526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Calibri" pitchFamily="34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9400" y="2435787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Calibri" pitchFamily="34" charset="0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2818727" y="17526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476007" y="1066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476007" y="2436599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4739954" y="2434975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739954" y="1066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4131941" y="1751788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5609606" y="1731184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1416100" y="2357326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Calibri" pitchFamily="34" charset="0"/>
                </a:rPr>
                <a:t>1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416100" y="3043126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082188" y="3040656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082188" y="2357856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11032" y="2710121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Calibri" pitchFamily="34" charset="0"/>
                </a:rPr>
                <a:t>5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4693" y="1535668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84693" y="3886200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519123" y="3212068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19123" y="2132682"/>
              <a:ext cx="336686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61308" y="2689982"/>
              <a:ext cx="467279" cy="412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latin typeface="Calibri" pitchFamily="34" charset="0"/>
                </a:rPr>
                <a:t>10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862662" y="1385247"/>
            <a:ext cx="3423438" cy="2783390"/>
            <a:chOff x="4549912" y="1162098"/>
            <a:chExt cx="4324983" cy="3516381"/>
          </a:xfrm>
        </p:grpSpPr>
        <p:sp>
          <p:nvSpPr>
            <p:cNvPr id="123" name="TextBox 122"/>
            <p:cNvSpPr txBox="1"/>
            <p:nvPr/>
          </p:nvSpPr>
          <p:spPr>
            <a:xfrm>
              <a:off x="6502903" y="4250769"/>
              <a:ext cx="364678" cy="427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Calibri" pitchFamily="34" charset="0"/>
                </a:rPr>
                <a:t>9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4549912" y="1162098"/>
              <a:ext cx="4324983" cy="3118741"/>
              <a:chOff x="4549912" y="1162098"/>
              <a:chExt cx="4324983" cy="3118741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4967916" y="1510361"/>
                <a:ext cx="3551070" cy="2770478"/>
                <a:chOff x="548345" y="1510361"/>
                <a:chExt cx="3551070" cy="2770478"/>
              </a:xfrm>
            </p:grpSpPr>
            <p:sp>
              <p:nvSpPr>
                <p:cNvPr id="155" name="Oval 154"/>
                <p:cNvSpPr/>
                <p:nvPr/>
              </p:nvSpPr>
              <p:spPr>
                <a:xfrm>
                  <a:off x="1461951" y="2432595"/>
                  <a:ext cx="242239" cy="24223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 dirty="0">
                    <a:latin typeface="Calibri" pitchFamily="34" charset="0"/>
                  </a:endParaRPr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2110550" y="2432595"/>
                  <a:ext cx="242239" cy="24223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 dirty="0">
                    <a:latin typeface="Calibri" pitchFamily="34" charset="0"/>
                  </a:endParaRPr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2110550" y="3124253"/>
                  <a:ext cx="242239" cy="24223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 dirty="0">
                    <a:latin typeface="Calibri" pitchFamily="34" charset="0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1461951" y="3124253"/>
                  <a:ext cx="242239" cy="24223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 dirty="0">
                    <a:latin typeface="Calibri" pitchFamily="34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2110549" y="1510361"/>
                  <a:ext cx="242239" cy="24223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>
                    <a:latin typeface="Calibri" pitchFamily="34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2110550" y="4038600"/>
                  <a:ext cx="242239" cy="24223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>
                    <a:latin typeface="Calibri" pitchFamily="34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48345" y="2774480"/>
                  <a:ext cx="242239" cy="24223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>
                    <a:latin typeface="Calibri" pitchFamily="34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3857176" y="2088680"/>
                  <a:ext cx="242239" cy="24223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>
                    <a:latin typeface="Calibri" pitchFamily="34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3857176" y="3460280"/>
                  <a:ext cx="242239" cy="242239"/>
                </a:xfrm>
                <a:prstGeom prst="rect">
                  <a:avLst/>
                </a:prstGeom>
                <a:solidFill>
                  <a:srgbClr val="92D05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>
                    <a:latin typeface="Calibri" pitchFamily="34" charset="0"/>
                  </a:endParaRPr>
                </a:p>
              </p:txBody>
            </p:sp>
            <p:sp>
              <p:nvSpPr>
                <p:cNvPr id="164" name="Oval 163"/>
                <p:cNvSpPr/>
                <p:nvPr/>
              </p:nvSpPr>
              <p:spPr>
                <a:xfrm>
                  <a:off x="2869508" y="2773668"/>
                  <a:ext cx="242239" cy="242239"/>
                </a:xfrm>
                <a:prstGeom prst="ellipse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b="0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26" name="Straight Arrow Connector 125"/>
              <p:cNvCxnSpPr>
                <a:stCxn id="156" idx="2"/>
                <a:endCxn id="155" idx="6"/>
              </p:cNvCxnSpPr>
              <p:nvPr/>
            </p:nvCxnSpPr>
            <p:spPr>
              <a:xfrm flipH="1">
                <a:off x="6123761" y="2553715"/>
                <a:ext cx="4063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55" idx="4"/>
                <a:endCxn id="158" idx="0"/>
              </p:cNvCxnSpPr>
              <p:nvPr/>
            </p:nvCxnSpPr>
            <p:spPr>
              <a:xfrm>
                <a:off x="6002642" y="2674834"/>
                <a:ext cx="0" cy="4494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58" idx="6"/>
                <a:endCxn id="157" idx="2"/>
              </p:cNvCxnSpPr>
              <p:nvPr/>
            </p:nvCxnSpPr>
            <p:spPr>
              <a:xfrm>
                <a:off x="6123761" y="3245373"/>
                <a:ext cx="40636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57" idx="0"/>
                <a:endCxn id="156" idx="4"/>
              </p:cNvCxnSpPr>
              <p:nvPr/>
            </p:nvCxnSpPr>
            <p:spPr>
              <a:xfrm flipV="1">
                <a:off x="6651241" y="2674834"/>
                <a:ext cx="0" cy="4494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61" idx="3"/>
                <a:endCxn id="155" idx="2"/>
              </p:cNvCxnSpPr>
              <p:nvPr/>
            </p:nvCxnSpPr>
            <p:spPr>
              <a:xfrm flipV="1">
                <a:off x="5210155" y="2553715"/>
                <a:ext cx="671367" cy="34188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58" idx="2"/>
                <a:endCxn id="161" idx="3"/>
              </p:cNvCxnSpPr>
              <p:nvPr/>
            </p:nvCxnSpPr>
            <p:spPr>
              <a:xfrm flipH="1" flipV="1">
                <a:off x="5210155" y="2895600"/>
                <a:ext cx="671367" cy="3497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59" idx="1"/>
                <a:endCxn id="161" idx="0"/>
              </p:cNvCxnSpPr>
              <p:nvPr/>
            </p:nvCxnSpPr>
            <p:spPr>
              <a:xfrm flipH="1">
                <a:off x="5089036" y="1631481"/>
                <a:ext cx="1441084" cy="114299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61" idx="2"/>
                <a:endCxn id="160" idx="1"/>
              </p:cNvCxnSpPr>
              <p:nvPr/>
            </p:nvCxnSpPr>
            <p:spPr>
              <a:xfrm>
                <a:off x="5089036" y="3016719"/>
                <a:ext cx="1441085" cy="114300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60" idx="0"/>
                <a:endCxn id="158" idx="5"/>
              </p:cNvCxnSpPr>
              <p:nvPr/>
            </p:nvCxnSpPr>
            <p:spPr>
              <a:xfrm flipH="1" flipV="1">
                <a:off x="6088286" y="3331017"/>
                <a:ext cx="562955" cy="7075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55" idx="7"/>
                <a:endCxn id="159" idx="2"/>
              </p:cNvCxnSpPr>
              <p:nvPr/>
            </p:nvCxnSpPr>
            <p:spPr>
              <a:xfrm flipV="1">
                <a:off x="6088286" y="1752600"/>
                <a:ext cx="562954" cy="7154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>
                <a:stCxn id="159" idx="2"/>
                <a:endCxn id="156" idx="0"/>
              </p:cNvCxnSpPr>
              <p:nvPr/>
            </p:nvCxnSpPr>
            <p:spPr>
              <a:xfrm>
                <a:off x="6651240" y="1752600"/>
                <a:ext cx="1" cy="67999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57" idx="4"/>
                <a:endCxn id="160" idx="0"/>
              </p:cNvCxnSpPr>
              <p:nvPr/>
            </p:nvCxnSpPr>
            <p:spPr>
              <a:xfrm>
                <a:off x="6651241" y="3366492"/>
                <a:ext cx="0" cy="6721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56" idx="6"/>
                <a:endCxn id="164" idx="1"/>
              </p:cNvCxnSpPr>
              <p:nvPr/>
            </p:nvCxnSpPr>
            <p:spPr>
              <a:xfrm>
                <a:off x="6772360" y="2553715"/>
                <a:ext cx="552194" cy="25542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/>
              <p:cNvCxnSpPr>
                <a:stCxn id="164" idx="3"/>
                <a:endCxn id="157" idx="6"/>
              </p:cNvCxnSpPr>
              <p:nvPr/>
            </p:nvCxnSpPr>
            <p:spPr>
              <a:xfrm flipH="1">
                <a:off x="6772360" y="2980432"/>
                <a:ext cx="552194" cy="26494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>
                <a:stCxn id="164" idx="0"/>
              </p:cNvCxnSpPr>
              <p:nvPr/>
            </p:nvCxnSpPr>
            <p:spPr>
              <a:xfrm flipH="1" flipV="1">
                <a:off x="6772360" y="1752600"/>
                <a:ext cx="637839" cy="10210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endCxn id="164" idx="4"/>
              </p:cNvCxnSpPr>
              <p:nvPr/>
            </p:nvCxnSpPr>
            <p:spPr>
              <a:xfrm flipV="1">
                <a:off x="6772360" y="3015907"/>
                <a:ext cx="637839" cy="10226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>
                <a:stCxn id="159" idx="3"/>
                <a:endCxn id="162" idx="1"/>
              </p:cNvCxnSpPr>
              <p:nvPr/>
            </p:nvCxnSpPr>
            <p:spPr>
              <a:xfrm>
                <a:off x="6772359" y="1631481"/>
                <a:ext cx="1504388" cy="5783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>
                <a:stCxn id="163" idx="1"/>
                <a:endCxn id="160" idx="3"/>
              </p:cNvCxnSpPr>
              <p:nvPr/>
            </p:nvCxnSpPr>
            <p:spPr>
              <a:xfrm flipH="1">
                <a:off x="6772360" y="3581400"/>
                <a:ext cx="1504387" cy="57832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>
                <a:stCxn id="164" idx="5"/>
                <a:endCxn id="163" idx="1"/>
              </p:cNvCxnSpPr>
              <p:nvPr/>
            </p:nvCxnSpPr>
            <p:spPr>
              <a:xfrm>
                <a:off x="7495843" y="2980432"/>
                <a:ext cx="780904" cy="60096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62" idx="1"/>
                <a:endCxn id="164" idx="7"/>
              </p:cNvCxnSpPr>
              <p:nvPr/>
            </p:nvCxnSpPr>
            <p:spPr>
              <a:xfrm flipH="1">
                <a:off x="7495843" y="2209800"/>
                <a:ext cx="780904" cy="59934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63" idx="0"/>
                <a:endCxn id="162" idx="2"/>
              </p:cNvCxnSpPr>
              <p:nvPr/>
            </p:nvCxnSpPr>
            <p:spPr>
              <a:xfrm flipV="1">
                <a:off x="8397867" y="2330919"/>
                <a:ext cx="0" cy="112936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5663547" y="2149244"/>
                <a:ext cx="364678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Calibri" pitchFamily="34" charset="0"/>
                  </a:rPr>
                  <a:t>1</a:t>
                </a:r>
                <a:endParaRPr lang="en-US" sz="1600" b="0" dirty="0">
                  <a:latin typeface="Calibri" pitchFamily="34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5663547" y="3197136"/>
                <a:ext cx="364678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6704212" y="3197136"/>
                <a:ext cx="364678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6704212" y="2149773"/>
                <a:ext cx="364678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6502903" y="1162098"/>
                <a:ext cx="364678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8510217" y="3400365"/>
                <a:ext cx="364678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8510217" y="2023519"/>
                <a:ext cx="364678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549912" y="2647097"/>
                <a:ext cx="496060" cy="427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 smtClean="0">
                    <a:latin typeface="Calibri" pitchFamily="34" charset="0"/>
                  </a:rPr>
                  <a:t>10</a:t>
                </a:r>
                <a:endParaRPr lang="en-US" sz="1600" b="0" dirty="0">
                  <a:latin typeface="Calibri" pitchFamily="34" charset="0"/>
                </a:endParaRPr>
              </a:p>
            </p:txBody>
          </p:sp>
        </p:grpSp>
      </p:grpSp>
      <p:sp>
        <p:nvSpPr>
          <p:cNvPr id="165" name="Rectangle 98"/>
          <p:cNvSpPr txBox="1">
            <a:spLocks noChangeArrowheads="1"/>
          </p:cNvSpPr>
          <p:nvPr/>
        </p:nvSpPr>
        <p:spPr>
          <a:xfrm>
            <a:off x="473119" y="624945"/>
            <a:ext cx="85344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Interesting connection between on-shell diagrams and a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general class of quiver gauge theories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known as bipartite field theories (BFTs)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Rectangle 98"/>
          <p:cNvSpPr txBox="1">
            <a:spLocks noChangeArrowheads="1"/>
          </p:cNvSpPr>
          <p:nvPr/>
        </p:nvSpPr>
        <p:spPr>
          <a:xfrm>
            <a:off x="831768" y="6385484"/>
            <a:ext cx="39906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buClr>
                <a:schemeClr val="accent1"/>
              </a:buClr>
              <a:buSzPct val="90000"/>
              <a:defRPr/>
            </a:pPr>
            <a:r>
              <a:rPr lang="it-IT" sz="1500" b="1" dirty="0">
                <a:solidFill>
                  <a:srgbClr val="1D4F5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Ferro, Lukowski, Meneghelli, Plefka, Staudacher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Rectangle 98"/>
          <p:cNvSpPr txBox="1">
            <a:spLocks noChangeArrowheads="1"/>
          </p:cNvSpPr>
          <p:nvPr/>
        </p:nvSpPr>
        <p:spPr>
          <a:xfrm>
            <a:off x="5035874" y="6385484"/>
            <a:ext cx="399062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>
              <a:buClr>
                <a:schemeClr val="accent1"/>
              </a:buClr>
              <a:buSzPct val="90000"/>
              <a:defRPr/>
            </a:pPr>
            <a:r>
              <a:rPr lang="it-IT" sz="1500" b="1" dirty="0" smtClean="0">
                <a:solidFill>
                  <a:srgbClr val="1D4F5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Beisert, Broedel, Rosso</a:t>
            </a:r>
            <a:endParaRPr kumimoji="0" lang="en-US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Rectangle 98"/>
          <p:cNvSpPr txBox="1">
            <a:spLocks noChangeArrowheads="1"/>
          </p:cNvSpPr>
          <p:nvPr/>
        </p:nvSpPr>
        <p:spPr>
          <a:xfrm>
            <a:off x="6185647" y="975112"/>
            <a:ext cx="2840848" cy="624893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-349250" algn="r" eaLnBrk="1" fontAlgn="auto" hangingPunct="1"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Franco </a:t>
            </a:r>
            <a:endParaRPr lang="en-US" sz="1500" b="1" dirty="0">
              <a:solidFill>
                <a:srgbClr val="1D4F5D"/>
              </a:solidFill>
              <a:latin typeface="Calibri" pitchFamily="34" charset="0"/>
            </a:endParaRPr>
          </a:p>
          <a:p>
            <a:pPr marL="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Baur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, King, Marsh</a:t>
            </a:r>
          </a:p>
          <a:p>
            <a:pPr marL="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(Yamazaki, </a:t>
            </a:r>
            <a:r>
              <a:rPr kumimoji="0" lang="en-US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Xie</a:t>
            </a:r>
            <a:r>
              <a:rPr kumimoji="0" 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D4F5D"/>
                </a:solidFill>
                <a:effectLst/>
                <a:uLnTx/>
                <a:uFillTx/>
                <a:latin typeface="Calibri" pitchFamily="34" charset="0"/>
              </a:rPr>
              <a:t>)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9" name="Rectangle 98"/>
          <p:cNvSpPr txBox="1">
            <a:spLocks noChangeArrowheads="1"/>
          </p:cNvSpPr>
          <p:nvPr/>
        </p:nvSpPr>
        <p:spPr>
          <a:xfrm>
            <a:off x="473119" y="4269548"/>
            <a:ext cx="8258892" cy="4245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Generally speaking, similar to the dictionary used for </a:t>
            </a:r>
            <a:r>
              <a:rPr lang="en-US" b="0" dirty="0" err="1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tilings</a:t>
            </a:r>
            <a:endParaRPr kumimoji="0" lang="en-US" b="0" dirty="0" smtClean="0">
              <a:solidFill>
                <a:srgbClr val="22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6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16" grpId="0"/>
      <p:bldP spid="18" grpId="0"/>
      <p:bldP spid="165" grpId="0"/>
      <p:bldP spid="167" grpId="0"/>
      <p:bldP spid="168" grpId="0"/>
      <p:bldP spid="171" grpId="0"/>
      <p:bldP spid="16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69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2775973" y="4863701"/>
            <a:ext cx="2002402" cy="44115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Rectangle 98"/>
          <p:cNvSpPr txBox="1">
            <a:spLocks noChangeArrowheads="1"/>
          </p:cNvSpPr>
          <p:nvPr/>
        </p:nvSpPr>
        <p:spPr>
          <a:xfrm>
            <a:off x="2645071" y="4896557"/>
            <a:ext cx="237142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Calibri" pitchFamily="34" charset="0"/>
                <a:cs typeface="Times New Roman" pitchFamily="18" charset="0"/>
              </a:rPr>
              <a:t>   Matching Polytope</a:t>
            </a:r>
            <a:endParaRPr kumimoji="0" lang="en-US" b="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6" name="Rectangle 98"/>
          <p:cNvSpPr txBox="1">
            <a:spLocks noChangeArrowheads="1"/>
          </p:cNvSpPr>
          <p:nvPr/>
        </p:nvSpPr>
        <p:spPr>
          <a:xfrm>
            <a:off x="2013368" y="5900798"/>
            <a:ext cx="3429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b="1" dirty="0" smtClean="0">
                <a:latin typeface="+mj-lt"/>
                <a:cs typeface="Times New Roman" pitchFamily="18" charset="0"/>
              </a:rPr>
              <a:t>Higgsing</a:t>
            </a:r>
            <a:endParaRPr lang="en-US" sz="1700" b="1" dirty="0">
              <a:latin typeface="+mj-lt"/>
              <a:cs typeface="Times New Roman" pitchFamily="18" charset="0"/>
            </a:endParaRPr>
          </a:p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Edge removal)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5520781" y="4866545"/>
            <a:ext cx="1894376" cy="441152"/>
          </a:xfrm>
          <a:prstGeom prst="roundRect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9" name="Rectangle 98"/>
          <p:cNvSpPr txBox="1">
            <a:spLocks noChangeArrowheads="1"/>
          </p:cNvSpPr>
          <p:nvPr/>
        </p:nvSpPr>
        <p:spPr>
          <a:xfrm>
            <a:off x="5522314" y="4899401"/>
            <a:ext cx="201831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Calibri" pitchFamily="34" charset="0"/>
                <a:cs typeface="Times New Roman" pitchFamily="18" charset="0"/>
              </a:rPr>
              <a:t> Matroid Polytope</a:t>
            </a:r>
            <a:endParaRPr kumimoji="0" lang="en-US" b="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0" name="Rectangle 98"/>
          <p:cNvSpPr txBox="1">
            <a:spLocks noChangeArrowheads="1"/>
          </p:cNvSpPr>
          <p:nvPr/>
        </p:nvSpPr>
        <p:spPr>
          <a:xfrm>
            <a:off x="4764952" y="5900798"/>
            <a:ext cx="3429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sz="1700" b="1" dirty="0" smtClean="0">
                <a:cs typeface="Times New Roman" pitchFamily="18" charset="0"/>
              </a:rPr>
              <a:t>IR </a:t>
            </a:r>
            <a:r>
              <a:rPr lang="en-US" sz="1700" b="1" dirty="0" smtClean="0">
                <a:cs typeface="Times New Roman" pitchFamily="18" charset="0"/>
              </a:rPr>
              <a:t>Equivalences</a:t>
            </a:r>
          </a:p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sz="1700" b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1700" b="0" dirty="0" smtClean="0">
                <a:latin typeface="Times New Roman" pitchFamily="18" charset="0"/>
                <a:cs typeface="Times New Roman" pitchFamily="18" charset="0"/>
              </a:rPr>
              <a:t>Moves and reductions)</a:t>
            </a:r>
          </a:p>
        </p:txBody>
      </p:sp>
      <p:sp>
        <p:nvSpPr>
          <p:cNvPr id="181" name="Rectangle 98"/>
          <p:cNvSpPr txBox="1">
            <a:spLocks noChangeArrowheads="1"/>
          </p:cNvSpPr>
          <p:nvPr/>
        </p:nvSpPr>
        <p:spPr>
          <a:xfrm>
            <a:off x="578334" y="6065151"/>
            <a:ext cx="131872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sz="1700" b="1" dirty="0" smtClean="0">
                <a:latin typeface="Calibri" pitchFamily="34" charset="0"/>
                <a:cs typeface="Times New Roman" pitchFamily="18" charset="0"/>
              </a:rPr>
              <a:t>Useful for:</a:t>
            </a:r>
          </a:p>
        </p:txBody>
      </p:sp>
      <p:sp>
        <p:nvSpPr>
          <p:cNvPr id="185" name="Rectangle 98"/>
          <p:cNvSpPr txBox="1">
            <a:spLocks noChangeArrowheads="1"/>
          </p:cNvSpPr>
          <p:nvPr/>
        </p:nvSpPr>
        <p:spPr>
          <a:xfrm>
            <a:off x="2013368" y="5457773"/>
            <a:ext cx="3429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Master Space</a:t>
            </a:r>
          </a:p>
        </p:txBody>
      </p:sp>
      <p:sp>
        <p:nvSpPr>
          <p:cNvPr id="186" name="Rectangle 98"/>
          <p:cNvSpPr txBox="1">
            <a:spLocks noChangeArrowheads="1"/>
          </p:cNvSpPr>
          <p:nvPr/>
        </p:nvSpPr>
        <p:spPr>
          <a:xfrm>
            <a:off x="4731804" y="5457773"/>
            <a:ext cx="34290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Moduli Space</a:t>
            </a:r>
          </a:p>
        </p:txBody>
      </p:sp>
      <p:sp>
        <p:nvSpPr>
          <p:cNvPr id="187" name="Rectangle 98"/>
          <p:cNvSpPr txBox="1">
            <a:spLocks noChangeArrowheads="1"/>
          </p:cNvSpPr>
          <p:nvPr/>
        </p:nvSpPr>
        <p:spPr>
          <a:xfrm>
            <a:off x="580606" y="5457773"/>
            <a:ext cx="143276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kumimoji="0" lang="en-US" sz="1700" b="1" dirty="0" smtClean="0">
                <a:latin typeface="Calibri" pitchFamily="34" charset="0"/>
                <a:cs typeface="Times New Roman" pitchFamily="18" charset="0"/>
              </a:rPr>
              <a:t>BFTs:</a:t>
            </a:r>
          </a:p>
        </p:txBody>
      </p:sp>
      <p:cxnSp>
        <p:nvCxnSpPr>
          <p:cNvPr id="188" name="Straight Connector 187"/>
          <p:cNvCxnSpPr/>
          <p:nvPr/>
        </p:nvCxnSpPr>
        <p:spPr bwMode="auto">
          <a:xfrm>
            <a:off x="7811116" y="4927241"/>
            <a:ext cx="0" cy="17882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/>
          <p:nvPr/>
        </p:nvCxnSpPr>
        <p:spPr bwMode="auto">
          <a:xfrm>
            <a:off x="5076968" y="4927241"/>
            <a:ext cx="0" cy="17882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/>
          <p:nvPr/>
        </p:nvCxnSpPr>
        <p:spPr bwMode="auto">
          <a:xfrm>
            <a:off x="2439566" y="4927241"/>
            <a:ext cx="0" cy="17882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ight Arrow 18"/>
          <p:cNvSpPr/>
          <p:nvPr/>
        </p:nvSpPr>
        <p:spPr>
          <a:xfrm>
            <a:off x="6799728" y="1380442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298611" y="781705"/>
            <a:ext cx="1482689" cy="1483729"/>
            <a:chOff x="2381706" y="2457907"/>
            <a:chExt cx="1658167" cy="1659330"/>
          </a:xfrm>
        </p:grpSpPr>
        <p:grpSp>
          <p:nvGrpSpPr>
            <p:cNvPr id="21" name="Group 20"/>
            <p:cNvGrpSpPr/>
            <p:nvPr/>
          </p:nvGrpSpPr>
          <p:grpSpPr>
            <a:xfrm>
              <a:off x="2590800" y="2667000"/>
              <a:ext cx="1241518" cy="1241518"/>
              <a:chOff x="2035082" y="1196882"/>
              <a:chExt cx="1873436" cy="1873436"/>
            </a:xfrm>
          </p:grpSpPr>
          <p:cxnSp>
            <p:nvCxnSpPr>
              <p:cNvPr id="38" name="Straight Connector 37"/>
              <p:cNvCxnSpPr>
                <a:endCxn id="49" idx="0"/>
              </p:cNvCxnSpPr>
              <p:nvPr/>
            </p:nvCxnSpPr>
            <p:spPr>
              <a:xfrm>
                <a:off x="2590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oup 38"/>
              <p:cNvGrpSpPr/>
              <p:nvPr/>
            </p:nvGrpSpPr>
            <p:grpSpPr>
              <a:xfrm>
                <a:off x="3352800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56" name="Straight Connector 55"/>
                <p:cNvCxnSpPr>
                  <a:stCxn id="48" idx="7"/>
                </p:cNvCxnSpPr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flipH="1" flipV="1">
                <a:off x="2035082" y="2514600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 flipV="1">
                <a:off x="3352800" y="2514036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52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 flipH="1">
                <a:off x="2035082" y="1196882"/>
                <a:ext cx="555718" cy="555718"/>
                <a:chOff x="3406682" y="1143000"/>
                <a:chExt cx="555718" cy="555718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3406682" y="1219200"/>
                  <a:ext cx="479518" cy="47951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/>
                <p:cNvSpPr/>
                <p:nvPr/>
              </p:nvSpPr>
              <p:spPr>
                <a:xfrm>
                  <a:off x="3810000" y="1143000"/>
                  <a:ext cx="152400" cy="1524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9050">
                  <a:solidFill>
                    <a:schemeClr val="tx1"/>
                  </a:solidFill>
                </a:ln>
                <a:effectLst>
                  <a:outerShdw blurRad="50800" dist="38100" dir="18900000" algn="bl" rotWithShape="0">
                    <a:schemeClr val="tx1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pitchFamily="34" charset="0"/>
                  </a:endParaRPr>
                </a:p>
              </p:txBody>
            </p:sp>
          </p:grpSp>
          <p:cxnSp>
            <p:nvCxnSpPr>
              <p:cNvPr id="43" name="Straight Connector 42"/>
              <p:cNvCxnSpPr>
                <a:stCxn id="46" idx="6"/>
                <a:endCxn id="48" idx="2"/>
              </p:cNvCxnSpPr>
              <p:nvPr/>
            </p:nvCxnSpPr>
            <p:spPr>
              <a:xfrm>
                <a:off x="2667000" y="1752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8" idx="4"/>
                <a:endCxn id="47" idx="0"/>
              </p:cNvCxnSpPr>
              <p:nvPr/>
            </p:nvCxnSpPr>
            <p:spPr>
              <a:xfrm>
                <a:off x="3352800" y="1828800"/>
                <a:ext cx="0" cy="609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9" idx="6"/>
                <a:endCxn id="47" idx="2"/>
              </p:cNvCxnSpPr>
              <p:nvPr/>
            </p:nvCxnSpPr>
            <p:spPr>
              <a:xfrm>
                <a:off x="2667000" y="2514600"/>
                <a:ext cx="609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514600" y="1676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276600" y="24384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76600" y="1676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514600" y="2438400"/>
                <a:ext cx="152400" cy="1524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0800" dist="38100" dir="18900000" algn="bl" rotWithShape="0">
                  <a:schemeClr val="tx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414016" y="2457907"/>
              <a:ext cx="227281" cy="259591"/>
              <a:chOff x="2414016" y="2457907"/>
              <a:chExt cx="227281" cy="259591"/>
            </a:xfrm>
          </p:grpSpPr>
          <p:cxnSp>
            <p:nvCxnSpPr>
              <p:cNvPr id="35" name="Straight Connector 34"/>
              <p:cNvCxnSpPr>
                <a:stCxn id="51" idx="0"/>
              </p:cNvCxnSpPr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51" idx="6"/>
              </p:cNvCxnSpPr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1" idx="7"/>
              </p:cNvCxnSpPr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 rot="5400000">
              <a:off x="3796437" y="2474061"/>
              <a:ext cx="227281" cy="259591"/>
              <a:chOff x="2414016" y="2457907"/>
              <a:chExt cx="227281" cy="259591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 rot="10800000">
              <a:off x="3780284" y="3857646"/>
              <a:ext cx="227281" cy="259591"/>
              <a:chOff x="2414016" y="2457907"/>
              <a:chExt cx="227281" cy="259591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 rot="16200000">
              <a:off x="2397861" y="3841865"/>
              <a:ext cx="227281" cy="259591"/>
              <a:chOff x="2414016" y="2457907"/>
              <a:chExt cx="227281" cy="25959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V="1">
                <a:off x="2641297" y="2457907"/>
                <a:ext cx="0" cy="209093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2414016" y="2717497"/>
                <a:ext cx="176784" cy="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2432914" y="2509114"/>
                <a:ext cx="172676" cy="17267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5165523" y="781705"/>
            <a:ext cx="1482690" cy="1483729"/>
            <a:chOff x="2283311" y="2814436"/>
            <a:chExt cx="1868792" cy="1870101"/>
          </a:xfrm>
        </p:grpSpPr>
        <p:cxnSp>
          <p:nvCxnSpPr>
            <p:cNvPr id="59" name="Straight Connector 58"/>
            <p:cNvCxnSpPr>
              <a:stCxn id="78" idx="4"/>
              <a:endCxn id="76" idx="4"/>
            </p:cNvCxnSpPr>
            <p:nvPr/>
          </p:nvCxnSpPr>
          <p:spPr>
            <a:xfrm>
              <a:off x="2575877" y="3163912"/>
              <a:ext cx="0" cy="11715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8" idx="2"/>
              <a:endCxn id="75" idx="2"/>
            </p:cNvCxnSpPr>
            <p:nvPr/>
          </p:nvCxnSpPr>
          <p:spPr>
            <a:xfrm>
              <a:off x="2632789" y="3107001"/>
              <a:ext cx="117157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75" idx="4"/>
              <a:endCxn id="77" idx="4"/>
            </p:cNvCxnSpPr>
            <p:nvPr/>
          </p:nvCxnSpPr>
          <p:spPr>
            <a:xfrm>
              <a:off x="3861272" y="3163912"/>
              <a:ext cx="0" cy="11711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6" idx="2"/>
              <a:endCxn id="77" idx="2"/>
            </p:cNvCxnSpPr>
            <p:nvPr/>
          </p:nvCxnSpPr>
          <p:spPr>
            <a:xfrm flipV="1">
              <a:off x="2632789" y="4391972"/>
              <a:ext cx="1171571" cy="42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78" idx="0"/>
            </p:cNvCxnSpPr>
            <p:nvPr/>
          </p:nvCxnSpPr>
          <p:spPr>
            <a:xfrm flipV="1">
              <a:off x="2575877" y="2814436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78" idx="6"/>
            </p:cNvCxnSpPr>
            <p:nvPr/>
          </p:nvCxnSpPr>
          <p:spPr>
            <a:xfrm flipH="1" flipV="1">
              <a:off x="2319726" y="3107000"/>
              <a:ext cx="199239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8" idx="7"/>
            </p:cNvCxnSpPr>
            <p:nvPr/>
          </p:nvCxnSpPr>
          <p:spPr>
            <a:xfrm flipH="1" flipV="1">
              <a:off x="2341024" y="287214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V="1">
              <a:off x="4034277" y="298917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3759919" y="2950468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3899782" y="2872148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 flipV="1">
              <a:off x="3859540" y="4448884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 flipH="1" flipV="1">
              <a:off x="3916451" y="4391972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0800000" flipH="1" flipV="1">
              <a:off x="3899783" y="4432216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V="1">
              <a:off x="2401138" y="4274568"/>
              <a:ext cx="0" cy="235653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 flipV="1">
              <a:off x="2476257" y="4548925"/>
              <a:ext cx="199240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 flipV="1">
              <a:off x="2341023" y="4432637"/>
              <a:ext cx="194610" cy="19461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3804360" y="3050088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 flipH="1" flipV="1">
              <a:off x="2518966" y="4335483"/>
              <a:ext cx="113824" cy="11382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 flipV="1">
              <a:off x="3804360" y="4335061"/>
              <a:ext cx="113824" cy="1138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 flipH="1">
              <a:off x="2518966" y="3050088"/>
              <a:ext cx="113824" cy="11382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21334" y="1047988"/>
            <a:ext cx="1500435" cy="737848"/>
            <a:chOff x="2667290" y="3395798"/>
            <a:chExt cx="1874823" cy="921956"/>
          </a:xfrm>
        </p:grpSpPr>
        <p:cxnSp>
          <p:nvCxnSpPr>
            <p:cNvPr id="81" name="Straight Connector 80"/>
            <p:cNvCxnSpPr>
              <a:stCxn id="90" idx="7"/>
            </p:cNvCxnSpPr>
            <p:nvPr/>
          </p:nvCxnSpPr>
          <p:spPr>
            <a:xfrm flipH="1" flipV="1">
              <a:off x="2848789" y="3395798"/>
              <a:ext cx="314287" cy="6528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90" idx="6"/>
              <a:endCxn id="89" idx="6"/>
            </p:cNvCxnSpPr>
            <p:nvPr/>
          </p:nvCxnSpPr>
          <p:spPr>
            <a:xfrm>
              <a:off x="3185858" y="3993639"/>
              <a:ext cx="837686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667290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2667290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H="1">
              <a:off x="4167328" y="3656428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 flipV="1">
              <a:off x="4167328" y="4030043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9" idx="2"/>
            </p:cNvCxnSpPr>
            <p:nvPr/>
          </p:nvCxnSpPr>
          <p:spPr>
            <a:xfrm>
              <a:off x="4179115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0" idx="2"/>
            </p:cNvCxnSpPr>
            <p:nvPr/>
          </p:nvCxnSpPr>
          <p:spPr>
            <a:xfrm flipH="1">
              <a:off x="2667290" y="3993639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/>
            <p:cNvSpPr/>
            <p:nvPr/>
          </p:nvSpPr>
          <p:spPr>
            <a:xfrm flipH="1" flipV="1">
              <a:off x="4023544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 flipV="1">
              <a:off x="3030288" y="3915854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 flipH="1" flipV="1">
              <a:off x="3536891" y="3915855"/>
              <a:ext cx="155571" cy="1555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n>
                  <a:solidFill>
                    <a:sysClr val="windowText" lastClr="000000"/>
                  </a:solidFill>
                </a:ln>
                <a:latin typeface="Calibri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377478" y="1038154"/>
            <a:ext cx="695950" cy="737848"/>
            <a:chOff x="5455813" y="3388056"/>
            <a:chExt cx="869604" cy="921956"/>
          </a:xfrm>
        </p:grpSpPr>
        <p:cxnSp>
          <p:nvCxnSpPr>
            <p:cNvPr id="93" name="Straight Connector 92"/>
            <p:cNvCxnSpPr>
              <a:stCxn id="100" idx="7"/>
            </p:cNvCxnSpPr>
            <p:nvPr/>
          </p:nvCxnSpPr>
          <p:spPr>
            <a:xfrm flipH="1" flipV="1">
              <a:off x="5637312" y="3388056"/>
              <a:ext cx="314287" cy="6528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5455813" y="3648686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455813" y="4022301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5950632" y="3648686"/>
              <a:ext cx="374785" cy="28771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 flipV="1">
              <a:off x="5950632" y="4022301"/>
              <a:ext cx="374785" cy="28771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5962419" y="3985897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00" idx="2"/>
            </p:cNvCxnSpPr>
            <p:nvPr/>
          </p:nvCxnSpPr>
          <p:spPr>
            <a:xfrm flipH="1">
              <a:off x="5455813" y="3985897"/>
              <a:ext cx="36299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 flipV="1">
              <a:off x="5818811" y="3908112"/>
              <a:ext cx="155571" cy="15557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18900000" algn="bl" rotWithShape="0">
                <a:schemeClr val="tx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b="0">
                <a:latin typeface="Calibri" pitchFamily="34" charset="0"/>
              </a:endParaRPr>
            </a:p>
          </p:txBody>
        </p:sp>
      </p:grpSp>
      <p:sp>
        <p:nvSpPr>
          <p:cNvPr id="139" name="Rectangle 98"/>
          <p:cNvSpPr txBox="1">
            <a:spLocks noChangeArrowheads="1"/>
          </p:cNvSpPr>
          <p:nvPr/>
        </p:nvSpPr>
        <p:spPr>
          <a:xfrm>
            <a:off x="301172" y="1908777"/>
            <a:ext cx="5132554" cy="4818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/>
                <a:cs typeface="Calibri"/>
              </a:rPr>
              <a:t>Massive field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0" name="Rectangle 98"/>
          <p:cNvSpPr txBox="1">
            <a:spLocks noChangeArrowheads="1"/>
          </p:cNvSpPr>
          <p:nvPr/>
        </p:nvSpPr>
        <p:spPr>
          <a:xfrm>
            <a:off x="6234253" y="2381435"/>
            <a:ext cx="1734997" cy="4818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kumimoji="0" lang="en-US" b="1" dirty="0" err="1" smtClean="0">
                <a:latin typeface="Calibri"/>
                <a:cs typeface="Calibri"/>
              </a:rPr>
              <a:t>Seiberg</a:t>
            </a:r>
            <a:r>
              <a:rPr kumimoji="0" lang="en-US" b="1" dirty="0" smtClean="0">
                <a:latin typeface="Calibri"/>
                <a:cs typeface="Calibri"/>
              </a:rPr>
              <a:t> duality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  <a:p>
            <a:pPr marL="349250" lvl="1" indent="-349250" algn="ctr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70658" y="3016250"/>
            <a:ext cx="4261259" cy="1214049"/>
            <a:chOff x="2269033" y="3010354"/>
            <a:chExt cx="5062042" cy="1442195"/>
          </a:xfrm>
        </p:grpSpPr>
        <p:sp>
          <p:nvSpPr>
            <p:cNvPr id="79" name="Right Arrow 78"/>
            <p:cNvSpPr/>
            <p:nvPr/>
          </p:nvSpPr>
          <p:spPr>
            <a:xfrm>
              <a:off x="4599039" y="3588324"/>
              <a:ext cx="428150" cy="286254"/>
            </a:xfrm>
            <a:prstGeom prst="rightArrow">
              <a:avLst/>
            </a:prstGeom>
            <a:solidFill>
              <a:srgbClr val="3399FF"/>
            </a:solidFill>
            <a:ln w="190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269033" y="3010354"/>
              <a:ext cx="2099024" cy="1442195"/>
              <a:chOff x="2174522" y="2567434"/>
              <a:chExt cx="2099024" cy="144219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2247378" y="2640791"/>
                <a:ext cx="1967131" cy="1296202"/>
                <a:chOff x="2622982" y="2427601"/>
                <a:chExt cx="1119884" cy="737925"/>
              </a:xfrm>
            </p:grpSpPr>
            <p:cxnSp>
              <p:nvCxnSpPr>
                <p:cNvPr id="156" name="Straight Connector 155"/>
                <p:cNvCxnSpPr/>
                <p:nvPr/>
              </p:nvCxnSpPr>
              <p:spPr>
                <a:xfrm rot="5400000">
                  <a:off x="2434975" y="2796564"/>
                  <a:ext cx="3865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2984447" y="2423680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V="1">
                  <a:off x="3573288" y="2423680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6200000" flipV="1">
                  <a:off x="2984448" y="2985910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>
                  <a:off x="3573289" y="2985909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3154023" y="2427601"/>
                  <a:ext cx="40482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>
                  <a:off x="2787260" y="2796564"/>
                  <a:ext cx="386532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5400000">
                  <a:off x="3549600" y="2796564"/>
                  <a:ext cx="3865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3154023" y="3165526"/>
                  <a:ext cx="40482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622983" y="2603298"/>
                  <a:ext cx="35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2622982" y="2994849"/>
                  <a:ext cx="35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4" name="Oval 143"/>
              <p:cNvSpPr/>
              <p:nvPr/>
            </p:nvSpPr>
            <p:spPr>
              <a:xfrm>
                <a:off x="2176670" y="2867947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2792714" y="3548386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114689" y="2569582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132130" y="2878678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835913" y="3857482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174522" y="3548386"/>
                <a:ext cx="141416" cy="14141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790566" y="2876530"/>
                <a:ext cx="141416" cy="14141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112541" y="3868213"/>
                <a:ext cx="141416" cy="14141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4129982" y="3571996"/>
                <a:ext cx="141416" cy="14141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833765" y="2567434"/>
                <a:ext cx="141416" cy="141416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5232051" y="3010354"/>
              <a:ext cx="2099024" cy="1442195"/>
              <a:chOff x="2174522" y="2567434"/>
              <a:chExt cx="2099024" cy="1442195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2247378" y="2640791"/>
                <a:ext cx="1967131" cy="1296202"/>
                <a:chOff x="2622982" y="2427601"/>
                <a:chExt cx="1119884" cy="737925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 rot="5400000">
                  <a:off x="2434975" y="2796564"/>
                  <a:ext cx="3865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>
                  <a:off x="2984447" y="2423680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6200000" flipV="1">
                  <a:off x="3573288" y="2423680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16200000" flipV="1">
                  <a:off x="2984448" y="2985910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>
                  <a:off x="3573289" y="2985909"/>
                  <a:ext cx="165656" cy="17349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3154023" y="2427601"/>
                  <a:ext cx="40482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 rot="5400000">
                  <a:off x="3549600" y="2796564"/>
                  <a:ext cx="38653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3154023" y="3165526"/>
                  <a:ext cx="40482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2622983" y="2603298"/>
                  <a:ext cx="35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2622982" y="2994849"/>
                  <a:ext cx="357511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2" name="Oval 171"/>
              <p:cNvSpPr/>
              <p:nvPr/>
            </p:nvSpPr>
            <p:spPr>
              <a:xfrm>
                <a:off x="2176670" y="2867947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792714" y="3548386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114689" y="2569582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132130" y="2878678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835913" y="3857482"/>
                <a:ext cx="141416" cy="14141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174522" y="3548386"/>
                <a:ext cx="141416" cy="141416"/>
              </a:xfrm>
              <a:prstGeom prst="ellipse">
                <a:avLst/>
              </a:prstGeom>
              <a:solidFill>
                <a:srgbClr val="595959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790566" y="2876530"/>
                <a:ext cx="141416" cy="141416"/>
              </a:xfrm>
              <a:prstGeom prst="ellipse">
                <a:avLst/>
              </a:prstGeom>
              <a:solidFill>
                <a:srgbClr val="595959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112541" y="3868213"/>
                <a:ext cx="141416" cy="141416"/>
              </a:xfrm>
              <a:prstGeom prst="ellipse">
                <a:avLst/>
              </a:prstGeom>
              <a:solidFill>
                <a:srgbClr val="595959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4129982" y="3571996"/>
                <a:ext cx="141416" cy="141416"/>
              </a:xfrm>
              <a:prstGeom prst="ellipse">
                <a:avLst/>
              </a:prstGeom>
              <a:solidFill>
                <a:srgbClr val="595959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3833765" y="2567434"/>
                <a:ext cx="141416" cy="141416"/>
              </a:xfrm>
              <a:prstGeom prst="ellipse">
                <a:avLst/>
              </a:prstGeom>
              <a:solidFill>
                <a:srgbClr val="595959"/>
              </a:solidFill>
              <a:ln w="12700"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2" name="Rectangle 98"/>
          <p:cNvSpPr txBox="1">
            <a:spLocks noChangeArrowheads="1"/>
          </p:cNvSpPr>
          <p:nvPr/>
        </p:nvSpPr>
        <p:spPr>
          <a:xfrm>
            <a:off x="2183947" y="4204302"/>
            <a:ext cx="5132554" cy="48185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err="1" smtClean="0">
                <a:latin typeface="Calibri"/>
                <a:cs typeface="Calibri"/>
              </a:rPr>
              <a:t>Higgsing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3" name="Right Arrow 212"/>
          <p:cNvSpPr/>
          <p:nvPr/>
        </p:nvSpPr>
        <p:spPr>
          <a:xfrm>
            <a:off x="2681753" y="1374092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BFT Avatars of On-Shell Diagram Concepts</a:t>
            </a:r>
          </a:p>
        </p:txBody>
      </p:sp>
    </p:spTree>
    <p:extLst>
      <p:ext uri="{BB962C8B-B14F-4D97-AF65-F5344CB8AC3E}">
        <p14:creationId xmlns:p14="http://schemas.microsoft.com/office/powerpoint/2010/main" val="20036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5" grpId="0"/>
      <p:bldP spid="176" grpId="0"/>
      <p:bldP spid="178" grpId="0" animBg="1"/>
      <p:bldP spid="179" grpId="0"/>
      <p:bldP spid="180" grpId="0"/>
      <p:bldP spid="181" grpId="0"/>
      <p:bldP spid="185" grpId="0"/>
      <p:bldP spid="186" grpId="0"/>
      <p:bldP spid="187" grpId="0"/>
      <p:bldP spid="19" grpId="0" animBg="1"/>
      <p:bldP spid="139" grpId="0"/>
      <p:bldP spid="140" grpId="0"/>
      <p:bldP spid="212" grpId="0"/>
      <p:bldP spid="213" grpId="0" animBg="1"/>
      <p:bldP spid="216" grpId="0" animBg="1"/>
      <p:bldP spid="217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79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2953" y="2680727"/>
            <a:ext cx="603813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</a:t>
            </a:r>
            <a:r>
              <a:rPr lang="en-US" sz="50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Amplituhedron</a:t>
            </a:r>
            <a:endParaRPr lang="en-US" sz="5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9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48063" algn="l"/>
              </a:tabLst>
            </a:pPr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N=1 Supersymmetric Gauge Theories</a:t>
            </a:r>
          </a:p>
        </p:txBody>
      </p:sp>
      <p:sp>
        <p:nvSpPr>
          <p:cNvPr id="74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ectangle 98"/>
          <p:cNvSpPr txBox="1">
            <a:spLocks noChangeArrowheads="1"/>
          </p:cNvSpPr>
          <p:nvPr/>
        </p:nvSpPr>
        <p:spPr>
          <a:xfrm>
            <a:off x="450368" y="641157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4d N=1 QFT is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fully specified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i.e. we can write down its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Lagrangian,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providing: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98"/>
          <p:cNvSpPr txBox="1">
            <a:spLocks noChangeArrowheads="1"/>
          </p:cNvSpPr>
          <p:nvPr/>
        </p:nvSpPr>
        <p:spPr>
          <a:xfrm>
            <a:off x="452640" y="4038440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particular,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scalar potential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given by: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8"/>
          <p:cNvSpPr txBox="1">
            <a:spLocks noChangeArrowheads="1"/>
          </p:cNvSpPr>
          <p:nvPr/>
        </p:nvSpPr>
        <p:spPr>
          <a:xfrm>
            <a:off x="1039504" y="1243941"/>
            <a:ext cx="798166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list of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chiral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superfields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how they are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charged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 the gauge symmetries (vector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superfields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8"/>
          <p:cNvSpPr txBox="1">
            <a:spLocks noChangeArrowheads="1"/>
          </p:cNvSpPr>
          <p:nvPr/>
        </p:nvSpPr>
        <p:spPr>
          <a:xfrm>
            <a:off x="1039498" y="2049161"/>
            <a:ext cx="455608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ß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superpotential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W(X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6280" y="2793312"/>
            <a:ext cx="8563970" cy="877929"/>
            <a:chOff x="466280" y="2779664"/>
            <a:chExt cx="8563970" cy="877929"/>
          </a:xfrm>
        </p:grpSpPr>
        <p:sp>
          <p:nvSpPr>
            <p:cNvPr id="30" name="Rectangle 98"/>
            <p:cNvSpPr txBox="1">
              <a:spLocks noChangeArrowheads="1"/>
            </p:cNvSpPr>
            <p:nvPr/>
          </p:nvSpPr>
          <p:spPr>
            <a:xfrm>
              <a:off x="466280" y="3190742"/>
              <a:ext cx="856169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olomorphic, gauge invariant function of chiral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superfields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lang="en-US" baseline="-25000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b="0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98"/>
            <p:cNvSpPr txBox="1">
              <a:spLocks noChangeArrowheads="1"/>
            </p:cNvSpPr>
            <p:nvPr/>
          </p:nvSpPr>
          <p:spPr>
            <a:xfrm>
              <a:off x="468552" y="2797222"/>
              <a:ext cx="856169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lang="en-US" sz="2100" b="1" dirty="0" smtClean="0">
                  <a:latin typeface="Calibri" pitchFamily="34" charset="0"/>
                  <a:cs typeface="Times New Roman" pitchFamily="18" charset="0"/>
                </a:rPr>
                <a:t>Superpotential</a:t>
              </a:r>
              <a:endParaRPr kumimoji="0" lang="en-US" sz="2100" b="1" baseline="-25000" dirty="0" smtClean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753869" y="2779664"/>
              <a:ext cx="5998060" cy="8779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43" name="Rectangle 98"/>
          <p:cNvSpPr txBox="1">
            <a:spLocks noChangeArrowheads="1"/>
          </p:cNvSpPr>
          <p:nvPr/>
        </p:nvSpPr>
        <p:spPr>
          <a:xfrm>
            <a:off x="6412053" y="4267871"/>
            <a:ext cx="275572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Charges, assuming all gauge groups are U(1)</a:t>
            </a:r>
            <a:endParaRPr kumimoji="0" lang="en-US" sz="17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98"/>
          <p:cNvSpPr txBox="1">
            <a:spLocks noChangeArrowheads="1"/>
          </p:cNvSpPr>
          <p:nvPr/>
        </p:nvSpPr>
        <p:spPr>
          <a:xfrm>
            <a:off x="2925157" y="5576543"/>
            <a:ext cx="159225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F-terms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98"/>
          <p:cNvSpPr txBox="1">
            <a:spLocks noChangeArrowheads="1"/>
          </p:cNvSpPr>
          <p:nvPr/>
        </p:nvSpPr>
        <p:spPr>
          <a:xfrm>
            <a:off x="4728965" y="5565167"/>
            <a:ext cx="159225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-terms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98"/>
          <p:cNvSpPr txBox="1">
            <a:spLocks noChangeArrowheads="1"/>
          </p:cNvSpPr>
          <p:nvPr/>
        </p:nvSpPr>
        <p:spPr>
          <a:xfrm>
            <a:off x="454912" y="6026953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F-terms: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contribution from each chiral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superfield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98"/>
          <p:cNvSpPr txBox="1">
            <a:spLocks noChangeArrowheads="1"/>
          </p:cNvSpPr>
          <p:nvPr/>
        </p:nvSpPr>
        <p:spPr>
          <a:xfrm>
            <a:off x="443536" y="6384073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indent="34131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Calibri" pitchFamily="34" charset="0"/>
                <a:cs typeface="Times New Roman" pitchFamily="18" charset="0"/>
              </a:rPr>
              <a:t>D-terms: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contribution from each gauge group U(1)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361" y="4606991"/>
            <a:ext cx="3657279" cy="8363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2" name="Left Brace 41"/>
          <p:cNvSpPr/>
          <p:nvPr/>
        </p:nvSpPr>
        <p:spPr bwMode="auto">
          <a:xfrm rot="16200000">
            <a:off x="3603013" y="5012369"/>
            <a:ext cx="227450" cy="1082767"/>
          </a:xfrm>
          <a:prstGeom prst="leftBrac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Left Brace 1"/>
          <p:cNvSpPr/>
          <p:nvPr/>
        </p:nvSpPr>
        <p:spPr bwMode="auto">
          <a:xfrm rot="16200000">
            <a:off x="5343390" y="4573386"/>
            <a:ext cx="238833" cy="1972105"/>
          </a:xfrm>
          <a:prstGeom prst="leftBrace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40992" y="4637811"/>
            <a:ext cx="1034649" cy="218364"/>
            <a:chOff x="5486400" y="4708478"/>
            <a:chExt cx="1034649" cy="218364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5500048" y="4708478"/>
              <a:ext cx="0" cy="21836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2270C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486400" y="4708478"/>
              <a:ext cx="103464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22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534221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2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5" grpId="0"/>
      <p:bldP spid="32" grpId="0"/>
      <p:bldP spid="29" grpId="0"/>
      <p:bldP spid="36" grpId="0"/>
      <p:bldP spid="43" grpId="0"/>
      <p:bldP spid="44" grpId="0"/>
      <p:bldP spid="45" grpId="0"/>
      <p:bldP spid="46" grpId="0"/>
      <p:bldP spid="47" grpId="0"/>
      <p:bldP spid="42" grpId="0" animBg="1"/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98"/>
          <p:cNvSpPr txBox="1">
            <a:spLocks noChangeArrowheads="1"/>
          </p:cNvSpPr>
          <p:nvPr/>
        </p:nvSpPr>
        <p:spPr>
          <a:xfrm>
            <a:off x="523148" y="620880"/>
            <a:ext cx="8010994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amplituhedron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new algebraic geometric construction that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maximally geometrizes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scattering amplitudes in planar N=4 SYM in terms of a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single object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265444" y="-3337"/>
            <a:ext cx="66131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Amplituhedron</a:t>
            </a:r>
            <a:endParaRPr lang="en-US" sz="2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910712" y="1368928"/>
            <a:ext cx="796722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mplitude = Volume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922013" y="1803567"/>
            <a:ext cx="796722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Different representations of the amplitude from different “triangulations” 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98"/>
          <p:cNvSpPr txBox="1">
            <a:spLocks noChangeArrowheads="1"/>
          </p:cNvSpPr>
          <p:nvPr/>
        </p:nvSpPr>
        <p:spPr>
          <a:xfrm>
            <a:off x="3731360" y="1208359"/>
            <a:ext cx="5353335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err="1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Arkani-Hamed</a:t>
            </a:r>
            <a:r>
              <a:rPr lang="en-US" sz="1500" b="1" dirty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Trnka</a:t>
            </a:r>
            <a:endParaRPr lang="en-US" sz="1500" b="1" i="1" dirty="0">
              <a:solidFill>
                <a:srgbClr val="1D4F5D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4322" y="2490960"/>
            <a:ext cx="7695356" cy="414858"/>
            <a:chOff x="724322" y="2475280"/>
            <a:chExt cx="7695356" cy="414858"/>
          </a:xfrm>
        </p:grpSpPr>
        <p:sp>
          <p:nvSpPr>
            <p:cNvPr id="13" name="Rounded Rectangle 12"/>
            <p:cNvSpPr/>
            <p:nvPr/>
          </p:nvSpPr>
          <p:spPr>
            <a:xfrm>
              <a:off x="2254338" y="2475280"/>
              <a:ext cx="4635325" cy="414858"/>
            </a:xfrm>
            <a:prstGeom prst="roundRect">
              <a:avLst/>
            </a:prstGeom>
            <a:solidFill>
              <a:schemeClr val="accent1">
                <a:lumMod val="50000"/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4322" y="2478158"/>
              <a:ext cx="76953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Beyond the Positive </a:t>
              </a:r>
              <a:r>
                <a:rPr lang="en-US" sz="200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Grassmannian</a:t>
              </a:r>
              <a:endParaRPr lang="en-US" sz="20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094556"/>
              </p:ext>
            </p:extLst>
          </p:nvPr>
        </p:nvGraphicFramePr>
        <p:xfrm>
          <a:off x="2433197" y="3341312"/>
          <a:ext cx="592485" cy="150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Savoye LET Plain:1.0"/>
                          <a:cs typeface="Savoye LET Plain:1.0"/>
                        </a:rPr>
                        <a:t>L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(1)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Savoye LET Plain:1.0"/>
                          <a:cs typeface="Savoye LET Plain:1.0"/>
                        </a:rPr>
                        <a:t>L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(L)</a:t>
                      </a:r>
                      <a:endParaRPr lang="en-US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15304" y="3406140"/>
            <a:ext cx="79024" cy="1405486"/>
            <a:chOff x="6740762" y="3282807"/>
            <a:chExt cx="130934" cy="1638670"/>
          </a:xfrm>
        </p:grpSpPr>
        <p:sp>
          <p:nvSpPr>
            <p:cNvPr id="24" name="Freeform 23"/>
            <p:cNvSpPr/>
            <p:nvPr/>
          </p:nvSpPr>
          <p:spPr>
            <a:xfrm flipH="1">
              <a:off x="6740762" y="3282807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 flipH="1" flipV="1">
              <a:off x="6742207" y="4100488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471952" y="3406140"/>
            <a:ext cx="79024" cy="1405486"/>
            <a:chOff x="6740762" y="3282807"/>
            <a:chExt cx="130934" cy="1638670"/>
          </a:xfrm>
        </p:grpSpPr>
        <p:sp>
          <p:nvSpPr>
            <p:cNvPr id="33" name="Freeform 32"/>
            <p:cNvSpPr/>
            <p:nvPr/>
          </p:nvSpPr>
          <p:spPr>
            <a:xfrm flipH="1">
              <a:off x="6740762" y="3282807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 flipH="1" flipV="1">
              <a:off x="6742207" y="4100488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2555353" y="4547173"/>
            <a:ext cx="3605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69669"/>
              </p:ext>
            </p:extLst>
          </p:nvPr>
        </p:nvGraphicFramePr>
        <p:xfrm>
          <a:off x="3369497" y="3336912"/>
          <a:ext cx="592485" cy="1503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(1)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⋮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(L)</a:t>
                      </a:r>
                      <a:endParaRPr lang="en-US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3851604" y="3401740"/>
            <a:ext cx="79024" cy="1405486"/>
            <a:chOff x="6740762" y="3282807"/>
            <a:chExt cx="130934" cy="1638670"/>
          </a:xfrm>
        </p:grpSpPr>
        <p:sp>
          <p:nvSpPr>
            <p:cNvPr id="37" name="Freeform 36"/>
            <p:cNvSpPr/>
            <p:nvPr/>
          </p:nvSpPr>
          <p:spPr>
            <a:xfrm flipH="1">
              <a:off x="6740762" y="3282807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 flipH="1" flipV="1">
              <a:off x="6742207" y="4100488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flipH="1">
            <a:off x="3408252" y="3401740"/>
            <a:ext cx="79024" cy="1405486"/>
            <a:chOff x="6740762" y="3282807"/>
            <a:chExt cx="130934" cy="1638670"/>
          </a:xfrm>
        </p:grpSpPr>
        <p:sp>
          <p:nvSpPr>
            <p:cNvPr id="40" name="Freeform 39"/>
            <p:cNvSpPr/>
            <p:nvPr/>
          </p:nvSpPr>
          <p:spPr>
            <a:xfrm flipH="1">
              <a:off x="6740762" y="3282807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flipH="1" flipV="1">
              <a:off x="6742207" y="4100488"/>
              <a:ext cx="129489" cy="820989"/>
            </a:xfrm>
            <a:custGeom>
              <a:avLst/>
              <a:gdLst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757828 w 1909551"/>
                <a:gd name="connsiteY11" fmla="*/ 133692 h 1107380"/>
                <a:gd name="connsiteX12" fmla="*/ 1760368 w 1909551"/>
                <a:gd name="connsiteY12" fmla="*/ 133692 h 1107380"/>
                <a:gd name="connsiteX0" fmla="*/ 189722 w 1909551"/>
                <a:gd name="connsiteY0" fmla="*/ 0 h 1107380"/>
                <a:gd name="connsiteX1" fmla="*/ 1760368 w 1909551"/>
                <a:gd name="connsiteY1" fmla="*/ 969269 h 1107380"/>
                <a:gd name="connsiteX2" fmla="*/ 690992 w 1909551"/>
                <a:gd name="connsiteY2" fmla="*/ 768731 h 1107380"/>
                <a:gd name="connsiteX3" fmla="*/ 1058590 w 1909551"/>
                <a:gd name="connsiteY3" fmla="*/ 317519 h 1107380"/>
                <a:gd name="connsiteX4" fmla="*/ 1894040 w 1909551"/>
                <a:gd name="connsiteY4" fmla="*/ 467923 h 1107380"/>
                <a:gd name="connsiteX5" fmla="*/ 256558 w 1909551"/>
                <a:gd name="connsiteY5" fmla="*/ 1069539 h 1107380"/>
                <a:gd name="connsiteX6" fmla="*/ 89468 w 1909551"/>
                <a:gd name="connsiteY6" fmla="*/ 952558 h 1107380"/>
                <a:gd name="connsiteX7" fmla="*/ 89468 w 1909551"/>
                <a:gd name="connsiteY7" fmla="*/ 200538 h 1107380"/>
                <a:gd name="connsiteX8" fmla="*/ 1208971 w 1909551"/>
                <a:gd name="connsiteY8" fmla="*/ 66846 h 1107380"/>
                <a:gd name="connsiteX9" fmla="*/ 306685 w 1909551"/>
                <a:gd name="connsiteY9" fmla="*/ 935846 h 1107380"/>
                <a:gd name="connsiteX10" fmla="*/ 757828 w 1909551"/>
                <a:gd name="connsiteY10" fmla="*/ 133692 h 1107380"/>
                <a:gd name="connsiteX11" fmla="*/ 1760368 w 1909551"/>
                <a:gd name="connsiteY11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692481 w 1844204"/>
                <a:gd name="connsiteY9" fmla="*/ 133692 h 1107380"/>
                <a:gd name="connsiteX10" fmla="*/ 1695021 w 1844204"/>
                <a:gd name="connsiteY10" fmla="*/ 133692 h 1107380"/>
                <a:gd name="connsiteX0" fmla="*/ 124375 w 1844204"/>
                <a:gd name="connsiteY0" fmla="*/ 0 h 1107380"/>
                <a:gd name="connsiteX1" fmla="*/ 1695021 w 1844204"/>
                <a:gd name="connsiteY1" fmla="*/ 969269 h 1107380"/>
                <a:gd name="connsiteX2" fmla="*/ 625645 w 1844204"/>
                <a:gd name="connsiteY2" fmla="*/ 768731 h 1107380"/>
                <a:gd name="connsiteX3" fmla="*/ 993243 w 1844204"/>
                <a:gd name="connsiteY3" fmla="*/ 317519 h 1107380"/>
                <a:gd name="connsiteX4" fmla="*/ 1828693 w 1844204"/>
                <a:gd name="connsiteY4" fmla="*/ 467923 h 1107380"/>
                <a:gd name="connsiteX5" fmla="*/ 191211 w 1844204"/>
                <a:gd name="connsiteY5" fmla="*/ 1069539 h 1107380"/>
                <a:gd name="connsiteX6" fmla="*/ 24121 w 1844204"/>
                <a:gd name="connsiteY6" fmla="*/ 952558 h 1107380"/>
                <a:gd name="connsiteX7" fmla="*/ 24121 w 1844204"/>
                <a:gd name="connsiteY7" fmla="*/ 200538 h 1107380"/>
                <a:gd name="connsiteX8" fmla="*/ 241338 w 1844204"/>
                <a:gd name="connsiteY8" fmla="*/ 935846 h 1107380"/>
                <a:gd name="connsiteX9" fmla="*/ 1695021 w 1844204"/>
                <a:gd name="connsiteY9" fmla="*/ 133692 h 1107380"/>
                <a:gd name="connsiteX0" fmla="*/ 230448 w 1950277"/>
                <a:gd name="connsiteY0" fmla="*/ 0 h 1107380"/>
                <a:gd name="connsiteX1" fmla="*/ 1801094 w 1950277"/>
                <a:gd name="connsiteY1" fmla="*/ 969269 h 1107380"/>
                <a:gd name="connsiteX2" fmla="*/ 731718 w 1950277"/>
                <a:gd name="connsiteY2" fmla="*/ 768731 h 1107380"/>
                <a:gd name="connsiteX3" fmla="*/ 1099316 w 1950277"/>
                <a:gd name="connsiteY3" fmla="*/ 317519 h 1107380"/>
                <a:gd name="connsiteX4" fmla="*/ 1934766 w 1950277"/>
                <a:gd name="connsiteY4" fmla="*/ 467923 h 1107380"/>
                <a:gd name="connsiteX5" fmla="*/ 297284 w 1950277"/>
                <a:gd name="connsiteY5" fmla="*/ 1069539 h 1107380"/>
                <a:gd name="connsiteX6" fmla="*/ 130194 w 1950277"/>
                <a:gd name="connsiteY6" fmla="*/ 952558 h 1107380"/>
                <a:gd name="connsiteX7" fmla="*/ 130194 w 1950277"/>
                <a:gd name="connsiteY7" fmla="*/ 200538 h 1107380"/>
                <a:gd name="connsiteX8" fmla="*/ 1801094 w 1950277"/>
                <a:gd name="connsiteY8" fmla="*/ 133692 h 1107380"/>
                <a:gd name="connsiteX0" fmla="*/ 236832 w 1956661"/>
                <a:gd name="connsiteY0" fmla="*/ 0 h 1109770"/>
                <a:gd name="connsiteX1" fmla="*/ 1807478 w 1956661"/>
                <a:gd name="connsiteY1" fmla="*/ 969269 h 1109770"/>
                <a:gd name="connsiteX2" fmla="*/ 738102 w 1956661"/>
                <a:gd name="connsiteY2" fmla="*/ 768731 h 1109770"/>
                <a:gd name="connsiteX3" fmla="*/ 1105700 w 1956661"/>
                <a:gd name="connsiteY3" fmla="*/ 317519 h 1109770"/>
                <a:gd name="connsiteX4" fmla="*/ 1941150 w 1956661"/>
                <a:gd name="connsiteY4" fmla="*/ 467923 h 1109770"/>
                <a:gd name="connsiteX5" fmla="*/ 303668 w 1956661"/>
                <a:gd name="connsiteY5" fmla="*/ 1069539 h 1109770"/>
                <a:gd name="connsiteX6" fmla="*/ 136578 w 1956661"/>
                <a:gd name="connsiteY6" fmla="*/ 952558 h 1109770"/>
                <a:gd name="connsiteX7" fmla="*/ 1807478 w 1956661"/>
                <a:gd name="connsiteY7" fmla="*/ 133692 h 1109770"/>
                <a:gd name="connsiteX0" fmla="*/ 0 w 1719829"/>
                <a:gd name="connsiteY0" fmla="*/ 0 h 1073611"/>
                <a:gd name="connsiteX1" fmla="*/ 1570646 w 1719829"/>
                <a:gd name="connsiteY1" fmla="*/ 969269 h 1073611"/>
                <a:gd name="connsiteX2" fmla="*/ 501270 w 1719829"/>
                <a:gd name="connsiteY2" fmla="*/ 768731 h 1073611"/>
                <a:gd name="connsiteX3" fmla="*/ 868868 w 1719829"/>
                <a:gd name="connsiteY3" fmla="*/ 317519 h 1073611"/>
                <a:gd name="connsiteX4" fmla="*/ 1704318 w 1719829"/>
                <a:gd name="connsiteY4" fmla="*/ 467923 h 1073611"/>
                <a:gd name="connsiteX5" fmla="*/ 66836 w 1719829"/>
                <a:gd name="connsiteY5" fmla="*/ 1069539 h 1073611"/>
                <a:gd name="connsiteX6" fmla="*/ 1570646 w 1719829"/>
                <a:gd name="connsiteY6" fmla="*/ 133692 h 1073611"/>
                <a:gd name="connsiteX0" fmla="*/ 0 w 1738022"/>
                <a:gd name="connsiteY0" fmla="*/ 0 h 1008194"/>
                <a:gd name="connsiteX1" fmla="*/ 1570646 w 1738022"/>
                <a:gd name="connsiteY1" fmla="*/ 969269 h 1008194"/>
                <a:gd name="connsiteX2" fmla="*/ 501270 w 1738022"/>
                <a:gd name="connsiteY2" fmla="*/ 768731 h 1008194"/>
                <a:gd name="connsiteX3" fmla="*/ 868868 w 1738022"/>
                <a:gd name="connsiteY3" fmla="*/ 317519 h 1008194"/>
                <a:gd name="connsiteX4" fmla="*/ 1704318 w 1738022"/>
                <a:gd name="connsiteY4" fmla="*/ 467923 h 1008194"/>
                <a:gd name="connsiteX5" fmla="*/ 1570646 w 1738022"/>
                <a:gd name="connsiteY5" fmla="*/ 133692 h 1008194"/>
                <a:gd name="connsiteX0" fmla="*/ 0 w 1738022"/>
                <a:gd name="connsiteY0" fmla="*/ 0 h 972462"/>
                <a:gd name="connsiteX1" fmla="*/ 1570646 w 1738022"/>
                <a:gd name="connsiteY1" fmla="*/ 969269 h 972462"/>
                <a:gd name="connsiteX2" fmla="*/ 868868 w 1738022"/>
                <a:gd name="connsiteY2" fmla="*/ 317519 h 972462"/>
                <a:gd name="connsiteX3" fmla="*/ 1704318 w 1738022"/>
                <a:gd name="connsiteY3" fmla="*/ 467923 h 972462"/>
                <a:gd name="connsiteX4" fmla="*/ 1570646 w 1738022"/>
                <a:gd name="connsiteY4" fmla="*/ 133692 h 972462"/>
                <a:gd name="connsiteX0" fmla="*/ 702200 w 869576"/>
                <a:gd name="connsiteY0" fmla="*/ 835577 h 838770"/>
                <a:gd name="connsiteX1" fmla="*/ 422 w 869576"/>
                <a:gd name="connsiteY1" fmla="*/ 183827 h 838770"/>
                <a:gd name="connsiteX2" fmla="*/ 835872 w 869576"/>
                <a:gd name="connsiteY2" fmla="*/ 334231 h 838770"/>
                <a:gd name="connsiteX3" fmla="*/ 702200 w 869576"/>
                <a:gd name="connsiteY3" fmla="*/ 0 h 838770"/>
                <a:gd name="connsiteX0" fmla="*/ 702200 w 835872"/>
                <a:gd name="connsiteY0" fmla="*/ 658896 h 662089"/>
                <a:gd name="connsiteX1" fmla="*/ 422 w 835872"/>
                <a:gd name="connsiteY1" fmla="*/ 7146 h 662089"/>
                <a:gd name="connsiteX2" fmla="*/ 835872 w 835872"/>
                <a:gd name="connsiteY2" fmla="*/ 157550 h 662089"/>
                <a:gd name="connsiteX0" fmla="*/ 0 w 952413"/>
                <a:gd name="connsiteY0" fmla="*/ 720891 h 723893"/>
                <a:gd name="connsiteX1" fmla="*/ 116963 w 952413"/>
                <a:gd name="connsiteY1" fmla="*/ 19006 h 723893"/>
                <a:gd name="connsiteX2" fmla="*/ 952413 w 952413"/>
                <a:gd name="connsiteY2" fmla="*/ 169410 h 723893"/>
                <a:gd name="connsiteX0" fmla="*/ 0 w 952413"/>
                <a:gd name="connsiteY0" fmla="*/ 551481 h 555830"/>
                <a:gd name="connsiteX1" fmla="*/ 133672 w 952413"/>
                <a:gd name="connsiteY1" fmla="*/ 66846 h 555830"/>
                <a:gd name="connsiteX2" fmla="*/ 952413 w 952413"/>
                <a:gd name="connsiteY2" fmla="*/ 0 h 555830"/>
                <a:gd name="connsiteX0" fmla="*/ 0 w 952413"/>
                <a:gd name="connsiteY0" fmla="*/ 551481 h 551481"/>
                <a:gd name="connsiteX1" fmla="*/ 952413 w 952413"/>
                <a:gd name="connsiteY1" fmla="*/ 0 h 551481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84053"/>
                <a:gd name="connsiteY0" fmla="*/ 501347 h 501347"/>
                <a:gd name="connsiteX1" fmla="*/ 284053 w 284053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  <a:gd name="connsiteX0" fmla="*/ 0 w 222101"/>
                <a:gd name="connsiteY0" fmla="*/ 501347 h 501347"/>
                <a:gd name="connsiteX1" fmla="*/ 222101 w 222101"/>
                <a:gd name="connsiteY1" fmla="*/ 0 h 50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101" h="501347">
                  <a:moveTo>
                    <a:pt x="0" y="501347"/>
                  </a:moveTo>
                  <a:cubicBezTo>
                    <a:pt x="7952" y="309450"/>
                    <a:pt x="82353" y="136713"/>
                    <a:pt x="222101" y="0"/>
                  </a:cubicBezTo>
                </a:path>
              </a:pathLst>
            </a:custGeom>
            <a:ln w="12700" cmpd="sng">
              <a:solidFill>
                <a:srgbClr val="000000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 bwMode="auto">
          <a:xfrm>
            <a:off x="3491653" y="4542773"/>
            <a:ext cx="3605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98"/>
          <p:cNvSpPr txBox="1">
            <a:spLocks noChangeArrowheads="1"/>
          </p:cNvSpPr>
          <p:nvPr/>
        </p:nvSpPr>
        <p:spPr>
          <a:xfrm>
            <a:off x="2785591" y="3871552"/>
            <a:ext cx="74197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98"/>
          <p:cNvSpPr txBox="1">
            <a:spLocks noChangeArrowheads="1"/>
          </p:cNvSpPr>
          <p:nvPr/>
        </p:nvSpPr>
        <p:spPr>
          <a:xfrm>
            <a:off x="3768903" y="3898513"/>
            <a:ext cx="74197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/>
              <a:t>∙</a:t>
            </a:r>
            <a:r>
              <a:rPr lang="en-US" sz="2000" dirty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eft Brace 44"/>
          <p:cNvSpPr/>
          <p:nvPr/>
        </p:nvSpPr>
        <p:spPr bwMode="auto">
          <a:xfrm>
            <a:off x="2022417" y="3405711"/>
            <a:ext cx="166755" cy="1094423"/>
          </a:xfrm>
          <a:prstGeom prst="leftBrace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967133" y="4718086"/>
            <a:ext cx="36718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98"/>
          <p:cNvSpPr txBox="1">
            <a:spLocks noChangeArrowheads="1"/>
          </p:cNvSpPr>
          <p:nvPr/>
        </p:nvSpPr>
        <p:spPr>
          <a:xfrm>
            <a:off x="776536" y="3727988"/>
            <a:ext cx="108910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Loops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98"/>
          <p:cNvSpPr txBox="1">
            <a:spLocks noChangeArrowheads="1"/>
          </p:cNvSpPr>
          <p:nvPr/>
        </p:nvSpPr>
        <p:spPr>
          <a:xfrm>
            <a:off x="505640" y="4507585"/>
            <a:ext cx="136000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Tree-level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Left Brace 49"/>
          <p:cNvSpPr/>
          <p:nvPr/>
        </p:nvSpPr>
        <p:spPr bwMode="auto">
          <a:xfrm rot="16200000">
            <a:off x="2650735" y="4825381"/>
            <a:ext cx="166755" cy="310275"/>
          </a:xfrm>
          <a:prstGeom prst="leftBrace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98"/>
          <p:cNvSpPr txBox="1">
            <a:spLocks noChangeArrowheads="1"/>
          </p:cNvSpPr>
          <p:nvPr/>
        </p:nvSpPr>
        <p:spPr>
          <a:xfrm>
            <a:off x="1831316" y="5096537"/>
            <a:ext cx="182157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kumimoji="0"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Amplituhedron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49724" y="3348464"/>
            <a:ext cx="2345993" cy="1492074"/>
            <a:chOff x="5449724" y="3128944"/>
            <a:chExt cx="2345993" cy="1492074"/>
          </a:xfrm>
        </p:grpSpPr>
        <p:sp>
          <p:nvSpPr>
            <p:cNvPr id="46" name="Rectangle 98"/>
            <p:cNvSpPr txBox="1">
              <a:spLocks noChangeArrowheads="1"/>
            </p:cNvSpPr>
            <p:nvPr/>
          </p:nvSpPr>
          <p:spPr>
            <a:xfrm>
              <a:off x="5449742" y="3196062"/>
              <a:ext cx="22676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endParaRPr lang="en-US" dirty="0" smtClean="0">
                <a:latin typeface="Times New Roman"/>
                <a:cs typeface="Times New Roman"/>
              </a:endParaRPr>
            </a:p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dirty="0" smtClean="0">
                  <a:latin typeface="Times New Roman"/>
                  <a:cs typeface="Times New Roman"/>
                </a:rPr>
                <a:t>    Z ∈ M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+</a:t>
              </a:r>
              <a:r>
                <a:rPr lang="en-US" dirty="0" smtClean="0">
                  <a:latin typeface="Times New Roman"/>
                  <a:cs typeface="Times New Roman"/>
                </a:rPr>
                <a:t>(4+k,n)</a:t>
              </a:r>
            </a:p>
            <a:p>
              <a:pPr marL="0" lvl="1">
                <a:spcBef>
                  <a:spcPct val="20000"/>
                </a:spcBef>
                <a:buClr>
                  <a:srgbClr val="0070C0"/>
                </a:buClr>
                <a:buSzPct val="90000"/>
                <a:defRPr/>
              </a:pPr>
              <a:r>
                <a:rPr kumimoji="0" lang="en-US" b="0" dirty="0" smtClean="0">
                  <a:latin typeface="Times New Roman"/>
                  <a:cs typeface="Times New Roman"/>
                </a:rPr>
                <a:t>    C </a:t>
              </a:r>
              <a:r>
                <a:rPr lang="en-US" dirty="0" smtClean="0">
                  <a:latin typeface="Times New Roman"/>
                  <a:cs typeface="Times New Roman"/>
                </a:rPr>
                <a:t>∈ G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+</a:t>
              </a:r>
              <a:r>
                <a:rPr lang="en-US" dirty="0" smtClean="0">
                  <a:latin typeface="Times New Roman"/>
                  <a:cs typeface="Times New Roman"/>
                </a:rPr>
                <a:t>(</a:t>
              </a:r>
              <a:r>
                <a:rPr lang="en-US" dirty="0" err="1" smtClean="0">
                  <a:latin typeface="Times New Roman"/>
                  <a:cs typeface="Times New Roman"/>
                </a:rPr>
                <a:t>k,n</a:t>
              </a:r>
              <a:r>
                <a:rPr lang="en-US" dirty="0" smtClean="0">
                  <a:latin typeface="Times New Roman"/>
                  <a:cs typeface="Times New Roman"/>
                </a:rPr>
                <a:t>)</a:t>
              </a:r>
            </a:p>
          </p:txBody>
        </p:sp>
        <p:sp>
          <p:nvSpPr>
            <p:cNvPr id="52" name="Rectangle 98"/>
            <p:cNvSpPr txBox="1">
              <a:spLocks noChangeArrowheads="1"/>
            </p:cNvSpPr>
            <p:nvPr/>
          </p:nvSpPr>
          <p:spPr>
            <a:xfrm>
              <a:off x="5449724" y="4163818"/>
              <a:ext cx="22676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kumimoji="0" lang="en-US" b="0" dirty="0" smtClean="0">
                  <a:latin typeface="Times New Roman"/>
                  <a:cs typeface="Times New Roman"/>
                </a:rPr>
                <a:t>D(</a:t>
              </a:r>
              <a:r>
                <a:rPr kumimoji="0" lang="en-US" b="0" dirty="0" err="1" smtClean="0">
                  <a:latin typeface="Times New Roman"/>
                  <a:cs typeface="Times New Roman"/>
                </a:rPr>
                <a:t>i</a:t>
              </a:r>
              <a:r>
                <a:rPr kumimoji="0" lang="en-US" b="0" dirty="0" smtClean="0">
                  <a:latin typeface="Times New Roman"/>
                  <a:cs typeface="Times New Roman"/>
                </a:rPr>
                <a:t>)</a:t>
              </a:r>
              <a:r>
                <a:rPr lang="en-US" dirty="0" smtClean="0">
                  <a:latin typeface="Times New Roman"/>
                  <a:cs typeface="Times New Roman"/>
                </a:rPr>
                <a:t> ∈ G(2,n)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98"/>
            <p:cNvSpPr txBox="1">
              <a:spLocks noChangeArrowheads="1"/>
            </p:cNvSpPr>
            <p:nvPr/>
          </p:nvSpPr>
          <p:spPr>
            <a:xfrm>
              <a:off x="5528110" y="3128944"/>
              <a:ext cx="2267607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k = 0 : MHV</a:t>
              </a:r>
              <a:endParaRPr lang="en-US" b="1" dirty="0" smtClean="0">
                <a:latin typeface="Times New Roman"/>
                <a:cs typeface="Times New Roman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11390"/>
              </p:ext>
            </p:extLst>
          </p:nvPr>
        </p:nvGraphicFramePr>
        <p:xfrm>
          <a:off x="2939759" y="5892977"/>
          <a:ext cx="592485" cy="35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(Z)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07009"/>
              </p:ext>
            </p:extLst>
          </p:nvPr>
        </p:nvGraphicFramePr>
        <p:xfrm>
          <a:off x="4052870" y="5714857"/>
          <a:ext cx="592485" cy="70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(i)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091625" y="5779685"/>
            <a:ext cx="522376" cy="633400"/>
            <a:chOff x="3027611" y="5419045"/>
            <a:chExt cx="522376" cy="1405486"/>
          </a:xfrm>
        </p:grpSpPr>
        <p:grpSp>
          <p:nvGrpSpPr>
            <p:cNvPr id="64" name="Group 63"/>
            <p:cNvGrpSpPr/>
            <p:nvPr/>
          </p:nvGrpSpPr>
          <p:grpSpPr>
            <a:xfrm>
              <a:off x="3470963" y="5419045"/>
              <a:ext cx="79024" cy="1405486"/>
              <a:chOff x="6740762" y="3282807"/>
              <a:chExt cx="130934" cy="1638670"/>
            </a:xfrm>
          </p:grpSpPr>
          <p:sp>
            <p:nvSpPr>
              <p:cNvPr id="65" name="Freeform 64"/>
              <p:cNvSpPr/>
              <p:nvPr/>
            </p:nvSpPr>
            <p:spPr>
              <a:xfrm flipH="1">
                <a:off x="6740762" y="3282807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flipH="1" flipV="1">
                <a:off x="6742207" y="4100488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flipH="1">
              <a:off x="3027611" y="5419045"/>
              <a:ext cx="79024" cy="1405486"/>
              <a:chOff x="6740762" y="3282807"/>
              <a:chExt cx="130934" cy="1638670"/>
            </a:xfrm>
          </p:grpSpPr>
          <p:sp>
            <p:nvSpPr>
              <p:cNvPr id="68" name="Freeform 67"/>
              <p:cNvSpPr/>
              <p:nvPr/>
            </p:nvSpPr>
            <p:spPr>
              <a:xfrm flipH="1">
                <a:off x="6740762" y="3282807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 flipH="1" flipV="1">
                <a:off x="6742207" y="4100488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70" name="Straight Connector 69"/>
          <p:cNvCxnSpPr/>
          <p:nvPr/>
        </p:nvCxnSpPr>
        <p:spPr bwMode="auto">
          <a:xfrm>
            <a:off x="4175026" y="6121038"/>
            <a:ext cx="3605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05989"/>
              </p:ext>
            </p:extLst>
          </p:nvPr>
        </p:nvGraphicFramePr>
        <p:xfrm>
          <a:off x="4805387" y="5526697"/>
          <a:ext cx="592485" cy="105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b="0" baseline="-250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b="0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lang="en-US" baseline="-250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(j)</a:t>
                      </a:r>
                      <a:endParaRPr lang="en-US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endParaRPr lang="en-US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4844142" y="5591525"/>
            <a:ext cx="522376" cy="962678"/>
            <a:chOff x="4281824" y="5419045"/>
            <a:chExt cx="522376" cy="1405486"/>
          </a:xfrm>
        </p:grpSpPr>
        <p:grpSp>
          <p:nvGrpSpPr>
            <p:cNvPr id="72" name="Group 71"/>
            <p:cNvGrpSpPr/>
            <p:nvPr/>
          </p:nvGrpSpPr>
          <p:grpSpPr>
            <a:xfrm>
              <a:off x="4725176" y="5419045"/>
              <a:ext cx="79024" cy="1405486"/>
              <a:chOff x="6740762" y="3282807"/>
              <a:chExt cx="130934" cy="1638670"/>
            </a:xfrm>
          </p:grpSpPr>
          <p:sp>
            <p:nvSpPr>
              <p:cNvPr id="73" name="Freeform 72"/>
              <p:cNvSpPr/>
              <p:nvPr/>
            </p:nvSpPr>
            <p:spPr>
              <a:xfrm flipH="1">
                <a:off x="6740762" y="3282807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 flipV="1">
                <a:off x="6742207" y="4100488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 flipH="1">
              <a:off x="4281824" y="5419045"/>
              <a:ext cx="79024" cy="1405486"/>
              <a:chOff x="6740762" y="3282807"/>
              <a:chExt cx="130934" cy="1638670"/>
            </a:xfrm>
          </p:grpSpPr>
          <p:sp>
            <p:nvSpPr>
              <p:cNvPr id="76" name="Freeform 75"/>
              <p:cNvSpPr/>
              <p:nvPr/>
            </p:nvSpPr>
            <p:spPr>
              <a:xfrm flipH="1">
                <a:off x="6740762" y="3282807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 flipH="1" flipV="1">
                <a:off x="6742207" y="4100488"/>
                <a:ext cx="129489" cy="820989"/>
              </a:xfrm>
              <a:custGeom>
                <a:avLst/>
                <a:gdLst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757828 w 1909551"/>
                  <a:gd name="connsiteY11" fmla="*/ 133692 h 1107380"/>
                  <a:gd name="connsiteX12" fmla="*/ 1760368 w 1909551"/>
                  <a:gd name="connsiteY12" fmla="*/ 133692 h 1107380"/>
                  <a:gd name="connsiteX0" fmla="*/ 189722 w 1909551"/>
                  <a:gd name="connsiteY0" fmla="*/ 0 h 1107380"/>
                  <a:gd name="connsiteX1" fmla="*/ 1760368 w 1909551"/>
                  <a:gd name="connsiteY1" fmla="*/ 969269 h 1107380"/>
                  <a:gd name="connsiteX2" fmla="*/ 690992 w 1909551"/>
                  <a:gd name="connsiteY2" fmla="*/ 768731 h 1107380"/>
                  <a:gd name="connsiteX3" fmla="*/ 1058590 w 1909551"/>
                  <a:gd name="connsiteY3" fmla="*/ 317519 h 1107380"/>
                  <a:gd name="connsiteX4" fmla="*/ 1894040 w 1909551"/>
                  <a:gd name="connsiteY4" fmla="*/ 467923 h 1107380"/>
                  <a:gd name="connsiteX5" fmla="*/ 256558 w 1909551"/>
                  <a:gd name="connsiteY5" fmla="*/ 1069539 h 1107380"/>
                  <a:gd name="connsiteX6" fmla="*/ 89468 w 1909551"/>
                  <a:gd name="connsiteY6" fmla="*/ 952558 h 1107380"/>
                  <a:gd name="connsiteX7" fmla="*/ 89468 w 1909551"/>
                  <a:gd name="connsiteY7" fmla="*/ 200538 h 1107380"/>
                  <a:gd name="connsiteX8" fmla="*/ 1208971 w 1909551"/>
                  <a:gd name="connsiteY8" fmla="*/ 66846 h 1107380"/>
                  <a:gd name="connsiteX9" fmla="*/ 306685 w 1909551"/>
                  <a:gd name="connsiteY9" fmla="*/ 935846 h 1107380"/>
                  <a:gd name="connsiteX10" fmla="*/ 757828 w 1909551"/>
                  <a:gd name="connsiteY10" fmla="*/ 133692 h 1107380"/>
                  <a:gd name="connsiteX11" fmla="*/ 1760368 w 1909551"/>
                  <a:gd name="connsiteY11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692481 w 1844204"/>
                  <a:gd name="connsiteY9" fmla="*/ 133692 h 1107380"/>
                  <a:gd name="connsiteX10" fmla="*/ 1695021 w 1844204"/>
                  <a:gd name="connsiteY10" fmla="*/ 133692 h 1107380"/>
                  <a:gd name="connsiteX0" fmla="*/ 124375 w 1844204"/>
                  <a:gd name="connsiteY0" fmla="*/ 0 h 1107380"/>
                  <a:gd name="connsiteX1" fmla="*/ 1695021 w 1844204"/>
                  <a:gd name="connsiteY1" fmla="*/ 969269 h 1107380"/>
                  <a:gd name="connsiteX2" fmla="*/ 625645 w 1844204"/>
                  <a:gd name="connsiteY2" fmla="*/ 768731 h 1107380"/>
                  <a:gd name="connsiteX3" fmla="*/ 993243 w 1844204"/>
                  <a:gd name="connsiteY3" fmla="*/ 317519 h 1107380"/>
                  <a:gd name="connsiteX4" fmla="*/ 1828693 w 1844204"/>
                  <a:gd name="connsiteY4" fmla="*/ 467923 h 1107380"/>
                  <a:gd name="connsiteX5" fmla="*/ 191211 w 1844204"/>
                  <a:gd name="connsiteY5" fmla="*/ 1069539 h 1107380"/>
                  <a:gd name="connsiteX6" fmla="*/ 24121 w 1844204"/>
                  <a:gd name="connsiteY6" fmla="*/ 952558 h 1107380"/>
                  <a:gd name="connsiteX7" fmla="*/ 24121 w 1844204"/>
                  <a:gd name="connsiteY7" fmla="*/ 200538 h 1107380"/>
                  <a:gd name="connsiteX8" fmla="*/ 241338 w 1844204"/>
                  <a:gd name="connsiteY8" fmla="*/ 935846 h 1107380"/>
                  <a:gd name="connsiteX9" fmla="*/ 1695021 w 1844204"/>
                  <a:gd name="connsiteY9" fmla="*/ 133692 h 1107380"/>
                  <a:gd name="connsiteX0" fmla="*/ 230448 w 1950277"/>
                  <a:gd name="connsiteY0" fmla="*/ 0 h 1107380"/>
                  <a:gd name="connsiteX1" fmla="*/ 1801094 w 1950277"/>
                  <a:gd name="connsiteY1" fmla="*/ 969269 h 1107380"/>
                  <a:gd name="connsiteX2" fmla="*/ 731718 w 1950277"/>
                  <a:gd name="connsiteY2" fmla="*/ 768731 h 1107380"/>
                  <a:gd name="connsiteX3" fmla="*/ 1099316 w 1950277"/>
                  <a:gd name="connsiteY3" fmla="*/ 317519 h 1107380"/>
                  <a:gd name="connsiteX4" fmla="*/ 1934766 w 1950277"/>
                  <a:gd name="connsiteY4" fmla="*/ 467923 h 1107380"/>
                  <a:gd name="connsiteX5" fmla="*/ 297284 w 1950277"/>
                  <a:gd name="connsiteY5" fmla="*/ 1069539 h 1107380"/>
                  <a:gd name="connsiteX6" fmla="*/ 130194 w 1950277"/>
                  <a:gd name="connsiteY6" fmla="*/ 952558 h 1107380"/>
                  <a:gd name="connsiteX7" fmla="*/ 130194 w 1950277"/>
                  <a:gd name="connsiteY7" fmla="*/ 200538 h 1107380"/>
                  <a:gd name="connsiteX8" fmla="*/ 1801094 w 1950277"/>
                  <a:gd name="connsiteY8" fmla="*/ 133692 h 1107380"/>
                  <a:gd name="connsiteX0" fmla="*/ 236832 w 1956661"/>
                  <a:gd name="connsiteY0" fmla="*/ 0 h 1109770"/>
                  <a:gd name="connsiteX1" fmla="*/ 1807478 w 1956661"/>
                  <a:gd name="connsiteY1" fmla="*/ 969269 h 1109770"/>
                  <a:gd name="connsiteX2" fmla="*/ 738102 w 1956661"/>
                  <a:gd name="connsiteY2" fmla="*/ 768731 h 1109770"/>
                  <a:gd name="connsiteX3" fmla="*/ 1105700 w 1956661"/>
                  <a:gd name="connsiteY3" fmla="*/ 317519 h 1109770"/>
                  <a:gd name="connsiteX4" fmla="*/ 1941150 w 1956661"/>
                  <a:gd name="connsiteY4" fmla="*/ 467923 h 1109770"/>
                  <a:gd name="connsiteX5" fmla="*/ 303668 w 1956661"/>
                  <a:gd name="connsiteY5" fmla="*/ 1069539 h 1109770"/>
                  <a:gd name="connsiteX6" fmla="*/ 136578 w 1956661"/>
                  <a:gd name="connsiteY6" fmla="*/ 952558 h 1109770"/>
                  <a:gd name="connsiteX7" fmla="*/ 1807478 w 1956661"/>
                  <a:gd name="connsiteY7" fmla="*/ 133692 h 1109770"/>
                  <a:gd name="connsiteX0" fmla="*/ 0 w 1719829"/>
                  <a:gd name="connsiteY0" fmla="*/ 0 h 1073611"/>
                  <a:gd name="connsiteX1" fmla="*/ 1570646 w 1719829"/>
                  <a:gd name="connsiteY1" fmla="*/ 969269 h 1073611"/>
                  <a:gd name="connsiteX2" fmla="*/ 501270 w 1719829"/>
                  <a:gd name="connsiteY2" fmla="*/ 768731 h 1073611"/>
                  <a:gd name="connsiteX3" fmla="*/ 868868 w 1719829"/>
                  <a:gd name="connsiteY3" fmla="*/ 317519 h 1073611"/>
                  <a:gd name="connsiteX4" fmla="*/ 1704318 w 1719829"/>
                  <a:gd name="connsiteY4" fmla="*/ 467923 h 1073611"/>
                  <a:gd name="connsiteX5" fmla="*/ 66836 w 1719829"/>
                  <a:gd name="connsiteY5" fmla="*/ 1069539 h 1073611"/>
                  <a:gd name="connsiteX6" fmla="*/ 1570646 w 1719829"/>
                  <a:gd name="connsiteY6" fmla="*/ 133692 h 1073611"/>
                  <a:gd name="connsiteX0" fmla="*/ 0 w 1738022"/>
                  <a:gd name="connsiteY0" fmla="*/ 0 h 1008194"/>
                  <a:gd name="connsiteX1" fmla="*/ 1570646 w 1738022"/>
                  <a:gd name="connsiteY1" fmla="*/ 969269 h 1008194"/>
                  <a:gd name="connsiteX2" fmla="*/ 501270 w 1738022"/>
                  <a:gd name="connsiteY2" fmla="*/ 768731 h 1008194"/>
                  <a:gd name="connsiteX3" fmla="*/ 868868 w 1738022"/>
                  <a:gd name="connsiteY3" fmla="*/ 317519 h 1008194"/>
                  <a:gd name="connsiteX4" fmla="*/ 1704318 w 1738022"/>
                  <a:gd name="connsiteY4" fmla="*/ 467923 h 1008194"/>
                  <a:gd name="connsiteX5" fmla="*/ 1570646 w 1738022"/>
                  <a:gd name="connsiteY5" fmla="*/ 133692 h 1008194"/>
                  <a:gd name="connsiteX0" fmla="*/ 0 w 1738022"/>
                  <a:gd name="connsiteY0" fmla="*/ 0 h 972462"/>
                  <a:gd name="connsiteX1" fmla="*/ 1570646 w 1738022"/>
                  <a:gd name="connsiteY1" fmla="*/ 969269 h 972462"/>
                  <a:gd name="connsiteX2" fmla="*/ 868868 w 1738022"/>
                  <a:gd name="connsiteY2" fmla="*/ 317519 h 972462"/>
                  <a:gd name="connsiteX3" fmla="*/ 1704318 w 1738022"/>
                  <a:gd name="connsiteY3" fmla="*/ 467923 h 972462"/>
                  <a:gd name="connsiteX4" fmla="*/ 1570646 w 1738022"/>
                  <a:gd name="connsiteY4" fmla="*/ 133692 h 972462"/>
                  <a:gd name="connsiteX0" fmla="*/ 702200 w 869576"/>
                  <a:gd name="connsiteY0" fmla="*/ 835577 h 838770"/>
                  <a:gd name="connsiteX1" fmla="*/ 422 w 869576"/>
                  <a:gd name="connsiteY1" fmla="*/ 183827 h 838770"/>
                  <a:gd name="connsiteX2" fmla="*/ 835872 w 869576"/>
                  <a:gd name="connsiteY2" fmla="*/ 334231 h 838770"/>
                  <a:gd name="connsiteX3" fmla="*/ 702200 w 869576"/>
                  <a:gd name="connsiteY3" fmla="*/ 0 h 838770"/>
                  <a:gd name="connsiteX0" fmla="*/ 702200 w 835872"/>
                  <a:gd name="connsiteY0" fmla="*/ 658896 h 662089"/>
                  <a:gd name="connsiteX1" fmla="*/ 422 w 835872"/>
                  <a:gd name="connsiteY1" fmla="*/ 7146 h 662089"/>
                  <a:gd name="connsiteX2" fmla="*/ 835872 w 835872"/>
                  <a:gd name="connsiteY2" fmla="*/ 157550 h 662089"/>
                  <a:gd name="connsiteX0" fmla="*/ 0 w 952413"/>
                  <a:gd name="connsiteY0" fmla="*/ 720891 h 723893"/>
                  <a:gd name="connsiteX1" fmla="*/ 116963 w 952413"/>
                  <a:gd name="connsiteY1" fmla="*/ 19006 h 723893"/>
                  <a:gd name="connsiteX2" fmla="*/ 952413 w 952413"/>
                  <a:gd name="connsiteY2" fmla="*/ 169410 h 723893"/>
                  <a:gd name="connsiteX0" fmla="*/ 0 w 952413"/>
                  <a:gd name="connsiteY0" fmla="*/ 551481 h 555830"/>
                  <a:gd name="connsiteX1" fmla="*/ 133672 w 952413"/>
                  <a:gd name="connsiteY1" fmla="*/ 66846 h 555830"/>
                  <a:gd name="connsiteX2" fmla="*/ 952413 w 952413"/>
                  <a:gd name="connsiteY2" fmla="*/ 0 h 555830"/>
                  <a:gd name="connsiteX0" fmla="*/ 0 w 952413"/>
                  <a:gd name="connsiteY0" fmla="*/ 551481 h 551481"/>
                  <a:gd name="connsiteX1" fmla="*/ 952413 w 952413"/>
                  <a:gd name="connsiteY1" fmla="*/ 0 h 551481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84053"/>
                  <a:gd name="connsiteY0" fmla="*/ 501347 h 501347"/>
                  <a:gd name="connsiteX1" fmla="*/ 284053 w 284053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  <a:gd name="connsiteX0" fmla="*/ 0 w 222101"/>
                  <a:gd name="connsiteY0" fmla="*/ 501347 h 501347"/>
                  <a:gd name="connsiteX1" fmla="*/ 222101 w 222101"/>
                  <a:gd name="connsiteY1" fmla="*/ 0 h 50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2101" h="501347">
                    <a:moveTo>
                      <a:pt x="0" y="501347"/>
                    </a:moveTo>
                    <a:cubicBezTo>
                      <a:pt x="7952" y="309450"/>
                      <a:pt x="82353" y="136713"/>
                      <a:pt x="222101" y="0"/>
                    </a:cubicBezTo>
                  </a:path>
                </a:pathLst>
              </a:custGeom>
              <a:ln w="12700" cmpd="sng">
                <a:solidFill>
                  <a:srgbClr val="00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78" name="Straight Connector 77"/>
          <p:cNvCxnSpPr/>
          <p:nvPr/>
        </p:nvCxnSpPr>
        <p:spPr bwMode="auto">
          <a:xfrm>
            <a:off x="4927543" y="6277838"/>
            <a:ext cx="36058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621864"/>
              </p:ext>
            </p:extLst>
          </p:nvPr>
        </p:nvGraphicFramePr>
        <p:xfrm>
          <a:off x="3437068" y="5892977"/>
          <a:ext cx="592485" cy="35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(C)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50042"/>
              </p:ext>
            </p:extLst>
          </p:nvPr>
        </p:nvGraphicFramePr>
        <p:xfrm>
          <a:off x="3186225" y="5888578"/>
          <a:ext cx="592485" cy="35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93539"/>
              </p:ext>
            </p:extLst>
          </p:nvPr>
        </p:nvGraphicFramePr>
        <p:xfrm>
          <a:off x="3683541" y="5884178"/>
          <a:ext cx="592485" cy="35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553083"/>
              </p:ext>
            </p:extLst>
          </p:nvPr>
        </p:nvGraphicFramePr>
        <p:xfrm>
          <a:off x="4431705" y="5895458"/>
          <a:ext cx="592485" cy="35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485"/>
              </a:tblGrid>
              <a:tr h="350396"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lang="en-US" b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76389"/>
              </p:ext>
            </p:extLst>
          </p:nvPr>
        </p:nvGraphicFramePr>
        <p:xfrm>
          <a:off x="4991733" y="5891058"/>
          <a:ext cx="1198875" cy="45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75"/>
              </a:tblGrid>
              <a:tr h="350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baseline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endParaRPr lang="en-US" sz="1800" b="1" i="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724540"/>
              </p:ext>
            </p:extLst>
          </p:nvPr>
        </p:nvGraphicFramePr>
        <p:xfrm>
          <a:off x="5300904" y="5902339"/>
          <a:ext cx="1198875" cy="634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875"/>
              </a:tblGrid>
              <a:tr h="353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i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⋯</a:t>
                      </a:r>
                    </a:p>
                    <a:p>
                      <a:pPr algn="ctr"/>
                      <a:endParaRPr lang="en-US" sz="2500" b="0" i="0" baseline="-250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" name="Rectangle 98"/>
          <p:cNvSpPr txBox="1">
            <a:spLocks noChangeArrowheads="1"/>
          </p:cNvSpPr>
          <p:nvPr/>
        </p:nvSpPr>
        <p:spPr>
          <a:xfrm>
            <a:off x="523147" y="5884930"/>
            <a:ext cx="85344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Extended positivity:</a:t>
            </a:r>
            <a:endParaRPr kumimoji="0"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19" grpId="0"/>
      <p:bldP spid="7" grpId="0"/>
      <p:bldP spid="9" grpId="0"/>
      <p:bldP spid="12" grpId="0"/>
      <p:bldP spid="43" grpId="0"/>
      <p:bldP spid="44" grpId="0"/>
      <p:bldP spid="45" grpId="0" animBg="1"/>
      <p:bldP spid="48" grpId="0"/>
      <p:bldP spid="49" grpId="0"/>
      <p:bldP spid="50" grpId="0" animBg="1"/>
      <p:bldP spid="51" grpId="0"/>
      <p:bldP spid="9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856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" name="Rectangle 98"/>
          <p:cNvSpPr txBox="1">
            <a:spLocks noChangeArrowheads="1"/>
          </p:cNvSpPr>
          <p:nvPr/>
        </p:nvSpPr>
        <p:spPr>
          <a:xfrm>
            <a:off x="523147" y="762000"/>
            <a:ext cx="85344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 ideas presented in this talk can be extended to powerful tools for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stratifying the </a:t>
            </a:r>
            <a:r>
              <a:rPr lang="en-US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amplituhedron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98"/>
          <p:cNvSpPr txBox="1">
            <a:spLocks noChangeArrowheads="1"/>
          </p:cNvSpPr>
          <p:nvPr/>
        </p:nvSpPr>
        <p:spPr>
          <a:xfrm>
            <a:off x="3671250" y="1190669"/>
            <a:ext cx="5353335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Galloni</a:t>
            </a:r>
            <a:r>
              <a:rPr lang="en-US" sz="15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Franco, </a:t>
            </a:r>
            <a:r>
              <a:rPr lang="en-US" sz="15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Mariotti</a:t>
            </a:r>
            <a:r>
              <a:rPr lang="en-US" sz="15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en-US" sz="1500" b="1" dirty="0" err="1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Trnka</a:t>
            </a:r>
            <a:endParaRPr lang="en-US" sz="1500" b="1" i="1" dirty="0">
              <a:solidFill>
                <a:srgbClr val="1D4F5D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2548" y="141960"/>
            <a:ext cx="4138904" cy="414858"/>
          </a:xfrm>
          <a:prstGeom prst="roundRect">
            <a:avLst/>
          </a:prstGeom>
          <a:solidFill>
            <a:schemeClr val="accent1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662" y="141028"/>
            <a:ext cx="7695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Anatomy of the </a:t>
            </a:r>
            <a:r>
              <a:rPr lang="en-US" sz="2000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Amplituhedron</a:t>
            </a:r>
            <a:endParaRPr lang="en-US" sz="2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86" y="5744718"/>
            <a:ext cx="6495029" cy="982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98"/>
          <p:cNvSpPr txBox="1">
            <a:spLocks noChangeArrowheads="1"/>
          </p:cNvSpPr>
          <p:nvPr/>
        </p:nvSpPr>
        <p:spPr>
          <a:xfrm>
            <a:off x="523147" y="4671650"/>
            <a:ext cx="85344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lvl="1" indent="-34290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anose="05020102010507070707" pitchFamily="18" charset="2"/>
              <a:buChar char="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Precisely these 1232 boundaries can alternatively be determined from the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integrand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scattering amplitude, providing an exquisite test of the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amplituhedron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/scattering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amplitude correspondence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5746" y="1876009"/>
            <a:ext cx="18703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274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15" name="Rectangle 98"/>
          <p:cNvSpPr txBox="1">
            <a:spLocks noChangeArrowheads="1"/>
          </p:cNvSpPr>
          <p:nvPr/>
        </p:nvSpPr>
        <p:spPr>
          <a:xfrm>
            <a:off x="1528157" y="2956695"/>
            <a:ext cx="339769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1" u="sng" dirty="0" smtClean="0">
                <a:latin typeface="Calibri" panose="020F0502020204030204" pitchFamily="34" charset="0"/>
                <a:cs typeface="Times New Roman" pitchFamily="18" charset="0"/>
              </a:rPr>
              <a:t>Example</a:t>
            </a:r>
            <a:r>
              <a:rPr lang="en-US" b="1" dirty="0" smtClean="0">
                <a:latin typeface="Calibri" panose="020F0502020204030204" pitchFamily="34" charset="0"/>
                <a:cs typeface="Times New Roman" pitchFamily="18" charset="0"/>
              </a:rPr>
              <a:t>: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2 loops, 4 particles, k=0 </a:t>
            </a:r>
            <a:endParaRPr kumimoji="0" lang="en-US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5108752" y="1909259"/>
            <a:ext cx="249382" cy="2468906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76570" y="2939599"/>
            <a:ext cx="940660" cy="457200"/>
            <a:chOff x="6819790" y="3002319"/>
            <a:chExt cx="940660" cy="457200"/>
          </a:xfrm>
        </p:grpSpPr>
        <p:sp>
          <p:nvSpPr>
            <p:cNvPr id="18" name="Rectangle 98"/>
            <p:cNvSpPr txBox="1">
              <a:spLocks noChangeArrowheads="1"/>
            </p:cNvSpPr>
            <p:nvPr/>
          </p:nvSpPr>
          <p:spPr>
            <a:xfrm>
              <a:off x="6946618" y="3002319"/>
              <a:ext cx="766802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sz="2000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c = 2</a:t>
              </a:r>
              <a:endParaRPr kumimoji="0" lang="en-US" sz="2000" b="0" dirty="0" smtClean="0">
                <a:solidFill>
                  <a:srgbClr val="00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" name="Rounded Rectangle 1"/>
            <p:cNvSpPr/>
            <p:nvPr/>
          </p:nvSpPr>
          <p:spPr bwMode="auto">
            <a:xfrm>
              <a:off x="6819790" y="3057582"/>
              <a:ext cx="940660" cy="376318"/>
            </a:xfrm>
            <a:prstGeom prst="roundRect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6347133" y="3020358"/>
            <a:ext cx="428150" cy="286254"/>
          </a:xfrm>
          <a:prstGeom prst="rightArrow">
            <a:avLst/>
          </a:prstGeom>
          <a:solidFill>
            <a:srgbClr val="3399FF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3563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739075" y="-3337"/>
            <a:ext cx="766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On-Shell Diagrams and the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Amplituhedron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Summary </a:t>
            </a:r>
          </a:p>
        </p:txBody>
      </p:sp>
      <p:sp>
        <p:nvSpPr>
          <p:cNvPr id="7" name="Rectangle 98"/>
          <p:cNvSpPr txBox="1">
            <a:spLocks noChangeArrowheads="1"/>
          </p:cNvSpPr>
          <p:nvPr/>
        </p:nvSpPr>
        <p:spPr>
          <a:xfrm>
            <a:off x="473119" y="1272980"/>
            <a:ext cx="85344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ew approach to scattering amplitudes in QFT based on </a:t>
            </a:r>
            <a:r>
              <a:rPr lang="en-US" sz="2100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on-shell diagrams </a:t>
            </a:r>
            <a:r>
              <a:rPr lang="en-US" sz="2100" b="0" dirty="0" smtClean="0">
                <a:latin typeface="Times New Roman" pitchFamily="18" charset="0"/>
                <a:cs typeface="Times New Roman" pitchFamily="18" charset="0"/>
              </a:rPr>
              <a:t>(bipartite graphs)</a:t>
            </a:r>
            <a:endParaRPr kumimoji="0" lang="en-US" sz="21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98"/>
          <p:cNvSpPr txBox="1">
            <a:spLocks noChangeArrowheads="1"/>
          </p:cNvSpPr>
          <p:nvPr/>
        </p:nvSpPr>
        <p:spPr>
          <a:xfrm>
            <a:off x="461744" y="5167249"/>
            <a:ext cx="8562842" cy="41058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 new object, the </a:t>
            </a:r>
            <a:r>
              <a:rPr lang="en-US" sz="2100" dirty="0" err="1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Amplituhedron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generalizes the positive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Grassmannian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and fully geometrizes scattering amplitudes</a:t>
            </a:r>
            <a:endParaRPr kumimoji="0" lang="en-US" sz="21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473119" y="2560710"/>
            <a:ext cx="853440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Natural connections to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combinatorics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toric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geometry, the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Grassmanian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and cluster algebras</a:t>
            </a:r>
            <a:endParaRPr kumimoji="0" lang="en-US" sz="21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8"/>
          <p:cNvSpPr txBox="1">
            <a:spLocks noChangeArrowheads="1"/>
          </p:cNvSpPr>
          <p:nvPr/>
        </p:nvSpPr>
        <p:spPr>
          <a:xfrm>
            <a:off x="461744" y="3828390"/>
            <a:ext cx="8682256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10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Bipartite field theories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(quivers) provide a useful alternative perspective on on-shell diagrams</a:t>
            </a:r>
            <a:endParaRPr kumimoji="0" lang="en-US" sz="21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5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7" grpId="0"/>
      <p:bldP spid="28" grpId="0"/>
      <p:bldP spid="16" grpId="0"/>
      <p:bldP spid="1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83</a:t>
            </a:fld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9056065"/>
              </p:ext>
            </p:extLst>
          </p:nvPr>
        </p:nvGraphicFramePr>
        <p:xfrm>
          <a:off x="1440869" y="1545360"/>
          <a:ext cx="66224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94648" y="-33"/>
            <a:ext cx="8749352" cy="489139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8149" y="-3337"/>
            <a:ext cx="63090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Rich Web of Connections</a:t>
            </a:r>
          </a:p>
        </p:txBody>
      </p:sp>
      <p:sp>
        <p:nvSpPr>
          <p:cNvPr id="8" name="Rectangle 98"/>
          <p:cNvSpPr txBox="1">
            <a:spLocks noChangeArrowheads="1"/>
          </p:cNvSpPr>
          <p:nvPr/>
        </p:nvSpPr>
        <p:spPr>
          <a:xfrm>
            <a:off x="500830" y="694360"/>
            <a:ext cx="84492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There exists an </a:t>
            </a:r>
            <a:r>
              <a:rPr lang="en-US" sz="20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intricate web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connecting interesting objects and ideas</a:t>
            </a:r>
            <a:endParaRPr kumimoji="0" lang="en-US" sz="20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8"/>
          <p:cNvSpPr txBox="1">
            <a:spLocks noChangeArrowheads="1"/>
          </p:cNvSpPr>
          <p:nvPr/>
        </p:nvSpPr>
        <p:spPr>
          <a:xfrm>
            <a:off x="500825" y="5983695"/>
            <a:ext cx="84492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We understand some of them in great detail, but are just starting to investigate others. This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xciting time!</a:t>
            </a:r>
            <a:endParaRPr kumimoji="0" lang="en-US" sz="2000" b="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/>
      <p:bldP spid="8" grpId="0"/>
      <p:bldP spid="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" name="Rectangle 1"/>
          <p:cNvSpPr/>
          <p:nvPr/>
        </p:nvSpPr>
        <p:spPr>
          <a:xfrm>
            <a:off x="963944" y="2715961"/>
            <a:ext cx="7216113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Pavel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65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053379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459472" y="951899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S. Franco, A.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Hanany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K. D.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Kennaway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Vegh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Wecht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dimers and quiver gauge theories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/0504110.</a:t>
            </a:r>
            <a:endParaRPr kumimoji="0" lang="en-US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Few References</a:t>
            </a:r>
          </a:p>
        </p:txBody>
      </p:sp>
      <p:sp>
        <p:nvSpPr>
          <p:cNvPr id="14" name="Rectangle 98"/>
          <p:cNvSpPr txBox="1">
            <a:spLocks noChangeArrowheads="1"/>
          </p:cNvSpPr>
          <p:nvPr/>
        </p:nvSpPr>
        <p:spPr>
          <a:xfrm>
            <a:off x="459472" y="2847424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K. D.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Kennaway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arXiv:0706.1660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kumimoji="0" lang="en-US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98"/>
          <p:cNvSpPr txBox="1">
            <a:spLocks noChangeArrowheads="1"/>
          </p:cNvSpPr>
          <p:nvPr/>
        </p:nvSpPr>
        <p:spPr>
          <a:xfrm>
            <a:off x="459472" y="3250673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M. Yamazaki,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Their Applications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arXiv:0803.4474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kumimoji="0" lang="en-US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459472" y="1580070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S. Franco, A.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Hanany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Martelli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 Sparks, D.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Vegh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Wecht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“Gauge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theories from toric geometry and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tilings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/0505211.</a:t>
            </a:r>
            <a:endParaRPr kumimoji="0" lang="en-US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8"/>
          <p:cNvSpPr txBox="1">
            <a:spLocks noChangeArrowheads="1"/>
          </p:cNvSpPr>
          <p:nvPr/>
        </p:nvSpPr>
        <p:spPr>
          <a:xfrm>
            <a:off x="459472" y="4168729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Goncharov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R. Kenyon,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“Dimers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cluster integrable systems,” arXiv:1107.5588 [math.AG]</a:t>
            </a:r>
            <a:endParaRPr kumimoji="0" lang="en-US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98"/>
          <p:cNvSpPr txBox="1">
            <a:spLocks noChangeArrowheads="1"/>
          </p:cNvSpPr>
          <p:nvPr/>
        </p:nvSpPr>
        <p:spPr>
          <a:xfrm>
            <a:off x="459472" y="4568322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R. Eager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S. Franco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K. Schaeffer,  “Dimer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Models and Integrable Systems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arXiv:1107.1244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8"/>
          <p:cNvSpPr txBox="1">
            <a:spLocks noChangeArrowheads="1"/>
          </p:cNvSpPr>
          <p:nvPr/>
        </p:nvSpPr>
        <p:spPr>
          <a:xfrm>
            <a:off x="459472" y="5558609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S. Franco, “Bipartite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Field Theories: from D-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Brane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Probes to Scattering Amplitudes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arXiv:1207.0807 [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].</a:t>
            </a:r>
            <a:endParaRPr kumimoji="0"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8"/>
          <p:cNvSpPr txBox="1">
            <a:spLocks noChangeArrowheads="1"/>
          </p:cNvSpPr>
          <p:nvPr/>
        </p:nvSpPr>
        <p:spPr>
          <a:xfrm>
            <a:off x="459472" y="5958202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Xie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M. Yamazaki,  “Network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Seiberg Duality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arXiv:1207.0811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].</a:t>
            </a:r>
            <a:endParaRPr kumimoji="0"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8"/>
          <p:cNvSpPr txBox="1">
            <a:spLocks noChangeArrowheads="1"/>
          </p:cNvSpPr>
          <p:nvPr/>
        </p:nvSpPr>
        <p:spPr>
          <a:xfrm>
            <a:off x="459472" y="6428220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S. Franco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Galloni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.-K.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Seong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“New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Directions in Bipartite Field Theories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arXiv:1211.5139 [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].</a:t>
            </a:r>
            <a:endParaRPr kumimoji="0"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8"/>
          <p:cNvSpPr txBox="1">
            <a:spLocks noChangeArrowheads="1"/>
          </p:cNvSpPr>
          <p:nvPr/>
        </p:nvSpPr>
        <p:spPr>
          <a:xfrm>
            <a:off x="459472" y="2213747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.-H. He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K. D.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Kennaway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Vafa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“Dimer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models from mirror symmetry and quivering amoebae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,”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hep-th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/0511287.</a:t>
            </a:r>
            <a:endParaRPr kumimoji="0" lang="en-US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98"/>
          <p:cNvSpPr txBox="1">
            <a:spLocks noChangeArrowheads="1"/>
          </p:cNvSpPr>
          <p:nvPr/>
        </p:nvSpPr>
        <p:spPr>
          <a:xfrm>
            <a:off x="229736" y="552306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err="1" smtClean="0">
                <a:latin typeface="+mj-lt"/>
                <a:cs typeface="Times New Roman" pitchFamily="18" charset="0"/>
              </a:rPr>
              <a:t>Brane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Tilings</a:t>
            </a:r>
            <a:endParaRPr kumimoji="0" lang="en-US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2" name="Rectangle 98"/>
          <p:cNvSpPr txBox="1">
            <a:spLocks noChangeArrowheads="1"/>
          </p:cNvSpPr>
          <p:nvPr/>
        </p:nvSpPr>
        <p:spPr>
          <a:xfrm>
            <a:off x="229736" y="3765480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Cluster Integrable Systems</a:t>
            </a:r>
            <a:endParaRPr kumimoji="0" lang="en-US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3" name="Rectangle 98"/>
          <p:cNvSpPr txBox="1">
            <a:spLocks noChangeArrowheads="1"/>
          </p:cNvSpPr>
          <p:nvPr/>
        </p:nvSpPr>
        <p:spPr>
          <a:xfrm>
            <a:off x="229736" y="5090441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Bipartite Field Theories</a:t>
            </a:r>
            <a:endParaRPr kumimoji="0" lang="en-US" b="1" dirty="0" smtClean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9" grpId="0"/>
      <p:bldP spid="31" grpId="0"/>
      <p:bldP spid="32" grpId="0"/>
      <p:bldP spid="3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053379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10" name="Rectangle 98"/>
          <p:cNvSpPr txBox="1">
            <a:spLocks noChangeArrowheads="1"/>
          </p:cNvSpPr>
          <p:nvPr/>
        </p:nvSpPr>
        <p:spPr>
          <a:xfrm>
            <a:off x="459472" y="1323659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latin typeface="Times New Roman"/>
                <a:cs typeface="Times New Roman"/>
              </a:rPr>
              <a:t>N. </a:t>
            </a:r>
            <a:r>
              <a:rPr lang="en-US" sz="1400" dirty="0" err="1" smtClean="0">
                <a:latin typeface="Times New Roman"/>
                <a:cs typeface="Times New Roman"/>
              </a:rPr>
              <a:t>Arkani</a:t>
            </a:r>
            <a:r>
              <a:rPr lang="en-US" sz="1400" dirty="0" err="1">
                <a:latin typeface="Times New Roman"/>
                <a:cs typeface="Times New Roman"/>
              </a:rPr>
              <a:t>-Hamed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latin typeface="Times New Roman"/>
                <a:cs typeface="Times New Roman"/>
              </a:rPr>
              <a:t>J. L. </a:t>
            </a:r>
            <a:r>
              <a:rPr lang="en-US" sz="1400" dirty="0" err="1" smtClean="0">
                <a:latin typeface="Times New Roman"/>
                <a:cs typeface="Times New Roman"/>
              </a:rPr>
              <a:t>Bourjaily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latin typeface="Times New Roman"/>
                <a:cs typeface="Times New Roman"/>
              </a:rPr>
              <a:t>F. </a:t>
            </a:r>
            <a:r>
              <a:rPr lang="en-US" sz="1400" dirty="0" err="1" smtClean="0">
                <a:latin typeface="Times New Roman"/>
                <a:cs typeface="Times New Roman"/>
              </a:rPr>
              <a:t>Cachazo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latin typeface="Times New Roman"/>
                <a:cs typeface="Times New Roman"/>
              </a:rPr>
              <a:t>A. B. </a:t>
            </a:r>
            <a:r>
              <a:rPr lang="en-US" sz="1400" dirty="0" err="1" smtClean="0">
                <a:latin typeface="Times New Roman"/>
                <a:cs typeface="Times New Roman"/>
              </a:rPr>
              <a:t>Goncharov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latin typeface="Times New Roman"/>
                <a:cs typeface="Times New Roman"/>
              </a:rPr>
              <a:t>A. </a:t>
            </a:r>
            <a:r>
              <a:rPr lang="en-US" sz="1400" dirty="0" err="1" smtClean="0">
                <a:latin typeface="Times New Roman"/>
                <a:cs typeface="Times New Roman"/>
              </a:rPr>
              <a:t>Postnikov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and </a:t>
            </a:r>
            <a:r>
              <a:rPr lang="en-US" sz="1400" dirty="0" smtClean="0">
                <a:latin typeface="Times New Roman"/>
                <a:cs typeface="Times New Roman"/>
              </a:rPr>
              <a:t>J. </a:t>
            </a:r>
            <a:r>
              <a:rPr lang="en-US" sz="1400" dirty="0" err="1" smtClean="0">
                <a:latin typeface="Times New Roman"/>
                <a:cs typeface="Times New Roman"/>
              </a:rPr>
              <a:t>Trnka</a:t>
            </a:r>
            <a:r>
              <a:rPr lang="en-US" sz="1400" dirty="0" smtClean="0">
                <a:latin typeface="Times New Roman"/>
                <a:cs typeface="Times New Roman"/>
              </a:rPr>
              <a:t>, “Scattering </a:t>
            </a:r>
            <a:r>
              <a:rPr lang="en-US" sz="1400" dirty="0">
                <a:latin typeface="Times New Roman"/>
                <a:cs typeface="Times New Roman"/>
              </a:rPr>
              <a:t>Amplitudes and the Positive </a:t>
            </a:r>
            <a:r>
              <a:rPr lang="en-US" sz="1400" dirty="0" err="1">
                <a:latin typeface="Times New Roman"/>
                <a:cs typeface="Times New Roman"/>
              </a:rPr>
              <a:t>Grassmannian</a:t>
            </a:r>
            <a:r>
              <a:rPr lang="en-US" sz="1400" dirty="0" smtClean="0">
                <a:latin typeface="Times New Roman"/>
                <a:cs typeface="Times New Roman"/>
              </a:rPr>
              <a:t>,” arXiv</a:t>
            </a:r>
            <a:r>
              <a:rPr lang="en-US" sz="1400" dirty="0">
                <a:latin typeface="Times New Roman"/>
                <a:cs typeface="Times New Roman"/>
              </a:rPr>
              <a:t>:1212.5605 [</a:t>
            </a:r>
            <a:r>
              <a:rPr lang="en-US" sz="1400" dirty="0" err="1">
                <a:latin typeface="Times New Roman"/>
                <a:cs typeface="Times New Roman"/>
              </a:rPr>
              <a:t>hep-th</a:t>
            </a:r>
            <a:r>
              <a:rPr lang="en-US" sz="1400" dirty="0">
                <a:latin typeface="Times New Roman"/>
                <a:cs typeface="Times New Roman"/>
              </a:rPr>
              <a:t>].</a:t>
            </a:r>
            <a:endParaRPr kumimoji="0" lang="en-US" sz="1400" b="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Few References</a:t>
            </a:r>
          </a:p>
        </p:txBody>
      </p:sp>
      <p:sp>
        <p:nvSpPr>
          <p:cNvPr id="14" name="Rectangle 98"/>
          <p:cNvSpPr txBox="1">
            <a:spLocks noChangeArrowheads="1"/>
          </p:cNvSpPr>
          <p:nvPr/>
        </p:nvSpPr>
        <p:spPr>
          <a:xfrm>
            <a:off x="459472" y="3296634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S. Franco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Galloni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Penante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C. Wen, “Non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-Planar On-Shell Diagrams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,” arXiv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:1502.02034 [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hep-th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].</a:t>
            </a:r>
            <a:endParaRPr kumimoji="0" lang="en-US" sz="1400" b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Rectangle 98"/>
          <p:cNvSpPr txBox="1">
            <a:spLocks noChangeArrowheads="1"/>
          </p:cNvSpPr>
          <p:nvPr/>
        </p:nvSpPr>
        <p:spPr>
          <a:xfrm>
            <a:off x="459472" y="2060260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latin typeface="Times New Roman"/>
                <a:cs typeface="Times New Roman"/>
              </a:rPr>
              <a:t>S. Franco</a:t>
            </a:r>
            <a:r>
              <a:rPr lang="en-US" sz="1400" dirty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latin typeface="Times New Roman"/>
                <a:cs typeface="Times New Roman"/>
              </a:rPr>
              <a:t>D. </a:t>
            </a:r>
            <a:r>
              <a:rPr lang="en-US" sz="1400" dirty="0" err="1" smtClean="0">
                <a:latin typeface="Times New Roman"/>
                <a:cs typeface="Times New Roman"/>
              </a:rPr>
              <a:t>Galloni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>
                <a:latin typeface="Times New Roman"/>
                <a:cs typeface="Times New Roman"/>
              </a:rPr>
              <a:t>and </a:t>
            </a:r>
            <a:r>
              <a:rPr lang="en-US" sz="1400" dirty="0" smtClean="0">
                <a:latin typeface="Times New Roman"/>
                <a:cs typeface="Times New Roman"/>
              </a:rPr>
              <a:t>A. </a:t>
            </a:r>
            <a:r>
              <a:rPr lang="en-US" sz="1400" dirty="0" err="1" smtClean="0">
                <a:latin typeface="Times New Roman"/>
                <a:cs typeface="Times New Roman"/>
              </a:rPr>
              <a:t>Mariotti</a:t>
            </a:r>
            <a:r>
              <a:rPr lang="en-US" sz="1400" dirty="0" smtClean="0">
                <a:latin typeface="Times New Roman"/>
                <a:cs typeface="Times New Roman"/>
              </a:rPr>
              <a:t>, “The </a:t>
            </a:r>
            <a:r>
              <a:rPr lang="en-US" sz="1400" dirty="0">
                <a:latin typeface="Times New Roman"/>
                <a:cs typeface="Times New Roman"/>
              </a:rPr>
              <a:t>Geometry of On-Shell Diagrams</a:t>
            </a:r>
            <a:r>
              <a:rPr lang="en-US" sz="1400" dirty="0" smtClean="0">
                <a:latin typeface="Times New Roman"/>
                <a:cs typeface="Times New Roman"/>
              </a:rPr>
              <a:t>,”</a:t>
            </a:r>
            <a:r>
              <a:rPr lang="en-US" sz="1400" dirty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arXiv</a:t>
            </a:r>
            <a:r>
              <a:rPr lang="en-US" sz="1400" dirty="0">
                <a:latin typeface="Times New Roman"/>
                <a:cs typeface="Times New Roman"/>
              </a:rPr>
              <a:t>:1310.3820 [</a:t>
            </a:r>
            <a:r>
              <a:rPr lang="en-US" sz="1400" dirty="0" err="1">
                <a:latin typeface="Times New Roman"/>
                <a:cs typeface="Times New Roman"/>
              </a:rPr>
              <a:t>hep-th</a:t>
            </a:r>
            <a:r>
              <a:rPr lang="en-US" sz="1400" dirty="0" smtClean="0">
                <a:latin typeface="Times New Roman"/>
                <a:cs typeface="Times New Roman"/>
              </a:rPr>
              <a:t>].</a:t>
            </a:r>
            <a:endParaRPr kumimoji="0" lang="en-US" sz="1400" b="0" dirty="0" smtClean="0">
              <a:latin typeface="Times New Roman"/>
              <a:cs typeface="Times New Roman"/>
            </a:endParaRPr>
          </a:p>
        </p:txBody>
      </p:sp>
      <p:sp>
        <p:nvSpPr>
          <p:cNvPr id="17" name="Rectangle 98"/>
          <p:cNvSpPr txBox="1">
            <a:spLocks noChangeArrowheads="1"/>
          </p:cNvSpPr>
          <p:nvPr/>
        </p:nvSpPr>
        <p:spPr>
          <a:xfrm>
            <a:off x="459472" y="4772839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Arkani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-Hamed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Trnka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“The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Amplituhedron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,” arXiv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:1312.2007 [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hep-th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].</a:t>
            </a:r>
            <a:endParaRPr kumimoji="0" lang="en-US" sz="1400" b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Rectangle 98"/>
          <p:cNvSpPr txBox="1">
            <a:spLocks noChangeArrowheads="1"/>
          </p:cNvSpPr>
          <p:nvPr/>
        </p:nvSpPr>
        <p:spPr>
          <a:xfrm>
            <a:off x="459472" y="5280862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Arkani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-Hamed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 and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Trnka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“Into 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Amplituhedron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,”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arXiv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:1312.7878 [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hep-th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].</a:t>
            </a: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Rectangle 98"/>
          <p:cNvSpPr txBox="1">
            <a:spLocks noChangeArrowheads="1"/>
          </p:cNvSpPr>
          <p:nvPr/>
        </p:nvSpPr>
        <p:spPr>
          <a:xfrm>
            <a:off x="459472" y="2570017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Arkani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-Hamed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J. L.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Bourjaily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Cachazo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Postnikov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Trnka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“On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-Shell Structures of MHV Amplitudes Beyond the Planar Limit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,”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 arXiv:1412.8475 [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hep-th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].</a:t>
            </a:r>
            <a:endParaRPr kumimoji="0" lang="en-US" sz="1400" b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Rectangle 98"/>
          <p:cNvSpPr txBox="1">
            <a:spLocks noChangeArrowheads="1"/>
          </p:cNvSpPr>
          <p:nvPr/>
        </p:nvSpPr>
        <p:spPr>
          <a:xfrm>
            <a:off x="229736" y="738186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On-Shell Diagrams</a:t>
            </a:r>
            <a:endParaRPr kumimoji="0" lang="en-US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32" name="Rectangle 98"/>
          <p:cNvSpPr txBox="1">
            <a:spLocks noChangeArrowheads="1"/>
          </p:cNvSpPr>
          <p:nvPr/>
        </p:nvSpPr>
        <p:spPr>
          <a:xfrm>
            <a:off x="229736" y="4214690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>
              <a:spcBef>
                <a:spcPct val="20000"/>
              </a:spcBef>
              <a:buClr>
                <a:srgbClr val="0070C0"/>
              </a:buClr>
              <a:buSzPct val="90000"/>
              <a:defRPr/>
            </a:pPr>
            <a:r>
              <a:rPr lang="en-US" b="1" dirty="0" smtClean="0">
                <a:latin typeface="+mj-lt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+mj-lt"/>
                <a:cs typeface="Times New Roman" pitchFamily="18" charset="0"/>
              </a:rPr>
              <a:t>Amplituhedron</a:t>
            </a:r>
            <a:endParaRPr kumimoji="0" lang="en-US" b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98"/>
          <p:cNvSpPr txBox="1">
            <a:spLocks noChangeArrowheads="1"/>
          </p:cNvSpPr>
          <p:nvPr/>
        </p:nvSpPr>
        <p:spPr>
          <a:xfrm>
            <a:off x="459472" y="5789532"/>
            <a:ext cx="868452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S. Franco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Galloni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Mariotti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J.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Trnka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“Anatomy 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of the 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Amplituhedron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,”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arXiv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:1408.3410 [</a:t>
            </a:r>
            <a:r>
              <a:rPr lang="en-US" sz="1400" dirty="0" err="1">
                <a:solidFill>
                  <a:srgbClr val="000000"/>
                </a:solidFill>
                <a:latin typeface="Times New Roman"/>
                <a:cs typeface="Times New Roman"/>
              </a:rPr>
              <a:t>hep-th</a:t>
            </a:r>
            <a:r>
              <a:rPr lang="en-US" sz="1400" dirty="0">
                <a:solidFill>
                  <a:srgbClr val="000000"/>
                </a:solidFill>
                <a:latin typeface="Times New Roman"/>
                <a:cs typeface="Times New Roman"/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6013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6" grpId="0"/>
      <p:bldP spid="17" grpId="0"/>
      <p:bldP spid="18" grpId="0"/>
      <p:bldP spid="29" grpId="0"/>
      <p:bldP spid="31" grpId="0"/>
      <p:bldP spid="32" grpId="0"/>
      <p:bldP spid="1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" name="Rectangle 1"/>
          <p:cNvSpPr/>
          <p:nvPr/>
        </p:nvSpPr>
        <p:spPr>
          <a:xfrm>
            <a:off x="963944" y="2715961"/>
            <a:ext cx="7216113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Additional Slides</a:t>
            </a:r>
            <a:endParaRPr lang="en-US" sz="4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26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Connection to 4d and 5d Gauge Theory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9" name="Rectangle 98"/>
          <p:cNvSpPr txBox="1">
            <a:spLocks noChangeArrowheads="1"/>
          </p:cNvSpPr>
          <p:nvPr/>
        </p:nvSpPr>
        <p:spPr>
          <a:xfrm>
            <a:off x="503738" y="5809361"/>
            <a:ext cx="826287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Among other things,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systematically answer the question: what is the integrable system associated to an arbitrary 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4d N=2 gauge theory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? (spectral curve as </a:t>
            </a:r>
            <a:r>
              <a:rPr lang="en-US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Seiberg-Witten curve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9B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669551" y="2441829"/>
            <a:ext cx="2721605" cy="1102194"/>
            <a:chOff x="922158" y="1331913"/>
            <a:chExt cx="2721605" cy="1102194"/>
          </a:xfrm>
          <a:solidFill>
            <a:srgbClr val="0070C0"/>
          </a:solidFill>
        </p:grpSpPr>
        <p:sp>
          <p:nvSpPr>
            <p:cNvPr id="261" name="Rounded Rectangle 260"/>
            <p:cNvSpPr/>
            <p:nvPr/>
          </p:nvSpPr>
          <p:spPr>
            <a:xfrm>
              <a:off x="922158" y="1331913"/>
              <a:ext cx="2708726" cy="110219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1003594" y="1440528"/>
              <a:ext cx="2640169" cy="892523"/>
              <a:chOff x="1550831" y="2078203"/>
              <a:chExt cx="2640169" cy="892523"/>
            </a:xfrm>
            <a:grpFill/>
          </p:grpSpPr>
          <p:sp>
            <p:nvSpPr>
              <p:cNvPr id="304" name="Rectangle 98"/>
              <p:cNvSpPr txBox="1">
                <a:spLocks noChangeArrowheads="1"/>
              </p:cNvSpPr>
              <p:nvPr/>
            </p:nvSpPr>
            <p:spPr>
              <a:xfrm>
                <a:off x="1550831" y="2078203"/>
                <a:ext cx="2556575" cy="303633"/>
              </a:xfrm>
              <a:prstGeom prst="rect">
                <a:avLst/>
              </a:prstGeom>
              <a:noFill/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1600" b="1" u="sng" noProof="0" dirty="0" smtClean="0">
                    <a:latin typeface="Calibri" pitchFamily="34" charset="0"/>
                    <a:cs typeface="Times New Roman" pitchFamily="18" charset="0"/>
                  </a:rPr>
                  <a:t>5d N=1 gauge theory on S</a:t>
                </a:r>
                <a:r>
                  <a:rPr lang="en-US" sz="1600" b="1" u="sng" baseline="30000" noProof="0" dirty="0" smtClean="0">
                    <a:latin typeface="Calibri" pitchFamily="34" charset="0"/>
                    <a:cs typeface="Times New Roman" pitchFamily="18" charset="0"/>
                  </a:rPr>
                  <a:t>1</a:t>
                </a:r>
                <a:endParaRPr kumimoji="0" lang="en-US" sz="1600" b="1" i="0" u="sng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05" name="Rectangle 98"/>
              <p:cNvSpPr txBox="1">
                <a:spLocks noChangeArrowheads="1"/>
              </p:cNvSpPr>
              <p:nvPr/>
            </p:nvSpPr>
            <p:spPr>
              <a:xfrm>
                <a:off x="1634425" y="2413809"/>
                <a:ext cx="2556575" cy="303633"/>
              </a:xfrm>
              <a:prstGeom prst="rect">
                <a:avLst/>
              </a:prstGeom>
              <a:noFill/>
            </p:spPr>
            <p:txBody>
              <a:bodyPr vert="horz">
                <a:noAutofit/>
              </a:bodyPr>
              <a:lstStyle/>
              <a:p>
                <a:pPr marL="285750" lvl="1" indent="-285750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90000"/>
                  <a:buFont typeface="Wingdings 2" pitchFamily="18" charset="2"/>
                  <a:buChar char=""/>
                  <a:defRPr/>
                </a:pPr>
                <a:r>
                  <a:rPr lang="en-US" sz="1500" b="0" noProof="0" dirty="0" smtClean="0">
                    <a:latin typeface="Times New Roman" pitchFamily="18" charset="0"/>
                    <a:cs typeface="Times New Roman" pitchFamily="18" charset="0"/>
                  </a:rPr>
                  <a:t>M5-brane wrapped on </a:t>
                </a:r>
                <a:r>
                  <a:rPr lang="en-US" sz="1500" b="0" noProof="0" dirty="0" smtClean="0">
                    <a:latin typeface="Symbol" pitchFamily="18" charset="2"/>
                    <a:cs typeface="Times New Roman" pitchFamily="18" charset="0"/>
                  </a:rPr>
                  <a:t>S</a:t>
                </a:r>
                <a:endParaRPr kumimoji="0" lang="en-US" sz="1500" b="0" i="0" u="none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ymbol" pitchFamily="18" charset="2"/>
                  <a:cs typeface="Times New Roman" pitchFamily="18" charset="0"/>
                </a:endParaRPr>
              </a:p>
            </p:txBody>
          </p:sp>
          <p:sp>
            <p:nvSpPr>
              <p:cNvPr id="306" name="Rectangle 98"/>
              <p:cNvSpPr txBox="1">
                <a:spLocks noChangeArrowheads="1"/>
              </p:cNvSpPr>
              <p:nvPr/>
            </p:nvSpPr>
            <p:spPr>
              <a:xfrm>
                <a:off x="1634425" y="2667093"/>
                <a:ext cx="2556575" cy="303633"/>
              </a:xfrm>
              <a:prstGeom prst="rect">
                <a:avLst/>
              </a:prstGeom>
              <a:noFill/>
            </p:spPr>
            <p:txBody>
              <a:bodyPr vert="horz">
                <a:noAutofit/>
              </a:bodyPr>
              <a:lstStyle/>
              <a:p>
                <a:pPr marL="285750" lvl="1" indent="-285750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90000"/>
                  <a:buFont typeface="Wingdings 2" pitchFamily="18" charset="2"/>
                  <a:buChar char=""/>
                  <a:defRPr/>
                </a:pPr>
                <a:r>
                  <a:rPr lang="en-US" sz="1500" b="0" noProof="0" dirty="0" smtClean="0">
                    <a:latin typeface="Times New Roman" pitchFamily="18" charset="0"/>
                    <a:cs typeface="Times New Roman" pitchFamily="18" charset="0"/>
                  </a:rPr>
                  <a:t>M-theory on CY3</a:t>
                </a:r>
                <a:endParaRPr kumimoji="0" lang="en-US" sz="1500" b="0" i="0" u="none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3764477" y="2567192"/>
            <a:ext cx="3008522" cy="851469"/>
            <a:chOff x="3770431" y="1329765"/>
            <a:chExt cx="3008522" cy="851469"/>
          </a:xfrm>
        </p:grpSpPr>
        <p:sp>
          <p:nvSpPr>
            <p:cNvPr id="310" name="Rounded Rectangle 309"/>
            <p:cNvSpPr/>
            <p:nvPr/>
          </p:nvSpPr>
          <p:spPr>
            <a:xfrm>
              <a:off x="3907938" y="1329765"/>
              <a:ext cx="2708726" cy="851469"/>
            </a:xfrm>
            <a:prstGeom prst="roundRect">
              <a:avLst/>
            </a:prstGeom>
            <a:solidFill>
              <a:srgbClr val="01AF7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3770431" y="1438380"/>
              <a:ext cx="3008522" cy="639239"/>
              <a:chOff x="1550831" y="2078203"/>
              <a:chExt cx="2556575" cy="639239"/>
            </a:xfrm>
          </p:grpSpPr>
          <p:sp>
            <p:nvSpPr>
              <p:cNvPr id="316" name="Rectangle 98"/>
              <p:cNvSpPr txBox="1">
                <a:spLocks noChangeArrowheads="1"/>
              </p:cNvSpPr>
              <p:nvPr/>
            </p:nvSpPr>
            <p:spPr>
              <a:xfrm>
                <a:off x="1550831" y="2078203"/>
                <a:ext cx="2556575" cy="303633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1600" b="1" u="sng" noProof="0" dirty="0" smtClean="0">
                    <a:latin typeface="Calibri" pitchFamily="34" charset="0"/>
                    <a:cs typeface="Times New Roman" pitchFamily="18" charset="0"/>
                  </a:rPr>
                  <a:t>Relativistic Integrable System</a:t>
                </a:r>
                <a:endParaRPr kumimoji="0" lang="en-US" sz="1600" b="1" i="0" u="sng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27" name="Rectangle 98"/>
              <p:cNvSpPr txBox="1">
                <a:spLocks noChangeArrowheads="1"/>
              </p:cNvSpPr>
              <p:nvPr/>
            </p:nvSpPr>
            <p:spPr>
              <a:xfrm>
                <a:off x="1984643" y="2415957"/>
                <a:ext cx="1746694" cy="30148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85750" lvl="1" indent="-285750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90000"/>
                  <a:buFont typeface="Wingdings 2" pitchFamily="18" charset="2"/>
                  <a:buChar char=""/>
                  <a:defRPr/>
                </a:pPr>
                <a:r>
                  <a:rPr lang="en-US" sz="1500" b="0" noProof="0" dirty="0" smtClean="0">
                    <a:latin typeface="Times New Roman" pitchFamily="18" charset="0"/>
                    <a:cs typeface="Times New Roman" pitchFamily="18" charset="0"/>
                  </a:rPr>
                  <a:t>Spectral curve</a:t>
                </a:r>
                <a:r>
                  <a:rPr lang="en-US" sz="1500" b="0" noProof="0" dirty="0" smtClean="0">
                    <a:latin typeface="Symbol" pitchFamily="18" charset="2"/>
                    <a:cs typeface="Times New Roman" pitchFamily="18" charset="0"/>
                  </a:rPr>
                  <a:t> S</a:t>
                </a:r>
                <a:endParaRPr kumimoji="0" lang="en-US" sz="1500" b="0" i="0" u="none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</p:grpSp>
      <p:grpSp>
        <p:nvGrpSpPr>
          <p:cNvPr id="328" name="Group 327"/>
          <p:cNvGrpSpPr/>
          <p:nvPr/>
        </p:nvGrpSpPr>
        <p:grpSpPr>
          <a:xfrm>
            <a:off x="6559122" y="2567192"/>
            <a:ext cx="3008522" cy="851469"/>
            <a:chOff x="6163777" y="1327617"/>
            <a:chExt cx="3008522" cy="851469"/>
          </a:xfrm>
        </p:grpSpPr>
        <p:sp>
          <p:nvSpPr>
            <p:cNvPr id="329" name="Rounded Rectangle 328"/>
            <p:cNvSpPr/>
            <p:nvPr/>
          </p:nvSpPr>
          <p:spPr>
            <a:xfrm>
              <a:off x="6726291" y="1327617"/>
              <a:ext cx="1773765" cy="8514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6163777" y="1436232"/>
              <a:ext cx="3008522" cy="639239"/>
              <a:chOff x="1550831" y="2078203"/>
              <a:chExt cx="2556575" cy="639239"/>
            </a:xfrm>
          </p:grpSpPr>
          <p:sp>
            <p:nvSpPr>
              <p:cNvPr id="331" name="Rectangle 98"/>
              <p:cNvSpPr txBox="1">
                <a:spLocks noChangeArrowheads="1"/>
              </p:cNvSpPr>
              <p:nvPr/>
            </p:nvSpPr>
            <p:spPr>
              <a:xfrm>
                <a:off x="1550831" y="2078203"/>
                <a:ext cx="2556575" cy="303633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1600" b="1" u="sng" noProof="0" dirty="0" err="1" smtClean="0">
                    <a:latin typeface="Calibri" pitchFamily="34" charset="0"/>
                    <a:cs typeface="Times New Roman" pitchFamily="18" charset="0"/>
                  </a:rPr>
                  <a:t>Brane</a:t>
                </a:r>
                <a:r>
                  <a:rPr lang="en-US" sz="1600" b="1" u="sng" noProof="0" dirty="0" smtClean="0">
                    <a:latin typeface="Calibri" pitchFamily="34" charset="0"/>
                    <a:cs typeface="Times New Roman" pitchFamily="18" charset="0"/>
                  </a:rPr>
                  <a:t> Tiling</a:t>
                </a:r>
                <a:endParaRPr kumimoji="0" lang="en-US" sz="1600" b="1" i="0" u="sng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32" name="Rectangle 98"/>
              <p:cNvSpPr txBox="1">
                <a:spLocks noChangeArrowheads="1"/>
              </p:cNvSpPr>
              <p:nvPr/>
            </p:nvSpPr>
            <p:spPr>
              <a:xfrm>
                <a:off x="2105033" y="2415957"/>
                <a:ext cx="1746694" cy="30148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85750" lvl="1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Wingdings 2" pitchFamily="18" charset="2"/>
                  <a:buChar char=""/>
                  <a:defRPr/>
                </a:pPr>
                <a:r>
                  <a:rPr lang="en-US" sz="1500" dirty="0">
                    <a:latin typeface="Symbol" pitchFamily="18" charset="2"/>
                    <a:cs typeface="Times New Roman" pitchFamily="18" charset="0"/>
                  </a:rPr>
                  <a:t> </a:t>
                </a:r>
                <a:r>
                  <a:rPr lang="en-US" sz="1500" dirty="0" smtClean="0">
                    <a:latin typeface="Symbol" pitchFamily="18" charset="2"/>
                    <a:cs typeface="Times New Roman" pitchFamily="18" charset="0"/>
                  </a:rPr>
                  <a:t>S</a:t>
                </a:r>
                <a:r>
                  <a:rPr lang="en-US" sz="1500" b="0" noProof="0" dirty="0" smtClean="0">
                    <a:latin typeface="Times New Roman" pitchFamily="18" charset="0"/>
                    <a:cs typeface="Times New Roman" pitchFamily="18" charset="0"/>
                  </a:rPr>
                  <a:t> inside mirror</a:t>
                </a:r>
                <a:endParaRPr kumimoji="0" lang="en-US" sz="1500" b="0" i="0" u="none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42" name="Group 341"/>
          <p:cNvGrpSpPr/>
          <p:nvPr/>
        </p:nvGrpSpPr>
        <p:grpSpPr>
          <a:xfrm>
            <a:off x="669551" y="4500612"/>
            <a:ext cx="2721605" cy="873217"/>
            <a:chOff x="765462" y="3104918"/>
            <a:chExt cx="2721605" cy="873217"/>
          </a:xfrm>
          <a:solidFill>
            <a:srgbClr val="0070C0"/>
          </a:solidFill>
        </p:grpSpPr>
        <p:sp>
          <p:nvSpPr>
            <p:cNvPr id="344" name="Rounded Rectangle 343"/>
            <p:cNvSpPr/>
            <p:nvPr/>
          </p:nvSpPr>
          <p:spPr>
            <a:xfrm>
              <a:off x="765462" y="3104918"/>
              <a:ext cx="2708726" cy="87321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6" name="Group 345"/>
            <p:cNvGrpSpPr/>
            <p:nvPr/>
          </p:nvGrpSpPr>
          <p:grpSpPr>
            <a:xfrm>
              <a:off x="846898" y="3213534"/>
              <a:ext cx="2640169" cy="639239"/>
              <a:chOff x="1550831" y="2078203"/>
              <a:chExt cx="2640169" cy="639239"/>
            </a:xfrm>
            <a:grpFill/>
          </p:grpSpPr>
          <p:sp>
            <p:nvSpPr>
              <p:cNvPr id="348" name="Rectangle 98"/>
              <p:cNvSpPr txBox="1">
                <a:spLocks noChangeArrowheads="1"/>
              </p:cNvSpPr>
              <p:nvPr/>
            </p:nvSpPr>
            <p:spPr>
              <a:xfrm>
                <a:off x="1550831" y="2078203"/>
                <a:ext cx="2556575" cy="303633"/>
              </a:xfrm>
              <a:prstGeom prst="rect">
                <a:avLst/>
              </a:prstGeom>
              <a:noFill/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1600" b="1" u="sng" dirty="0">
                    <a:latin typeface="Calibri" pitchFamily="34" charset="0"/>
                    <a:cs typeface="Times New Roman" pitchFamily="18" charset="0"/>
                  </a:rPr>
                  <a:t>4</a:t>
                </a:r>
                <a:r>
                  <a:rPr lang="en-US" sz="1600" b="1" u="sng" noProof="0" dirty="0" smtClean="0">
                    <a:latin typeface="Calibri" pitchFamily="34" charset="0"/>
                    <a:cs typeface="Times New Roman" pitchFamily="18" charset="0"/>
                  </a:rPr>
                  <a:t>d N=2 gauge theory</a:t>
                </a:r>
                <a:endParaRPr kumimoji="0" lang="en-US" sz="1600" b="1" i="0" u="sng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50" name="Rectangle 98"/>
              <p:cNvSpPr txBox="1">
                <a:spLocks noChangeArrowheads="1"/>
              </p:cNvSpPr>
              <p:nvPr/>
            </p:nvSpPr>
            <p:spPr>
              <a:xfrm>
                <a:off x="1634425" y="2413809"/>
                <a:ext cx="2556575" cy="303633"/>
              </a:xfrm>
              <a:prstGeom prst="rect">
                <a:avLst/>
              </a:prstGeom>
              <a:noFill/>
            </p:spPr>
            <p:txBody>
              <a:bodyPr vert="horz">
                <a:noAutofit/>
              </a:bodyPr>
              <a:lstStyle/>
              <a:p>
                <a:pPr marL="285750" lvl="1" indent="-285750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tx1"/>
                  </a:buClr>
                  <a:buSzPct val="90000"/>
                  <a:buFont typeface="Wingdings 2" pitchFamily="18" charset="2"/>
                  <a:buChar char=""/>
                  <a:defRPr/>
                </a:pPr>
                <a:r>
                  <a:rPr lang="en-US" sz="1500" b="0" noProof="0" dirty="0" err="1" smtClean="0">
                    <a:latin typeface="Times New Roman" pitchFamily="18" charset="0"/>
                    <a:cs typeface="Times New Roman" pitchFamily="18" charset="0"/>
                  </a:rPr>
                  <a:t>Seiberg</a:t>
                </a:r>
                <a:r>
                  <a:rPr lang="en-US" sz="1500" b="0" dirty="0" smtClean="0">
                    <a:latin typeface="Times New Roman" pitchFamily="18" charset="0"/>
                    <a:cs typeface="Times New Roman" pitchFamily="18" charset="0"/>
                  </a:rPr>
                  <a:t>-Witten curve </a:t>
                </a:r>
                <a:r>
                  <a:rPr lang="en-US" sz="1500" b="0" dirty="0" smtClean="0">
                    <a:latin typeface="Symbol" pitchFamily="18" charset="2"/>
                    <a:cs typeface="Times New Roman" pitchFamily="18" charset="0"/>
                  </a:rPr>
                  <a:t>s</a:t>
                </a:r>
                <a:endParaRPr kumimoji="0" lang="en-US" sz="1500" b="0" i="0" u="none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</p:grpSp>
      <p:grpSp>
        <p:nvGrpSpPr>
          <p:cNvPr id="351" name="Group 350"/>
          <p:cNvGrpSpPr/>
          <p:nvPr/>
        </p:nvGrpSpPr>
        <p:grpSpPr>
          <a:xfrm>
            <a:off x="3841751" y="4511486"/>
            <a:ext cx="3252077" cy="851469"/>
            <a:chOff x="3847705" y="1329765"/>
            <a:chExt cx="3252077" cy="851469"/>
          </a:xfrm>
        </p:grpSpPr>
        <p:sp>
          <p:nvSpPr>
            <p:cNvPr id="369" name="Rounded Rectangle 368"/>
            <p:cNvSpPr/>
            <p:nvPr/>
          </p:nvSpPr>
          <p:spPr>
            <a:xfrm>
              <a:off x="3907938" y="1329765"/>
              <a:ext cx="3114570" cy="851469"/>
            </a:xfrm>
            <a:prstGeom prst="roundRect">
              <a:avLst/>
            </a:prstGeom>
            <a:solidFill>
              <a:srgbClr val="01AF7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847705" y="1438380"/>
              <a:ext cx="3252077" cy="639239"/>
              <a:chOff x="1616495" y="2078203"/>
              <a:chExt cx="2763543" cy="639239"/>
            </a:xfrm>
          </p:grpSpPr>
          <p:sp>
            <p:nvSpPr>
              <p:cNvPr id="392" name="Rectangle 98"/>
              <p:cNvSpPr txBox="1">
                <a:spLocks noChangeArrowheads="1"/>
              </p:cNvSpPr>
              <p:nvPr/>
            </p:nvSpPr>
            <p:spPr>
              <a:xfrm>
                <a:off x="1616495" y="2078203"/>
                <a:ext cx="2763543" cy="303633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chemeClr val="accent4">
                      <a:lumMod val="60000"/>
                      <a:lumOff val="40000"/>
                    </a:schemeClr>
                  </a:buClr>
                  <a:buSzPct val="90000"/>
                  <a:defRPr/>
                </a:pPr>
                <a:r>
                  <a:rPr lang="en-US" sz="1600" b="1" u="sng" noProof="0" dirty="0" smtClean="0">
                    <a:latin typeface="Calibri" pitchFamily="34" charset="0"/>
                    <a:cs typeface="Times New Roman" pitchFamily="18" charset="0"/>
                  </a:rPr>
                  <a:t>Non-Relativistic Integrable System</a:t>
                </a:r>
                <a:endParaRPr kumimoji="0" lang="en-US" sz="1600" b="1" i="0" u="sng" strike="noStrike" kern="1200" cap="none" spc="0" normalizeH="0" baseline="3000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itchFamily="34" charset="0"/>
                  <a:cs typeface="Times New Roman" pitchFamily="18" charset="0"/>
                </a:endParaRPr>
              </a:p>
            </p:txBody>
          </p:sp>
          <p:sp>
            <p:nvSpPr>
              <p:cNvPr id="393" name="Rectangle 98"/>
              <p:cNvSpPr txBox="1">
                <a:spLocks noChangeArrowheads="1"/>
              </p:cNvSpPr>
              <p:nvPr/>
            </p:nvSpPr>
            <p:spPr>
              <a:xfrm>
                <a:off x="2050307" y="2415957"/>
                <a:ext cx="1746694" cy="301485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285750" lvl="1" indent="-285750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Wingdings 2" pitchFamily="18" charset="2"/>
                  <a:buChar char=""/>
                  <a:defRPr/>
                </a:pPr>
                <a:r>
                  <a:rPr lang="en-US" sz="1500" b="0" noProof="0" dirty="0" smtClean="0">
                    <a:latin typeface="Times New Roman" pitchFamily="18" charset="0"/>
                    <a:cs typeface="Times New Roman" pitchFamily="18" charset="0"/>
                  </a:rPr>
                  <a:t>Spectral curve </a:t>
                </a:r>
                <a:r>
                  <a:rPr lang="en-US" sz="1500" dirty="0">
                    <a:latin typeface="Symbol" pitchFamily="18" charset="2"/>
                    <a:cs typeface="Times New Roman" pitchFamily="18" charset="0"/>
                  </a:rPr>
                  <a:t>s</a:t>
                </a:r>
                <a:endParaRPr lang="en-US" sz="15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  <a:cs typeface="Times New Roman" pitchFamily="18" charset="0"/>
                </a:endParaRPr>
              </a:p>
            </p:txBody>
          </p:sp>
        </p:grpSp>
      </p:grpSp>
      <p:sp>
        <p:nvSpPr>
          <p:cNvPr id="395" name="Down Arrow 394"/>
          <p:cNvSpPr/>
          <p:nvPr/>
        </p:nvSpPr>
        <p:spPr>
          <a:xfrm>
            <a:off x="1866773" y="3816628"/>
            <a:ext cx="327161" cy="45076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7" name="Down Arrow 396"/>
          <p:cNvSpPr/>
          <p:nvPr/>
        </p:nvSpPr>
        <p:spPr>
          <a:xfrm>
            <a:off x="5105158" y="3713597"/>
            <a:ext cx="327161" cy="56452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" name="Down Arrow 398"/>
          <p:cNvSpPr/>
          <p:nvPr/>
        </p:nvSpPr>
        <p:spPr>
          <a:xfrm rot="16200000">
            <a:off x="3490613" y="2817784"/>
            <a:ext cx="327161" cy="36288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" name="Down Arrow 400"/>
          <p:cNvSpPr/>
          <p:nvPr/>
        </p:nvSpPr>
        <p:spPr>
          <a:xfrm rot="5400000" flipH="1">
            <a:off x="6685385" y="2815636"/>
            <a:ext cx="327161" cy="36288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3" name="Down Arrow 402"/>
          <p:cNvSpPr/>
          <p:nvPr/>
        </p:nvSpPr>
        <p:spPr>
          <a:xfrm rot="16200000">
            <a:off x="3488465" y="4760365"/>
            <a:ext cx="327161" cy="36288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" name="Rectangle 98"/>
          <p:cNvSpPr txBox="1">
            <a:spLocks noChangeArrowheads="1"/>
          </p:cNvSpPr>
          <p:nvPr/>
        </p:nvSpPr>
        <p:spPr>
          <a:xfrm>
            <a:off x="2227652" y="3785434"/>
            <a:ext cx="990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R → 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3" name="Rectangle 98"/>
          <p:cNvSpPr txBox="1">
            <a:spLocks noChangeArrowheads="1"/>
          </p:cNvSpPr>
          <p:nvPr/>
        </p:nvSpPr>
        <p:spPr>
          <a:xfrm>
            <a:off x="5455762" y="3785434"/>
            <a:ext cx="990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→ 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" name="Rectangle 98"/>
          <p:cNvSpPr txBox="1">
            <a:spLocks noChangeArrowheads="1"/>
          </p:cNvSpPr>
          <p:nvPr/>
        </p:nvSpPr>
        <p:spPr>
          <a:xfrm>
            <a:off x="503733" y="572166"/>
            <a:ext cx="826287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Interestingly, some of these integrable systems have also emerged in connection to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other 5d and 4d gauge theories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(the latter should </a:t>
            </a:r>
            <a:r>
              <a:rPr lang="en-US" b="0" u="sng" noProof="0" dirty="0" smtClean="0">
                <a:latin typeface="Times New Roman" pitchFamily="18" charset="0"/>
                <a:cs typeface="Times New Roman" pitchFamily="18" charset="0"/>
              </a:rPr>
              <a:t>not to be confused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with the 4d quivers we have been discussing)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69BB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" name="Rectangle 98"/>
          <p:cNvSpPr txBox="1">
            <a:spLocks noChangeArrowheads="1"/>
          </p:cNvSpPr>
          <p:nvPr/>
        </p:nvSpPr>
        <p:spPr>
          <a:xfrm>
            <a:off x="503728" y="1694416"/>
            <a:ext cx="8262870" cy="43918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just">
              <a:spcBef>
                <a:spcPct val="20000"/>
              </a:spcBef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Main underlying reason: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different avatars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of the spectral curve </a:t>
            </a:r>
            <a:r>
              <a:rPr lang="en-US" dirty="0" smtClean="0">
                <a:latin typeface="Symbol" pitchFamily="18" charset="2"/>
                <a:cs typeface="Times New Roman" pitchFamily="18" charset="0"/>
              </a:rPr>
              <a:t>S</a:t>
            </a:r>
            <a:endParaRPr lang="en-US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17" name="Rectangle 98"/>
          <p:cNvSpPr txBox="1">
            <a:spLocks noChangeArrowheads="1"/>
          </p:cNvSpPr>
          <p:nvPr/>
        </p:nvSpPr>
        <p:spPr>
          <a:xfrm>
            <a:off x="5335229" y="1939675"/>
            <a:ext cx="3774141" cy="38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algn="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defRPr/>
            </a:pPr>
            <a:r>
              <a:rPr lang="en-US" sz="1500" b="1" dirty="0" smtClean="0">
                <a:solidFill>
                  <a:srgbClr val="1D4F5D"/>
                </a:solidFill>
                <a:latin typeface="Calibri" pitchFamily="34" charset="0"/>
                <a:cs typeface="Times New Roman" pitchFamily="18" charset="0"/>
              </a:rPr>
              <a:t>Eager, Franco, Schaeffer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1D4F5D"/>
              </a:solidFill>
              <a:effectLst/>
              <a:uLnTx/>
              <a:uFillTx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59" grpId="0"/>
      <p:bldP spid="395" grpId="0" animBg="1"/>
      <p:bldP spid="397" grpId="0" animBg="1"/>
      <p:bldP spid="399" grpId="0" animBg="1"/>
      <p:bldP spid="401" grpId="0" animBg="1"/>
      <p:bldP spid="403" grpId="0" animBg="1"/>
      <p:bldP spid="409" grpId="0"/>
      <p:bldP spid="413" grpId="0"/>
      <p:bldP spid="415" grpId="0"/>
      <p:bldP spid="416" grpId="0"/>
      <p:bldP spid="41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014116" y="-3337"/>
            <a:ext cx="7461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Lax Operator from the Kasteleyn Matrix</a:t>
            </a:r>
            <a:endParaRPr lang="en-US" sz="2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noFill/>
        </p:spPr>
        <p:txBody>
          <a:bodyPr/>
          <a:lstStyle/>
          <a:p>
            <a:fld id="{84546998-133D-469E-990F-C31B52FB7EED}" type="slidenum">
              <a:rPr lang="en-US" smtClean="0">
                <a:solidFill>
                  <a:srgbClr val="000000"/>
                </a:solidFill>
              </a:rPr>
              <a:pPr/>
              <a:t>89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85" name="Rectangle 98"/>
          <p:cNvSpPr txBox="1">
            <a:spLocks noChangeArrowheads="1"/>
          </p:cNvSpPr>
          <p:nvPr/>
        </p:nvSpPr>
        <p:spPr>
          <a:xfrm>
            <a:off x="429484" y="498775"/>
            <a:ext cx="6111601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0" noProof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Kasteleyn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matrix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adjacency matrix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of the tiling</a:t>
            </a:r>
          </a:p>
        </p:txBody>
      </p:sp>
      <p:sp>
        <p:nvSpPr>
          <p:cNvPr id="586" name="Rectangle 98"/>
          <p:cNvSpPr txBox="1">
            <a:spLocks noChangeArrowheads="1"/>
          </p:cNvSpPr>
          <p:nvPr/>
        </p:nvSpPr>
        <p:spPr>
          <a:xfrm>
            <a:off x="429484" y="6477000"/>
            <a:ext cx="8120819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This is precisely the </a:t>
            </a:r>
            <a:r>
              <a: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Lax operator 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of the non-relativistic periodic Toda chain!</a:t>
            </a:r>
          </a:p>
        </p:txBody>
      </p:sp>
      <p:graphicFrame>
        <p:nvGraphicFramePr>
          <p:cNvPr id="587" name="Table 5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637788"/>
              </p:ext>
            </p:extLst>
          </p:nvPr>
        </p:nvGraphicFramePr>
        <p:xfrm>
          <a:off x="2710964" y="4336472"/>
          <a:ext cx="4271728" cy="220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230"/>
                <a:gridCol w="736873"/>
                <a:gridCol w="683479"/>
                <a:gridCol w="619402"/>
                <a:gridCol w="608719"/>
                <a:gridCol w="865025"/>
              </a:tblGrid>
              <a:tr h="32170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70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70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70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p-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17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-q</a:t>
                      </a:r>
                      <a:r>
                        <a:rPr lang="en-US" sz="13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88" name="Group 587"/>
          <p:cNvGrpSpPr/>
          <p:nvPr/>
        </p:nvGrpSpPr>
        <p:grpSpPr>
          <a:xfrm>
            <a:off x="4358818" y="5027303"/>
            <a:ext cx="408906" cy="254358"/>
            <a:chOff x="6005847" y="2196921"/>
            <a:chExt cx="408906" cy="254358"/>
          </a:xfrm>
          <a:solidFill>
            <a:schemeClr val="tx1"/>
          </a:solidFill>
        </p:grpSpPr>
        <p:sp>
          <p:nvSpPr>
            <p:cNvPr id="589" name="Oval 588"/>
            <p:cNvSpPr/>
            <p:nvPr/>
          </p:nvSpPr>
          <p:spPr>
            <a:xfrm>
              <a:off x="6005847" y="2196921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0" name="Oval 589"/>
            <p:cNvSpPr/>
            <p:nvPr/>
          </p:nvSpPr>
          <p:spPr>
            <a:xfrm>
              <a:off x="6172200" y="2286000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6338553" y="2375079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2" name="Group 591"/>
          <p:cNvGrpSpPr/>
          <p:nvPr/>
        </p:nvGrpSpPr>
        <p:grpSpPr>
          <a:xfrm>
            <a:off x="5008619" y="5348106"/>
            <a:ext cx="408906" cy="254358"/>
            <a:chOff x="6005847" y="2196921"/>
            <a:chExt cx="408906" cy="254358"/>
          </a:xfrm>
          <a:solidFill>
            <a:schemeClr val="tx1"/>
          </a:solidFill>
        </p:grpSpPr>
        <p:sp>
          <p:nvSpPr>
            <p:cNvPr id="593" name="Oval 592"/>
            <p:cNvSpPr/>
            <p:nvPr/>
          </p:nvSpPr>
          <p:spPr>
            <a:xfrm>
              <a:off x="6005847" y="2196921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4" name="Oval 593"/>
            <p:cNvSpPr/>
            <p:nvPr/>
          </p:nvSpPr>
          <p:spPr>
            <a:xfrm>
              <a:off x="6172200" y="2286000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5" name="Oval 594"/>
            <p:cNvSpPr/>
            <p:nvPr/>
          </p:nvSpPr>
          <p:spPr>
            <a:xfrm>
              <a:off x="6338553" y="2375079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5622907" y="5669105"/>
            <a:ext cx="408906" cy="254358"/>
            <a:chOff x="6005847" y="2196921"/>
            <a:chExt cx="408906" cy="254358"/>
          </a:xfrm>
          <a:solidFill>
            <a:schemeClr val="tx1"/>
          </a:solidFill>
        </p:grpSpPr>
        <p:sp>
          <p:nvSpPr>
            <p:cNvPr id="597" name="Oval 596"/>
            <p:cNvSpPr/>
            <p:nvPr/>
          </p:nvSpPr>
          <p:spPr>
            <a:xfrm>
              <a:off x="6005847" y="2196921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8" name="Oval 597"/>
            <p:cNvSpPr/>
            <p:nvPr/>
          </p:nvSpPr>
          <p:spPr>
            <a:xfrm>
              <a:off x="6172200" y="2286000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9" name="Oval 598"/>
            <p:cNvSpPr/>
            <p:nvPr/>
          </p:nvSpPr>
          <p:spPr>
            <a:xfrm>
              <a:off x="6338553" y="2375079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0" name="Group 599"/>
          <p:cNvGrpSpPr/>
          <p:nvPr/>
        </p:nvGrpSpPr>
        <p:grpSpPr>
          <a:xfrm>
            <a:off x="2554262" y="4397744"/>
            <a:ext cx="216647" cy="1946564"/>
            <a:chOff x="2522105" y="4492578"/>
            <a:chExt cx="137377" cy="2143792"/>
          </a:xfrm>
        </p:grpSpPr>
        <p:sp>
          <p:nvSpPr>
            <p:cNvPr id="601" name="Arc 600"/>
            <p:cNvSpPr/>
            <p:nvPr/>
          </p:nvSpPr>
          <p:spPr>
            <a:xfrm flipH="1">
              <a:off x="2524253" y="4494726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2" name="Arc 601"/>
            <p:cNvSpPr/>
            <p:nvPr/>
          </p:nvSpPr>
          <p:spPr>
            <a:xfrm flipH="1" flipV="1">
              <a:off x="2522105" y="4492578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3" name="Group 602"/>
          <p:cNvGrpSpPr/>
          <p:nvPr/>
        </p:nvGrpSpPr>
        <p:grpSpPr>
          <a:xfrm flipH="1">
            <a:off x="6956137" y="4397744"/>
            <a:ext cx="216647" cy="1946564"/>
            <a:chOff x="2522105" y="4492578"/>
            <a:chExt cx="137377" cy="2143792"/>
          </a:xfrm>
        </p:grpSpPr>
        <p:sp>
          <p:nvSpPr>
            <p:cNvPr id="604" name="Arc 603"/>
            <p:cNvSpPr/>
            <p:nvPr/>
          </p:nvSpPr>
          <p:spPr>
            <a:xfrm flipH="1">
              <a:off x="2524253" y="4494726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5" name="Arc 604"/>
            <p:cNvSpPr/>
            <p:nvPr/>
          </p:nvSpPr>
          <p:spPr>
            <a:xfrm flipH="1" flipV="1">
              <a:off x="2522105" y="4492578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6" name="Rectangle 98"/>
          <p:cNvSpPr txBox="1">
            <a:spLocks noChangeArrowheads="1"/>
          </p:cNvSpPr>
          <p:nvPr/>
        </p:nvSpPr>
        <p:spPr>
          <a:xfrm>
            <a:off x="1603381" y="5130142"/>
            <a:ext cx="108504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L(w)  = </a:t>
            </a:r>
          </a:p>
        </p:txBody>
      </p:sp>
      <p:graphicFrame>
        <p:nvGraphicFramePr>
          <p:cNvPr id="607" name="Table 6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46931"/>
              </p:ext>
            </p:extLst>
          </p:nvPr>
        </p:nvGraphicFramePr>
        <p:xfrm>
          <a:off x="1577652" y="1094514"/>
          <a:ext cx="4912218" cy="195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471"/>
                <a:gridCol w="1017947"/>
                <a:gridCol w="681400"/>
                <a:gridCol w="614000"/>
                <a:gridCol w="685800"/>
                <a:gridCol w="990600"/>
              </a:tblGrid>
              <a:tr h="31939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3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3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600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3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3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393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3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393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393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3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p-1</a:t>
                      </a: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600" b="0" baseline="-25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en-US" sz="13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p-1</a:t>
                      </a:r>
                      <a:endParaRPr lang="en-US" sz="13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en-US" sz="1600" b="0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600" b="0" baseline="-25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480" marR="82480" marT="41240" marB="4124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08" name="Group 607"/>
          <p:cNvGrpSpPr/>
          <p:nvPr/>
        </p:nvGrpSpPr>
        <p:grpSpPr>
          <a:xfrm>
            <a:off x="3644712" y="1779394"/>
            <a:ext cx="408906" cy="254358"/>
            <a:chOff x="6005847" y="2196921"/>
            <a:chExt cx="408906" cy="254358"/>
          </a:xfrm>
          <a:solidFill>
            <a:schemeClr val="tx1"/>
          </a:solidFill>
        </p:grpSpPr>
        <p:sp>
          <p:nvSpPr>
            <p:cNvPr id="609" name="Oval 608"/>
            <p:cNvSpPr/>
            <p:nvPr/>
          </p:nvSpPr>
          <p:spPr>
            <a:xfrm>
              <a:off x="6005847" y="2196921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6172200" y="2286000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1" name="Oval 610"/>
            <p:cNvSpPr/>
            <p:nvPr/>
          </p:nvSpPr>
          <p:spPr>
            <a:xfrm>
              <a:off x="6338553" y="2375079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2" name="Group 611"/>
          <p:cNvGrpSpPr/>
          <p:nvPr/>
        </p:nvGrpSpPr>
        <p:grpSpPr>
          <a:xfrm>
            <a:off x="4307780" y="2098245"/>
            <a:ext cx="408906" cy="254358"/>
            <a:chOff x="6005847" y="2196921"/>
            <a:chExt cx="408906" cy="254358"/>
          </a:xfrm>
          <a:solidFill>
            <a:schemeClr val="tx1"/>
          </a:solidFill>
        </p:grpSpPr>
        <p:sp>
          <p:nvSpPr>
            <p:cNvPr id="613" name="Oval 612"/>
            <p:cNvSpPr/>
            <p:nvPr/>
          </p:nvSpPr>
          <p:spPr>
            <a:xfrm>
              <a:off x="6005847" y="2196921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4" name="Oval 613"/>
            <p:cNvSpPr/>
            <p:nvPr/>
          </p:nvSpPr>
          <p:spPr>
            <a:xfrm>
              <a:off x="6172200" y="2286000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" name="Oval 614"/>
            <p:cNvSpPr/>
            <p:nvPr/>
          </p:nvSpPr>
          <p:spPr>
            <a:xfrm>
              <a:off x="6338553" y="2375079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6" name="Group 615"/>
          <p:cNvGrpSpPr/>
          <p:nvPr/>
        </p:nvGrpSpPr>
        <p:grpSpPr>
          <a:xfrm>
            <a:off x="4965870" y="2434075"/>
            <a:ext cx="408906" cy="254358"/>
            <a:chOff x="6005847" y="2196921"/>
            <a:chExt cx="408906" cy="254358"/>
          </a:xfrm>
          <a:solidFill>
            <a:schemeClr val="tx1"/>
          </a:solidFill>
        </p:grpSpPr>
        <p:sp>
          <p:nvSpPr>
            <p:cNvPr id="617" name="Oval 616"/>
            <p:cNvSpPr/>
            <p:nvPr/>
          </p:nvSpPr>
          <p:spPr>
            <a:xfrm>
              <a:off x="6005847" y="2196921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" name="Oval 617"/>
            <p:cNvSpPr/>
            <p:nvPr/>
          </p:nvSpPr>
          <p:spPr>
            <a:xfrm>
              <a:off x="6172200" y="2286000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9" name="Oval 618"/>
            <p:cNvSpPr/>
            <p:nvPr/>
          </p:nvSpPr>
          <p:spPr>
            <a:xfrm>
              <a:off x="6338553" y="2375079"/>
              <a:ext cx="76200" cy="76200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0" name="Group 619"/>
          <p:cNvGrpSpPr/>
          <p:nvPr/>
        </p:nvGrpSpPr>
        <p:grpSpPr>
          <a:xfrm>
            <a:off x="1420951" y="1011388"/>
            <a:ext cx="200031" cy="2078182"/>
            <a:chOff x="2522105" y="4492578"/>
            <a:chExt cx="137377" cy="2143792"/>
          </a:xfrm>
        </p:grpSpPr>
        <p:sp>
          <p:nvSpPr>
            <p:cNvPr id="621" name="Arc 620"/>
            <p:cNvSpPr/>
            <p:nvPr/>
          </p:nvSpPr>
          <p:spPr>
            <a:xfrm flipH="1">
              <a:off x="2524253" y="4494726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2" name="Arc 621"/>
            <p:cNvSpPr/>
            <p:nvPr/>
          </p:nvSpPr>
          <p:spPr>
            <a:xfrm flipH="1" flipV="1">
              <a:off x="2522105" y="4492578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23" name="Group 622"/>
          <p:cNvGrpSpPr/>
          <p:nvPr/>
        </p:nvGrpSpPr>
        <p:grpSpPr>
          <a:xfrm flipH="1">
            <a:off x="6504892" y="1009240"/>
            <a:ext cx="200031" cy="2078182"/>
            <a:chOff x="2522105" y="4492578"/>
            <a:chExt cx="137377" cy="2143792"/>
          </a:xfrm>
        </p:grpSpPr>
        <p:sp>
          <p:nvSpPr>
            <p:cNvPr id="624" name="Arc 623"/>
            <p:cNvSpPr/>
            <p:nvPr/>
          </p:nvSpPr>
          <p:spPr>
            <a:xfrm flipH="1">
              <a:off x="2524253" y="4494726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5" name="Arc 624"/>
            <p:cNvSpPr/>
            <p:nvPr/>
          </p:nvSpPr>
          <p:spPr>
            <a:xfrm flipH="1" flipV="1">
              <a:off x="2522105" y="4492578"/>
              <a:ext cx="135229" cy="21416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6" name="Rectangle 98"/>
          <p:cNvSpPr txBox="1">
            <a:spLocks noChangeArrowheads="1"/>
          </p:cNvSpPr>
          <p:nvPr/>
        </p:nvSpPr>
        <p:spPr>
          <a:xfrm>
            <a:off x="756625" y="1825837"/>
            <a:ext cx="1085045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K  = </a:t>
            </a:r>
          </a:p>
        </p:txBody>
      </p:sp>
      <p:sp>
        <p:nvSpPr>
          <p:cNvPr id="627" name="Rectangle 98"/>
          <p:cNvSpPr txBox="1">
            <a:spLocks noChangeArrowheads="1"/>
          </p:cNvSpPr>
          <p:nvPr/>
        </p:nvSpPr>
        <p:spPr>
          <a:xfrm>
            <a:off x="1944977" y="908083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628" name="Rectangle 98"/>
          <p:cNvSpPr txBox="1">
            <a:spLocks noChangeArrowheads="1"/>
          </p:cNvSpPr>
          <p:nvPr/>
        </p:nvSpPr>
        <p:spPr>
          <a:xfrm>
            <a:off x="2832717" y="1222387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629" name="Rectangle 98"/>
          <p:cNvSpPr txBox="1">
            <a:spLocks noChangeArrowheads="1"/>
          </p:cNvSpPr>
          <p:nvPr/>
        </p:nvSpPr>
        <p:spPr>
          <a:xfrm>
            <a:off x="5833526" y="2529597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630" name="Rectangle 98"/>
          <p:cNvSpPr txBox="1">
            <a:spLocks noChangeArrowheads="1"/>
          </p:cNvSpPr>
          <p:nvPr/>
        </p:nvSpPr>
        <p:spPr>
          <a:xfrm>
            <a:off x="2818974" y="892683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631" name="Rectangle 98"/>
          <p:cNvSpPr txBox="1">
            <a:spLocks noChangeArrowheads="1"/>
          </p:cNvSpPr>
          <p:nvPr/>
        </p:nvSpPr>
        <p:spPr>
          <a:xfrm>
            <a:off x="3669852" y="1209508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632" name="Rectangle 98"/>
          <p:cNvSpPr txBox="1">
            <a:spLocks noChangeArrowheads="1"/>
          </p:cNvSpPr>
          <p:nvPr/>
        </p:nvSpPr>
        <p:spPr>
          <a:xfrm>
            <a:off x="5756250" y="2214070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633" name="Rectangle 98"/>
          <p:cNvSpPr txBox="1">
            <a:spLocks noChangeArrowheads="1"/>
          </p:cNvSpPr>
          <p:nvPr/>
        </p:nvSpPr>
        <p:spPr>
          <a:xfrm>
            <a:off x="1712244" y="2548924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634" name="Group 633"/>
          <p:cNvGrpSpPr/>
          <p:nvPr/>
        </p:nvGrpSpPr>
        <p:grpSpPr>
          <a:xfrm>
            <a:off x="6584631" y="498775"/>
            <a:ext cx="2438948" cy="457200"/>
            <a:chOff x="6626196" y="152400"/>
            <a:chExt cx="2438948" cy="457200"/>
          </a:xfrm>
        </p:grpSpPr>
        <p:sp>
          <p:nvSpPr>
            <p:cNvPr id="635" name="Rectangle 98"/>
            <p:cNvSpPr txBox="1">
              <a:spLocks noChangeArrowheads="1"/>
            </p:cNvSpPr>
            <p:nvPr/>
          </p:nvSpPr>
          <p:spPr>
            <a:xfrm>
              <a:off x="6626196" y="152400"/>
              <a:ext cx="243894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Times New Roman" pitchFamily="18" charset="0"/>
                  <a:cs typeface="Times New Roman" pitchFamily="18" charset="0"/>
                </a:rPr>
                <a:t>P(z</a:t>
              </a:r>
              <a:r>
                <a:rPr lang="en-US" b="0" baseline="-25000" noProof="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0" noProof="0" dirty="0" smtClean="0">
                  <a:latin typeface="Times New Roman" pitchFamily="18" charset="0"/>
                  <a:cs typeface="Times New Roman" pitchFamily="18" charset="0"/>
                </a:rPr>
                <a:t>,z</a:t>
              </a:r>
              <a:r>
                <a:rPr lang="en-US" b="0" baseline="-25000" noProof="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0" noProof="0" dirty="0" smtClean="0"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en-US" b="0" noProof="0" dirty="0" err="1" smtClean="0">
                  <a:latin typeface="Times New Roman" pitchFamily="18" charset="0"/>
                  <a:cs typeface="Times New Roman" pitchFamily="18" charset="0"/>
                </a:rPr>
                <a:t>det</a:t>
              </a:r>
              <a:r>
                <a:rPr lang="en-US" b="0" noProof="0" dirty="0" smtClean="0">
                  <a:latin typeface="Times New Roman" pitchFamily="18" charset="0"/>
                  <a:cs typeface="Times New Roman" pitchFamily="18" charset="0"/>
                </a:rPr>
                <a:t> K</a:t>
              </a:r>
            </a:p>
          </p:txBody>
        </p:sp>
        <p:sp>
          <p:nvSpPr>
            <p:cNvPr id="636" name="Rounded Rectangle 635"/>
            <p:cNvSpPr/>
            <p:nvPr/>
          </p:nvSpPr>
          <p:spPr>
            <a:xfrm>
              <a:off x="6905786" y="152400"/>
              <a:ext cx="1834702" cy="41051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7" name="Rectangle 98"/>
          <p:cNvSpPr txBox="1">
            <a:spLocks noChangeArrowheads="1"/>
          </p:cNvSpPr>
          <p:nvPr/>
        </p:nvSpPr>
        <p:spPr>
          <a:xfrm>
            <a:off x="429485" y="3761515"/>
            <a:ext cx="568955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1" u="sng" noProof="0" dirty="0" smtClean="0">
                <a:latin typeface="Calibri" pitchFamily="34" charset="0"/>
                <a:cs typeface="Times New Roman" pitchFamily="18" charset="0"/>
              </a:rPr>
              <a:t>Non-relativistic limit</a:t>
            </a:r>
            <a:r>
              <a:rPr lang="en-US" b="1" noProof="0" dirty="0" smtClean="0">
                <a:latin typeface="Calibri" pitchFamily="34" charset="0"/>
                <a:cs typeface="Times New Roman" pitchFamily="18" charset="0"/>
              </a:rPr>
              <a:t>: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linear order in p</a:t>
            </a:r>
            <a:r>
              <a:rPr lang="en-US" b="0" baseline="-25000" noProof="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 and z and define</a:t>
            </a:r>
          </a:p>
        </p:txBody>
      </p:sp>
      <p:sp>
        <p:nvSpPr>
          <p:cNvPr id="638" name="Rectangle 98"/>
          <p:cNvSpPr txBox="1">
            <a:spLocks noChangeArrowheads="1"/>
          </p:cNvSpPr>
          <p:nvPr/>
        </p:nvSpPr>
        <p:spPr>
          <a:xfrm>
            <a:off x="6010918" y="3761515"/>
            <a:ext cx="243894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noProof="0" dirty="0" smtClean="0">
                <a:latin typeface="Times New Roman" pitchFamily="18" charset="0"/>
                <a:cs typeface="Times New Roman" pitchFamily="18" charset="0"/>
              </a:rPr>
              <a:t>L(w) - z ≡ K</a:t>
            </a:r>
          </a:p>
        </p:txBody>
      </p:sp>
      <p:sp>
        <p:nvSpPr>
          <p:cNvPr id="639" name="Rounded Rectangle 638"/>
          <p:cNvSpPr/>
          <p:nvPr/>
        </p:nvSpPr>
        <p:spPr>
          <a:xfrm>
            <a:off x="6277629" y="3761515"/>
            <a:ext cx="1834702" cy="41051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0" name="Rectangle 98"/>
          <p:cNvSpPr txBox="1">
            <a:spLocks noChangeArrowheads="1"/>
          </p:cNvSpPr>
          <p:nvPr/>
        </p:nvSpPr>
        <p:spPr>
          <a:xfrm>
            <a:off x="1460679" y="3252897"/>
            <a:ext cx="17526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= V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≡ e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0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-q</a:t>
            </a:r>
            <a:r>
              <a:rPr lang="en-US" sz="1600" b="0" baseline="30000" dirty="0" smtClean="0">
                <a:latin typeface="Times New Roman" pitchFamily="18" charset="0"/>
                <a:cs typeface="Times New Roman" pitchFamily="18" charset="0"/>
              </a:rPr>
              <a:t>i+1</a:t>
            </a:r>
            <a:endParaRPr lang="en-US" sz="1600" b="0" baseline="300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1" name="Rectangle 98"/>
          <p:cNvSpPr txBox="1">
            <a:spLocks noChangeArrowheads="1"/>
          </p:cNvSpPr>
          <p:nvPr/>
        </p:nvSpPr>
        <p:spPr>
          <a:xfrm>
            <a:off x="3262647" y="3252897"/>
            <a:ext cx="2438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= -H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≡ e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(-1)  p</a:t>
            </a:r>
            <a:r>
              <a:rPr lang="en-US" sz="1600" b="0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/2</a:t>
            </a:r>
            <a:endParaRPr lang="en-US" sz="1600" b="0" baseline="300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2" name="Rectangle 98"/>
          <p:cNvSpPr txBox="1">
            <a:spLocks noChangeArrowheads="1"/>
          </p:cNvSpPr>
          <p:nvPr/>
        </p:nvSpPr>
        <p:spPr>
          <a:xfrm>
            <a:off x="5098956" y="3252897"/>
            <a:ext cx="2438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≡ e</a:t>
            </a:r>
            <a:r>
              <a:rPr lang="en-US" b="0" baseline="30000" dirty="0" smtClean="0">
                <a:latin typeface="Times New Roman" pitchFamily="18" charset="0"/>
                <a:cs typeface="Times New Roman" pitchFamily="18" charset="0"/>
              </a:rPr>
              <a:t>-z</a:t>
            </a:r>
            <a:endParaRPr lang="en-US" sz="1600" b="0" baseline="300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3" name="Rectangle 98"/>
          <p:cNvSpPr txBox="1">
            <a:spLocks noChangeArrowheads="1"/>
          </p:cNvSpPr>
          <p:nvPr/>
        </p:nvSpPr>
        <p:spPr>
          <a:xfrm>
            <a:off x="6394356" y="3241092"/>
            <a:ext cx="24384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≡ w</a:t>
            </a:r>
            <a:endParaRPr lang="en-US" sz="1600" b="0" baseline="30000" noProof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4" name="Rectangle 98"/>
          <p:cNvSpPr txBox="1">
            <a:spLocks noChangeArrowheads="1"/>
          </p:cNvSpPr>
          <p:nvPr/>
        </p:nvSpPr>
        <p:spPr>
          <a:xfrm>
            <a:off x="1989478" y="3077305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sp>
        <p:nvSpPr>
          <p:cNvPr id="645" name="Rectangle 98"/>
          <p:cNvSpPr txBox="1">
            <a:spLocks noChangeArrowheads="1"/>
          </p:cNvSpPr>
          <p:nvPr/>
        </p:nvSpPr>
        <p:spPr>
          <a:xfrm>
            <a:off x="4117481" y="3077305"/>
            <a:ext cx="33860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sz="2000" b="0" noProof="0" dirty="0" smtClean="0">
                <a:latin typeface="Times New Roman" pitchFamily="18" charset="0"/>
                <a:cs typeface="Times New Roman" pitchFamily="18" charset="0"/>
              </a:rPr>
              <a:t>~</a:t>
            </a:r>
          </a:p>
        </p:txBody>
      </p:sp>
      <p:grpSp>
        <p:nvGrpSpPr>
          <p:cNvPr id="646" name="Group 645"/>
          <p:cNvGrpSpPr/>
          <p:nvPr/>
        </p:nvGrpSpPr>
        <p:grpSpPr>
          <a:xfrm>
            <a:off x="7034481" y="1867698"/>
            <a:ext cx="1531282" cy="713706"/>
            <a:chOff x="7200741" y="1521323"/>
            <a:chExt cx="1531282" cy="713706"/>
          </a:xfrm>
        </p:grpSpPr>
        <p:sp>
          <p:nvSpPr>
            <p:cNvPr id="647" name="Rectangle 98"/>
            <p:cNvSpPr txBox="1">
              <a:spLocks noChangeArrowheads="1"/>
            </p:cNvSpPr>
            <p:nvPr/>
          </p:nvSpPr>
          <p:spPr>
            <a:xfrm>
              <a:off x="7202889" y="1521323"/>
              <a:ext cx="1388009" cy="39387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" pitchFamily="2" charset="2"/>
                <a:buChar char="Ø"/>
                <a:defRPr/>
              </a:pPr>
              <a:r>
                <a:rPr lang="en-US" sz="1700" b="0" noProof="0" dirty="0" smtClean="0">
                  <a:latin typeface="Times New Roman" pitchFamily="18" charset="0"/>
                  <a:cs typeface="Times New Roman" pitchFamily="18" charset="0"/>
                </a:rPr>
                <a:t>Rows:</a:t>
              </a:r>
            </a:p>
          </p:txBody>
        </p:sp>
        <p:sp>
          <p:nvSpPr>
            <p:cNvPr id="648" name="Rectangle 98"/>
            <p:cNvSpPr txBox="1">
              <a:spLocks noChangeArrowheads="1"/>
            </p:cNvSpPr>
            <p:nvPr/>
          </p:nvSpPr>
          <p:spPr>
            <a:xfrm>
              <a:off x="7200741" y="1841150"/>
              <a:ext cx="1388009" cy="393879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" pitchFamily="2" charset="2"/>
                <a:buChar char="Ø"/>
                <a:defRPr/>
              </a:pPr>
              <a:r>
                <a:rPr lang="en-US" sz="1700" b="0" noProof="0" dirty="0" smtClean="0">
                  <a:latin typeface="Times New Roman" pitchFamily="18" charset="0"/>
                  <a:cs typeface="Times New Roman" pitchFamily="18" charset="0"/>
                </a:rPr>
                <a:t>Columns:</a:t>
              </a:r>
            </a:p>
          </p:txBody>
        </p:sp>
        <p:sp>
          <p:nvSpPr>
            <p:cNvPr id="649" name="Oval 648"/>
            <p:cNvSpPr/>
            <p:nvPr/>
          </p:nvSpPr>
          <p:spPr>
            <a:xfrm>
              <a:off x="8594116" y="1637237"/>
              <a:ext cx="137907" cy="13790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0" name="Oval 649"/>
            <p:cNvSpPr/>
            <p:nvPr/>
          </p:nvSpPr>
          <p:spPr>
            <a:xfrm>
              <a:off x="8594116" y="1957064"/>
              <a:ext cx="137907" cy="13790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1" name="Rectangle 98"/>
          <p:cNvSpPr txBox="1">
            <a:spLocks noChangeArrowheads="1"/>
          </p:cNvSpPr>
          <p:nvPr/>
        </p:nvSpPr>
        <p:spPr>
          <a:xfrm>
            <a:off x="6515356" y="1207659"/>
            <a:ext cx="256453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It controls </a:t>
            </a:r>
          </a:p>
        </p:txBody>
      </p:sp>
      <p:grpSp>
        <p:nvGrpSpPr>
          <p:cNvPr id="652" name="Group 651"/>
          <p:cNvGrpSpPr/>
          <p:nvPr/>
        </p:nvGrpSpPr>
        <p:grpSpPr>
          <a:xfrm>
            <a:off x="6551845" y="1006688"/>
            <a:ext cx="2564538" cy="862087"/>
            <a:chOff x="6662685" y="660313"/>
            <a:chExt cx="2564538" cy="862087"/>
          </a:xfrm>
        </p:grpSpPr>
        <p:sp>
          <p:nvSpPr>
            <p:cNvPr id="653" name="Right Arrow 652"/>
            <p:cNvSpPr/>
            <p:nvPr/>
          </p:nvSpPr>
          <p:spPr>
            <a:xfrm rot="16200000">
              <a:off x="7793089" y="661390"/>
              <a:ext cx="230758" cy="228604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4" name="Rectangle 98"/>
            <p:cNvSpPr txBox="1">
              <a:spLocks noChangeArrowheads="1"/>
            </p:cNvSpPr>
            <p:nvPr/>
          </p:nvSpPr>
          <p:spPr>
            <a:xfrm>
              <a:off x="6662685" y="1065200"/>
              <a:ext cx="25645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conserved quantities</a:t>
              </a:r>
              <a:endParaRPr lang="en-US" b="0" noProof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585" grpId="0"/>
      <p:bldP spid="586" grpId="0"/>
      <p:bldP spid="606" grpId="0"/>
      <p:bldP spid="626" grpId="0"/>
      <p:bldP spid="627" grpId="0"/>
      <p:bldP spid="628" grpId="0"/>
      <p:bldP spid="629" grpId="0"/>
      <p:bldP spid="630" grpId="0"/>
      <p:bldP spid="631" grpId="0"/>
      <p:bldP spid="632" grpId="0"/>
      <p:bldP spid="633" grpId="0"/>
      <p:bldP spid="637" grpId="0"/>
      <p:bldP spid="638" grpId="0"/>
      <p:bldP spid="639" grpId="0" animBg="1"/>
      <p:bldP spid="640" grpId="0"/>
      <p:bldP spid="641" grpId="0"/>
      <p:bldP spid="642" grpId="0"/>
      <p:bldP spid="643" grpId="0"/>
      <p:bldP spid="644" grpId="0"/>
      <p:bldP spid="645" grpId="0"/>
      <p:bldP spid="6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-1172496" y="5120148"/>
            <a:ext cx="2895600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6699FF"/>
                </a:solidFill>
                <a:latin typeface="+mj-lt"/>
              </a:rPr>
              <a:t>Sebastian Franco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94648" y="-33"/>
            <a:ext cx="8749352" cy="458361"/>
          </a:xfrm>
          <a:prstGeom prst="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TextBox 214"/>
          <p:cNvSpPr txBox="1"/>
          <p:nvPr/>
        </p:nvSpPr>
        <p:spPr>
          <a:xfrm>
            <a:off x="1478149" y="-3337"/>
            <a:ext cx="630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3548063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Supersymmetric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Vacua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98"/>
          <p:cNvSpPr txBox="1">
            <a:spLocks noChangeArrowheads="1"/>
          </p:cNvSpPr>
          <p:nvPr/>
        </p:nvSpPr>
        <p:spPr>
          <a:xfrm>
            <a:off x="448096" y="672703"/>
            <a:ext cx="8561698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In a SUSY theory:              </a:t>
            </a:r>
            <a:r>
              <a:rPr kumimoji="0" lang="en-US" b="0" dirty="0" smtClean="0">
                <a:latin typeface="Times New Roman" pitchFamily="18" charset="0"/>
                <a:cs typeface="Times New Roman" pitchFamily="18" charset="0"/>
              </a:rPr>
              <a:t>             for any state  </a:t>
            </a:r>
          </a:p>
        </p:txBody>
      </p:sp>
      <p:sp>
        <p:nvSpPr>
          <p:cNvPr id="24" name="Rectangle 98"/>
          <p:cNvSpPr txBox="1">
            <a:spLocks noChangeArrowheads="1"/>
          </p:cNvSpPr>
          <p:nvPr/>
        </p:nvSpPr>
        <p:spPr>
          <a:xfrm>
            <a:off x="448096" y="2012479"/>
            <a:ext cx="575936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 2" pitchFamily="18" charset="2"/>
              <a:buChar char="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Two qualitative possibilities for the scalar potential: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0193" y="2684414"/>
            <a:ext cx="3807735" cy="2039776"/>
            <a:chOff x="780193" y="2879678"/>
            <a:chExt cx="3807735" cy="2039776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1555845" y="2879678"/>
              <a:ext cx="0" cy="15831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1555845" y="4462817"/>
              <a:ext cx="268860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29" name="Freeform 28"/>
            <p:cNvSpPr/>
            <p:nvPr/>
          </p:nvSpPr>
          <p:spPr bwMode="auto">
            <a:xfrm>
              <a:off x="1555845" y="3179928"/>
              <a:ext cx="2688609" cy="1277344"/>
            </a:xfrm>
            <a:custGeom>
              <a:avLst/>
              <a:gdLst>
                <a:gd name="connsiteX0" fmla="*/ 0 w 2866030"/>
                <a:gd name="connsiteY0" fmla="*/ 0 h 1277344"/>
                <a:gd name="connsiteX1" fmla="*/ 354842 w 2866030"/>
                <a:gd name="connsiteY1" fmla="*/ 109182 h 1277344"/>
                <a:gd name="connsiteX2" fmla="*/ 627797 w 2866030"/>
                <a:gd name="connsiteY2" fmla="*/ 532263 h 1277344"/>
                <a:gd name="connsiteX3" fmla="*/ 1050877 w 2866030"/>
                <a:gd name="connsiteY3" fmla="*/ 1091821 h 1277344"/>
                <a:gd name="connsiteX4" fmla="*/ 1392071 w 2866030"/>
                <a:gd name="connsiteY4" fmla="*/ 1269242 h 1277344"/>
                <a:gd name="connsiteX5" fmla="*/ 1815152 w 2866030"/>
                <a:gd name="connsiteY5" fmla="*/ 873457 h 1277344"/>
                <a:gd name="connsiteX6" fmla="*/ 2033516 w 2866030"/>
                <a:gd name="connsiteY6" fmla="*/ 723331 h 1277344"/>
                <a:gd name="connsiteX7" fmla="*/ 2306471 w 2866030"/>
                <a:gd name="connsiteY7" fmla="*/ 941696 h 1277344"/>
                <a:gd name="connsiteX8" fmla="*/ 2579427 w 2866030"/>
                <a:gd name="connsiteY8" fmla="*/ 573206 h 1277344"/>
                <a:gd name="connsiteX9" fmla="*/ 2743200 w 2866030"/>
                <a:gd name="connsiteY9" fmla="*/ 136478 h 1277344"/>
                <a:gd name="connsiteX10" fmla="*/ 2866030 w 2866030"/>
                <a:gd name="connsiteY10" fmla="*/ 54591 h 1277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6030" h="1277344">
                  <a:moveTo>
                    <a:pt x="0" y="0"/>
                  </a:moveTo>
                  <a:cubicBezTo>
                    <a:pt x="125104" y="10236"/>
                    <a:pt x="250209" y="20472"/>
                    <a:pt x="354842" y="109182"/>
                  </a:cubicBezTo>
                  <a:cubicBezTo>
                    <a:pt x="459475" y="197893"/>
                    <a:pt x="511791" y="368490"/>
                    <a:pt x="627797" y="532263"/>
                  </a:cubicBezTo>
                  <a:cubicBezTo>
                    <a:pt x="743803" y="696036"/>
                    <a:pt x="923498" y="968991"/>
                    <a:pt x="1050877" y="1091821"/>
                  </a:cubicBezTo>
                  <a:cubicBezTo>
                    <a:pt x="1178256" y="1214651"/>
                    <a:pt x="1264692" y="1305636"/>
                    <a:pt x="1392071" y="1269242"/>
                  </a:cubicBezTo>
                  <a:cubicBezTo>
                    <a:pt x="1519450" y="1232848"/>
                    <a:pt x="1708245" y="964442"/>
                    <a:pt x="1815152" y="873457"/>
                  </a:cubicBezTo>
                  <a:cubicBezTo>
                    <a:pt x="1922060" y="782472"/>
                    <a:pt x="1951630" y="711958"/>
                    <a:pt x="2033516" y="723331"/>
                  </a:cubicBezTo>
                  <a:cubicBezTo>
                    <a:pt x="2115402" y="734704"/>
                    <a:pt x="2215486" y="966717"/>
                    <a:pt x="2306471" y="941696"/>
                  </a:cubicBezTo>
                  <a:cubicBezTo>
                    <a:pt x="2397456" y="916675"/>
                    <a:pt x="2506639" y="707409"/>
                    <a:pt x="2579427" y="573206"/>
                  </a:cubicBezTo>
                  <a:cubicBezTo>
                    <a:pt x="2652215" y="439003"/>
                    <a:pt x="2695433" y="222914"/>
                    <a:pt x="2743200" y="136478"/>
                  </a:cubicBezTo>
                  <a:cubicBezTo>
                    <a:pt x="2790967" y="50042"/>
                    <a:pt x="2828498" y="52316"/>
                    <a:pt x="2866030" y="54591"/>
                  </a:cubicBezTo>
                </a:path>
              </a:pathLst>
            </a:custGeom>
            <a:noFill/>
            <a:ln w="28575" cap="flat" cmpd="sng" algn="ctr">
              <a:solidFill>
                <a:srgbClr val="0076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98"/>
            <p:cNvSpPr txBox="1">
              <a:spLocks noChangeArrowheads="1"/>
            </p:cNvSpPr>
            <p:nvPr/>
          </p:nvSpPr>
          <p:spPr>
            <a:xfrm>
              <a:off x="780193" y="2986020"/>
              <a:ext cx="8848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V(</a:t>
              </a:r>
              <a:r>
                <a:rPr lang="en-US" b="0" dirty="0" smtClean="0">
                  <a:latin typeface="Symbol" pitchFamily="18" charset="2"/>
                  <a:cs typeface="Times New Roman" pitchFamily="18" charset="0"/>
                </a:rPr>
                <a:t>f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98"/>
            <p:cNvSpPr txBox="1">
              <a:spLocks noChangeArrowheads="1"/>
            </p:cNvSpPr>
            <p:nvPr/>
          </p:nvSpPr>
          <p:spPr>
            <a:xfrm>
              <a:off x="3703090" y="4462254"/>
              <a:ext cx="8848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Symbol" pitchFamily="18" charset="2"/>
                  <a:cs typeface="Times New Roman" pitchFamily="18" charset="0"/>
                </a:rPr>
                <a:t>f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44593" y="2686686"/>
            <a:ext cx="3807735" cy="2039776"/>
            <a:chOff x="780193" y="2879678"/>
            <a:chExt cx="3807735" cy="2039776"/>
          </a:xfrm>
        </p:grpSpPr>
        <p:cxnSp>
          <p:nvCxnSpPr>
            <p:cNvPr id="38" name="Straight Arrow Connector 37"/>
            <p:cNvCxnSpPr/>
            <p:nvPr/>
          </p:nvCxnSpPr>
          <p:spPr bwMode="auto">
            <a:xfrm flipV="1">
              <a:off x="1555845" y="2879678"/>
              <a:ext cx="0" cy="15831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1555845" y="4462817"/>
              <a:ext cx="268860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sp>
          <p:nvSpPr>
            <p:cNvPr id="40" name="Freeform 39"/>
            <p:cNvSpPr/>
            <p:nvPr/>
          </p:nvSpPr>
          <p:spPr bwMode="auto">
            <a:xfrm>
              <a:off x="1555845" y="3179927"/>
              <a:ext cx="2688609" cy="1080145"/>
            </a:xfrm>
            <a:custGeom>
              <a:avLst/>
              <a:gdLst>
                <a:gd name="connsiteX0" fmla="*/ 0 w 2866030"/>
                <a:gd name="connsiteY0" fmla="*/ 0 h 1277344"/>
                <a:gd name="connsiteX1" fmla="*/ 354842 w 2866030"/>
                <a:gd name="connsiteY1" fmla="*/ 109182 h 1277344"/>
                <a:gd name="connsiteX2" fmla="*/ 627797 w 2866030"/>
                <a:gd name="connsiteY2" fmla="*/ 532263 h 1277344"/>
                <a:gd name="connsiteX3" fmla="*/ 1050877 w 2866030"/>
                <a:gd name="connsiteY3" fmla="*/ 1091821 h 1277344"/>
                <a:gd name="connsiteX4" fmla="*/ 1392071 w 2866030"/>
                <a:gd name="connsiteY4" fmla="*/ 1269242 h 1277344"/>
                <a:gd name="connsiteX5" fmla="*/ 1815152 w 2866030"/>
                <a:gd name="connsiteY5" fmla="*/ 873457 h 1277344"/>
                <a:gd name="connsiteX6" fmla="*/ 2033516 w 2866030"/>
                <a:gd name="connsiteY6" fmla="*/ 723331 h 1277344"/>
                <a:gd name="connsiteX7" fmla="*/ 2306471 w 2866030"/>
                <a:gd name="connsiteY7" fmla="*/ 941696 h 1277344"/>
                <a:gd name="connsiteX8" fmla="*/ 2579427 w 2866030"/>
                <a:gd name="connsiteY8" fmla="*/ 573206 h 1277344"/>
                <a:gd name="connsiteX9" fmla="*/ 2743200 w 2866030"/>
                <a:gd name="connsiteY9" fmla="*/ 136478 h 1277344"/>
                <a:gd name="connsiteX10" fmla="*/ 2866030 w 2866030"/>
                <a:gd name="connsiteY10" fmla="*/ 54591 h 1277344"/>
                <a:gd name="connsiteX0" fmla="*/ 0 w 2866030"/>
                <a:gd name="connsiteY0" fmla="*/ 0 h 1142592"/>
                <a:gd name="connsiteX1" fmla="*/ 354842 w 2866030"/>
                <a:gd name="connsiteY1" fmla="*/ 109182 h 1142592"/>
                <a:gd name="connsiteX2" fmla="*/ 627797 w 2866030"/>
                <a:gd name="connsiteY2" fmla="*/ 532263 h 1142592"/>
                <a:gd name="connsiteX3" fmla="*/ 1050877 w 2866030"/>
                <a:gd name="connsiteY3" fmla="*/ 1091821 h 1142592"/>
                <a:gd name="connsiteX4" fmla="*/ 1348425 w 2866030"/>
                <a:gd name="connsiteY4" fmla="*/ 1091821 h 1142592"/>
                <a:gd name="connsiteX5" fmla="*/ 1815152 w 2866030"/>
                <a:gd name="connsiteY5" fmla="*/ 873457 h 1142592"/>
                <a:gd name="connsiteX6" fmla="*/ 2033516 w 2866030"/>
                <a:gd name="connsiteY6" fmla="*/ 723331 h 1142592"/>
                <a:gd name="connsiteX7" fmla="*/ 2306471 w 2866030"/>
                <a:gd name="connsiteY7" fmla="*/ 941696 h 1142592"/>
                <a:gd name="connsiteX8" fmla="*/ 2579427 w 2866030"/>
                <a:gd name="connsiteY8" fmla="*/ 573206 h 1142592"/>
                <a:gd name="connsiteX9" fmla="*/ 2743200 w 2866030"/>
                <a:gd name="connsiteY9" fmla="*/ 136478 h 1142592"/>
                <a:gd name="connsiteX10" fmla="*/ 2866030 w 2866030"/>
                <a:gd name="connsiteY10" fmla="*/ 54591 h 1142592"/>
                <a:gd name="connsiteX0" fmla="*/ 0 w 2866030"/>
                <a:gd name="connsiteY0" fmla="*/ 0 h 1172455"/>
                <a:gd name="connsiteX1" fmla="*/ 354842 w 2866030"/>
                <a:gd name="connsiteY1" fmla="*/ 109182 h 1172455"/>
                <a:gd name="connsiteX2" fmla="*/ 627797 w 2866030"/>
                <a:gd name="connsiteY2" fmla="*/ 532263 h 1172455"/>
                <a:gd name="connsiteX3" fmla="*/ 1050877 w 2866030"/>
                <a:gd name="connsiteY3" fmla="*/ 1091821 h 1172455"/>
                <a:gd name="connsiteX4" fmla="*/ 1333876 w 2866030"/>
                <a:gd name="connsiteY4" fmla="*/ 1146412 h 1172455"/>
                <a:gd name="connsiteX5" fmla="*/ 1815152 w 2866030"/>
                <a:gd name="connsiteY5" fmla="*/ 873457 h 1172455"/>
                <a:gd name="connsiteX6" fmla="*/ 2033516 w 2866030"/>
                <a:gd name="connsiteY6" fmla="*/ 723331 h 1172455"/>
                <a:gd name="connsiteX7" fmla="*/ 2306471 w 2866030"/>
                <a:gd name="connsiteY7" fmla="*/ 941696 h 1172455"/>
                <a:gd name="connsiteX8" fmla="*/ 2579427 w 2866030"/>
                <a:gd name="connsiteY8" fmla="*/ 573206 h 1172455"/>
                <a:gd name="connsiteX9" fmla="*/ 2743200 w 2866030"/>
                <a:gd name="connsiteY9" fmla="*/ 136478 h 1172455"/>
                <a:gd name="connsiteX10" fmla="*/ 2866030 w 2866030"/>
                <a:gd name="connsiteY10" fmla="*/ 54591 h 1172455"/>
                <a:gd name="connsiteX0" fmla="*/ 0 w 2866030"/>
                <a:gd name="connsiteY0" fmla="*/ 0 h 1154496"/>
                <a:gd name="connsiteX1" fmla="*/ 354842 w 2866030"/>
                <a:gd name="connsiteY1" fmla="*/ 109182 h 1154496"/>
                <a:gd name="connsiteX2" fmla="*/ 627797 w 2866030"/>
                <a:gd name="connsiteY2" fmla="*/ 532263 h 1154496"/>
                <a:gd name="connsiteX3" fmla="*/ 1333876 w 2866030"/>
                <a:gd name="connsiteY3" fmla="*/ 1146412 h 1154496"/>
                <a:gd name="connsiteX4" fmla="*/ 1815152 w 2866030"/>
                <a:gd name="connsiteY4" fmla="*/ 873457 h 1154496"/>
                <a:gd name="connsiteX5" fmla="*/ 2033516 w 2866030"/>
                <a:gd name="connsiteY5" fmla="*/ 723331 h 1154496"/>
                <a:gd name="connsiteX6" fmla="*/ 2306471 w 2866030"/>
                <a:gd name="connsiteY6" fmla="*/ 941696 h 1154496"/>
                <a:gd name="connsiteX7" fmla="*/ 2579427 w 2866030"/>
                <a:gd name="connsiteY7" fmla="*/ 573206 h 1154496"/>
                <a:gd name="connsiteX8" fmla="*/ 2743200 w 2866030"/>
                <a:gd name="connsiteY8" fmla="*/ 136478 h 1154496"/>
                <a:gd name="connsiteX9" fmla="*/ 2866030 w 2866030"/>
                <a:gd name="connsiteY9" fmla="*/ 54591 h 1154496"/>
                <a:gd name="connsiteX0" fmla="*/ 0 w 2866030"/>
                <a:gd name="connsiteY0" fmla="*/ 0 h 1149001"/>
                <a:gd name="connsiteX1" fmla="*/ 354842 w 2866030"/>
                <a:gd name="connsiteY1" fmla="*/ 109182 h 1149001"/>
                <a:gd name="connsiteX2" fmla="*/ 627797 w 2866030"/>
                <a:gd name="connsiteY2" fmla="*/ 532263 h 1149001"/>
                <a:gd name="connsiteX3" fmla="*/ 1333876 w 2866030"/>
                <a:gd name="connsiteY3" fmla="*/ 1146412 h 1149001"/>
                <a:gd name="connsiteX4" fmla="*/ 1815152 w 2866030"/>
                <a:gd name="connsiteY4" fmla="*/ 873457 h 1149001"/>
                <a:gd name="connsiteX5" fmla="*/ 2033516 w 2866030"/>
                <a:gd name="connsiteY5" fmla="*/ 723331 h 1149001"/>
                <a:gd name="connsiteX6" fmla="*/ 2306471 w 2866030"/>
                <a:gd name="connsiteY6" fmla="*/ 941696 h 1149001"/>
                <a:gd name="connsiteX7" fmla="*/ 2579427 w 2866030"/>
                <a:gd name="connsiteY7" fmla="*/ 573206 h 1149001"/>
                <a:gd name="connsiteX8" fmla="*/ 2743200 w 2866030"/>
                <a:gd name="connsiteY8" fmla="*/ 136478 h 1149001"/>
                <a:gd name="connsiteX9" fmla="*/ 2866030 w 2866030"/>
                <a:gd name="connsiteY9" fmla="*/ 54591 h 1149001"/>
                <a:gd name="connsiteX0" fmla="*/ 0 w 2866030"/>
                <a:gd name="connsiteY0" fmla="*/ 0 h 1146430"/>
                <a:gd name="connsiteX1" fmla="*/ 354842 w 2866030"/>
                <a:gd name="connsiteY1" fmla="*/ 109182 h 1146430"/>
                <a:gd name="connsiteX2" fmla="*/ 627797 w 2866030"/>
                <a:gd name="connsiteY2" fmla="*/ 532263 h 1146430"/>
                <a:gd name="connsiteX3" fmla="*/ 1333876 w 2866030"/>
                <a:gd name="connsiteY3" fmla="*/ 1146412 h 1146430"/>
                <a:gd name="connsiteX4" fmla="*/ 1815152 w 2866030"/>
                <a:gd name="connsiteY4" fmla="*/ 873457 h 1146430"/>
                <a:gd name="connsiteX5" fmla="*/ 2033516 w 2866030"/>
                <a:gd name="connsiteY5" fmla="*/ 723331 h 1146430"/>
                <a:gd name="connsiteX6" fmla="*/ 2306471 w 2866030"/>
                <a:gd name="connsiteY6" fmla="*/ 941696 h 1146430"/>
                <a:gd name="connsiteX7" fmla="*/ 2579427 w 2866030"/>
                <a:gd name="connsiteY7" fmla="*/ 573206 h 1146430"/>
                <a:gd name="connsiteX8" fmla="*/ 2743200 w 2866030"/>
                <a:gd name="connsiteY8" fmla="*/ 136478 h 1146430"/>
                <a:gd name="connsiteX9" fmla="*/ 2866030 w 2866030"/>
                <a:gd name="connsiteY9" fmla="*/ 54591 h 1146430"/>
                <a:gd name="connsiteX0" fmla="*/ 0 w 2866030"/>
                <a:gd name="connsiteY0" fmla="*/ 0 h 1078198"/>
                <a:gd name="connsiteX1" fmla="*/ 354842 w 2866030"/>
                <a:gd name="connsiteY1" fmla="*/ 109182 h 1078198"/>
                <a:gd name="connsiteX2" fmla="*/ 627797 w 2866030"/>
                <a:gd name="connsiteY2" fmla="*/ 532263 h 1078198"/>
                <a:gd name="connsiteX3" fmla="*/ 1333876 w 2866030"/>
                <a:gd name="connsiteY3" fmla="*/ 1078173 h 1078198"/>
                <a:gd name="connsiteX4" fmla="*/ 1815152 w 2866030"/>
                <a:gd name="connsiteY4" fmla="*/ 873457 h 1078198"/>
                <a:gd name="connsiteX5" fmla="*/ 2033516 w 2866030"/>
                <a:gd name="connsiteY5" fmla="*/ 723331 h 1078198"/>
                <a:gd name="connsiteX6" fmla="*/ 2306471 w 2866030"/>
                <a:gd name="connsiteY6" fmla="*/ 941696 h 1078198"/>
                <a:gd name="connsiteX7" fmla="*/ 2579427 w 2866030"/>
                <a:gd name="connsiteY7" fmla="*/ 573206 h 1078198"/>
                <a:gd name="connsiteX8" fmla="*/ 2743200 w 2866030"/>
                <a:gd name="connsiteY8" fmla="*/ 136478 h 1078198"/>
                <a:gd name="connsiteX9" fmla="*/ 2866030 w 2866030"/>
                <a:gd name="connsiteY9" fmla="*/ 54591 h 1078198"/>
                <a:gd name="connsiteX0" fmla="*/ 0 w 2866030"/>
                <a:gd name="connsiteY0" fmla="*/ 0 h 1078195"/>
                <a:gd name="connsiteX1" fmla="*/ 354842 w 2866030"/>
                <a:gd name="connsiteY1" fmla="*/ 109182 h 1078195"/>
                <a:gd name="connsiteX2" fmla="*/ 627797 w 2866030"/>
                <a:gd name="connsiteY2" fmla="*/ 532263 h 1078195"/>
                <a:gd name="connsiteX3" fmla="*/ 1333876 w 2866030"/>
                <a:gd name="connsiteY3" fmla="*/ 1078173 h 1078195"/>
                <a:gd name="connsiteX4" fmla="*/ 1815152 w 2866030"/>
                <a:gd name="connsiteY4" fmla="*/ 873457 h 1078195"/>
                <a:gd name="connsiteX5" fmla="*/ 1816059 w 2866030"/>
                <a:gd name="connsiteY5" fmla="*/ 843891 h 1078195"/>
                <a:gd name="connsiteX6" fmla="*/ 2033516 w 2866030"/>
                <a:gd name="connsiteY6" fmla="*/ 723331 h 1078195"/>
                <a:gd name="connsiteX7" fmla="*/ 2306471 w 2866030"/>
                <a:gd name="connsiteY7" fmla="*/ 941696 h 1078195"/>
                <a:gd name="connsiteX8" fmla="*/ 2579427 w 2866030"/>
                <a:gd name="connsiteY8" fmla="*/ 573206 h 1078195"/>
                <a:gd name="connsiteX9" fmla="*/ 2743200 w 2866030"/>
                <a:gd name="connsiteY9" fmla="*/ 136478 h 1078195"/>
                <a:gd name="connsiteX10" fmla="*/ 2866030 w 2866030"/>
                <a:gd name="connsiteY10" fmla="*/ 54591 h 1078195"/>
                <a:gd name="connsiteX0" fmla="*/ 0 w 2866030"/>
                <a:gd name="connsiteY0" fmla="*/ 0 h 1078198"/>
                <a:gd name="connsiteX1" fmla="*/ 354842 w 2866030"/>
                <a:gd name="connsiteY1" fmla="*/ 109182 h 1078198"/>
                <a:gd name="connsiteX2" fmla="*/ 627797 w 2866030"/>
                <a:gd name="connsiteY2" fmla="*/ 532263 h 1078198"/>
                <a:gd name="connsiteX3" fmla="*/ 1333876 w 2866030"/>
                <a:gd name="connsiteY3" fmla="*/ 1078173 h 1078198"/>
                <a:gd name="connsiteX4" fmla="*/ 1815152 w 2866030"/>
                <a:gd name="connsiteY4" fmla="*/ 873457 h 1078198"/>
                <a:gd name="connsiteX5" fmla="*/ 2033516 w 2866030"/>
                <a:gd name="connsiteY5" fmla="*/ 723331 h 1078198"/>
                <a:gd name="connsiteX6" fmla="*/ 2306471 w 2866030"/>
                <a:gd name="connsiteY6" fmla="*/ 941696 h 1078198"/>
                <a:gd name="connsiteX7" fmla="*/ 2579427 w 2866030"/>
                <a:gd name="connsiteY7" fmla="*/ 573206 h 1078198"/>
                <a:gd name="connsiteX8" fmla="*/ 2743200 w 2866030"/>
                <a:gd name="connsiteY8" fmla="*/ 136478 h 1078198"/>
                <a:gd name="connsiteX9" fmla="*/ 2866030 w 2866030"/>
                <a:gd name="connsiteY9" fmla="*/ 54591 h 1078198"/>
                <a:gd name="connsiteX0" fmla="*/ 0 w 2866030"/>
                <a:gd name="connsiteY0" fmla="*/ 0 h 1080145"/>
                <a:gd name="connsiteX1" fmla="*/ 354842 w 2866030"/>
                <a:gd name="connsiteY1" fmla="*/ 109182 h 1080145"/>
                <a:gd name="connsiteX2" fmla="*/ 627797 w 2866030"/>
                <a:gd name="connsiteY2" fmla="*/ 532263 h 1080145"/>
                <a:gd name="connsiteX3" fmla="*/ 1333876 w 2866030"/>
                <a:gd name="connsiteY3" fmla="*/ 1078173 h 1080145"/>
                <a:gd name="connsiteX4" fmla="*/ 2033516 w 2866030"/>
                <a:gd name="connsiteY4" fmla="*/ 723331 h 1080145"/>
                <a:gd name="connsiteX5" fmla="*/ 2306471 w 2866030"/>
                <a:gd name="connsiteY5" fmla="*/ 941696 h 1080145"/>
                <a:gd name="connsiteX6" fmla="*/ 2579427 w 2866030"/>
                <a:gd name="connsiteY6" fmla="*/ 573206 h 1080145"/>
                <a:gd name="connsiteX7" fmla="*/ 2743200 w 2866030"/>
                <a:gd name="connsiteY7" fmla="*/ 136478 h 1080145"/>
                <a:gd name="connsiteX8" fmla="*/ 2866030 w 2866030"/>
                <a:gd name="connsiteY8" fmla="*/ 54591 h 108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6030" h="1080145">
                  <a:moveTo>
                    <a:pt x="0" y="0"/>
                  </a:moveTo>
                  <a:cubicBezTo>
                    <a:pt x="125104" y="10236"/>
                    <a:pt x="250209" y="20472"/>
                    <a:pt x="354842" y="109182"/>
                  </a:cubicBezTo>
                  <a:cubicBezTo>
                    <a:pt x="459475" y="197893"/>
                    <a:pt x="464625" y="370765"/>
                    <a:pt x="627797" y="532263"/>
                  </a:cubicBezTo>
                  <a:cubicBezTo>
                    <a:pt x="790969" y="693761"/>
                    <a:pt x="1099590" y="1046328"/>
                    <a:pt x="1333876" y="1078173"/>
                  </a:cubicBezTo>
                  <a:cubicBezTo>
                    <a:pt x="1568162" y="1110018"/>
                    <a:pt x="1871417" y="746077"/>
                    <a:pt x="2033516" y="723331"/>
                  </a:cubicBezTo>
                  <a:cubicBezTo>
                    <a:pt x="2195615" y="700585"/>
                    <a:pt x="2215486" y="966717"/>
                    <a:pt x="2306471" y="941696"/>
                  </a:cubicBezTo>
                  <a:cubicBezTo>
                    <a:pt x="2397456" y="916675"/>
                    <a:pt x="2506639" y="707409"/>
                    <a:pt x="2579427" y="573206"/>
                  </a:cubicBezTo>
                  <a:cubicBezTo>
                    <a:pt x="2652215" y="439003"/>
                    <a:pt x="2695433" y="222914"/>
                    <a:pt x="2743200" y="136478"/>
                  </a:cubicBezTo>
                  <a:cubicBezTo>
                    <a:pt x="2790967" y="50042"/>
                    <a:pt x="2828498" y="52316"/>
                    <a:pt x="2866030" y="54591"/>
                  </a:cubicBezTo>
                </a:path>
              </a:pathLst>
            </a:custGeom>
            <a:noFill/>
            <a:ln w="28575" cap="flat" cmpd="sng" algn="ctr">
              <a:solidFill>
                <a:srgbClr val="0076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98"/>
            <p:cNvSpPr txBox="1">
              <a:spLocks noChangeArrowheads="1"/>
            </p:cNvSpPr>
            <p:nvPr/>
          </p:nvSpPr>
          <p:spPr>
            <a:xfrm>
              <a:off x="780193" y="2986020"/>
              <a:ext cx="8848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V(</a:t>
              </a:r>
              <a:r>
                <a:rPr lang="en-US" b="0" dirty="0" smtClean="0">
                  <a:latin typeface="Symbol" pitchFamily="18" charset="2"/>
                  <a:cs typeface="Times New Roman" pitchFamily="18" charset="0"/>
                </a:rPr>
                <a:t>f</a:t>
              </a: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98"/>
            <p:cNvSpPr txBox="1">
              <a:spLocks noChangeArrowheads="1"/>
            </p:cNvSpPr>
            <p:nvPr/>
          </p:nvSpPr>
          <p:spPr>
            <a:xfrm>
              <a:off x="3703090" y="4462254"/>
              <a:ext cx="88483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defRPr/>
              </a:pPr>
              <a:r>
                <a:rPr lang="en-US" b="0" dirty="0" smtClean="0">
                  <a:latin typeface="Symbol" pitchFamily="18" charset="2"/>
                  <a:cs typeface="Times New Roman" pitchFamily="18" charset="0"/>
                </a:rPr>
                <a:t>f</a:t>
              </a:r>
              <a:endParaRPr kumimoji="0" lang="en-US" b="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2" name="Straight Arrow Connector 31"/>
          <p:cNvCxnSpPr>
            <a:endCxn id="40" idx="3"/>
          </p:cNvCxnSpPr>
          <p:nvPr/>
        </p:nvCxnSpPr>
        <p:spPr bwMode="auto">
          <a:xfrm flipH="1">
            <a:off x="6371548" y="2848187"/>
            <a:ext cx="193025" cy="12169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98"/>
              <p:cNvSpPr txBox="1">
                <a:spLocks noChangeArrowheads="1"/>
              </p:cNvSpPr>
              <p:nvPr/>
            </p:nvSpPr>
            <p:spPr>
              <a:xfrm>
                <a:off x="5133822" y="2450510"/>
                <a:ext cx="4296778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algn="ctr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:r>
                  <a:rPr lang="en-US" sz="1700" b="0" dirty="0" err="1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1700" b="0" baseline="-25000" dirty="0" err="1" smtClean="0">
                    <a:latin typeface="Times New Roman" pitchFamily="18" charset="0"/>
                    <a:cs typeface="Times New Roman" pitchFamily="18" charset="0"/>
                  </a:rPr>
                  <a:t>min</a:t>
                </a:r>
                <a:r>
                  <a:rPr lang="en-US" sz="1700" b="0" dirty="0" smtClean="0">
                    <a:latin typeface="Times New Roman" pitchFamily="18" charset="0"/>
                    <a:cs typeface="Times New Roman" pitchFamily="18" charset="0"/>
                  </a:rPr>
                  <a:t> &gt; 0 </a:t>
                </a:r>
                <a14:m>
                  <m:oMath xmlns:m="http://schemas.openxmlformats.org/officeDocument/2006/math" xmlns="">
                    <m:r>
                      <a:rPr lang="en-US" sz="17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⇒</m:t>
                    </m:r>
                  </m:oMath>
                </a14:m>
                <a:r>
                  <a:rPr lang="en-US" sz="1700" b="0" dirty="0" smtClean="0">
                    <a:latin typeface="Times New Roman" pitchFamily="18" charset="0"/>
                    <a:cs typeface="Times New Roman" pitchFamily="18" charset="0"/>
                  </a:rPr>
                  <a:t> SUSY spontaneously broken</a:t>
                </a:r>
                <a:endParaRPr kumimoji="0" lang="en-US" sz="17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22" y="2450510"/>
                <a:ext cx="4296778" cy="457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98"/>
          <p:cNvSpPr txBox="1">
            <a:spLocks noChangeArrowheads="1"/>
          </p:cNvSpPr>
          <p:nvPr/>
        </p:nvSpPr>
        <p:spPr>
          <a:xfrm>
            <a:off x="3073020" y="4564963"/>
            <a:ext cx="5238472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This is what we want. In SUSY theories, typicall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 not an isolated point, but a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moduli space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vacua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620370" y="4172020"/>
            <a:ext cx="532263" cy="600502"/>
            <a:chOff x="2620370" y="4367284"/>
            <a:chExt cx="532263" cy="600502"/>
          </a:xfrm>
        </p:grpSpPr>
        <p:sp>
          <p:nvSpPr>
            <p:cNvPr id="43" name="Oval 42"/>
            <p:cNvSpPr/>
            <p:nvPr/>
          </p:nvSpPr>
          <p:spPr bwMode="auto">
            <a:xfrm>
              <a:off x="2620370" y="4367284"/>
              <a:ext cx="354842" cy="191068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797791" y="4558353"/>
              <a:ext cx="354842" cy="409433"/>
              <a:chOff x="1992573" y="4817660"/>
              <a:chExt cx="354842" cy="409433"/>
            </a:xfrm>
          </p:grpSpPr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1992573" y="4817660"/>
                <a:ext cx="0" cy="40943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1992574" y="5213445"/>
                <a:ext cx="354841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98"/>
              <p:cNvSpPr txBox="1">
                <a:spLocks noChangeArrowheads="1"/>
              </p:cNvSpPr>
              <p:nvPr/>
            </p:nvSpPr>
            <p:spPr>
              <a:xfrm>
                <a:off x="2091244" y="5943584"/>
                <a:ext cx="1709317" cy="457200"/>
              </a:xfrm>
              <a:prstGeom prst="rect">
                <a:avLst/>
              </a:prstGeom>
            </p:spPr>
            <p:txBody>
              <a:bodyPr vert="horz">
                <a:noAutofit/>
              </a:bodyPr>
              <a:lstStyle/>
              <a:p>
                <a:pPr marL="0" lvl="1" eaLnBrk="1" fontAlgn="auto" hangingPunct="1">
                  <a:spcBef>
                    <a:spcPct val="20000"/>
                  </a:spcBef>
                  <a:spcAft>
                    <a:spcPts val="0"/>
                  </a:spcAft>
                  <a:buClr>
                    <a:srgbClr val="0070C0"/>
                  </a:buClr>
                  <a:buSzPct val="90000"/>
                  <a:defRPr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⟺</m:t>
                      </m:r>
                    </m:oMath>
                  </m:oMathPara>
                </a14:m>
                <a:endParaRPr kumimoji="0" lang="en-US" sz="2200" b="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244" y="5943584"/>
                <a:ext cx="1709317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Left Brace 60"/>
          <p:cNvSpPr/>
          <p:nvPr/>
        </p:nvSpPr>
        <p:spPr>
          <a:xfrm>
            <a:off x="3406699" y="5678778"/>
            <a:ext cx="199369" cy="772818"/>
          </a:xfrm>
          <a:prstGeom prst="leftBrac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841517" y="5810674"/>
            <a:ext cx="3008522" cy="445351"/>
            <a:chOff x="1843217" y="1508552"/>
            <a:chExt cx="3008522" cy="445351"/>
          </a:xfrm>
        </p:grpSpPr>
        <p:sp>
          <p:nvSpPr>
            <p:cNvPr id="62" name="Rounded Rectangle 61"/>
            <p:cNvSpPr/>
            <p:nvPr/>
          </p:nvSpPr>
          <p:spPr>
            <a:xfrm>
              <a:off x="2376452" y="1508552"/>
              <a:ext cx="1855149" cy="445351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0">
                <a:latin typeface="Calibri" pitchFamily="34" charset="0"/>
              </a:endParaRPr>
            </a:p>
          </p:txBody>
        </p:sp>
        <p:sp>
          <p:nvSpPr>
            <p:cNvPr id="63" name="Rectangle 98"/>
            <p:cNvSpPr txBox="1">
              <a:spLocks noChangeArrowheads="1"/>
            </p:cNvSpPr>
            <p:nvPr/>
          </p:nvSpPr>
          <p:spPr>
            <a:xfrm>
              <a:off x="1843217" y="1547294"/>
              <a:ext cx="3008522" cy="30363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lvl="1" algn="ctr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chemeClr val="accent4">
                    <a:lumMod val="60000"/>
                    <a:lumOff val="40000"/>
                  </a:schemeClr>
                </a:buClr>
                <a:buSzPct val="90000"/>
                <a:defRPr/>
              </a:pPr>
              <a:r>
                <a:rPr lang="en-US" b="0" noProof="0" dirty="0" smtClean="0">
                  <a:latin typeface="Calibri" pitchFamily="34" charset="0"/>
                </a:rPr>
                <a:t>Moduli Space</a:t>
              </a:r>
              <a:endParaRPr kumimoji="0" lang="en-US" b="0" i="0" strike="noStrike" kern="1200" cap="none" spc="0" normalizeH="0" baseline="3000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65" name="Rectangle 98"/>
          <p:cNvSpPr txBox="1">
            <a:spLocks noChangeArrowheads="1"/>
          </p:cNvSpPr>
          <p:nvPr/>
        </p:nvSpPr>
        <p:spPr>
          <a:xfrm>
            <a:off x="1470504" y="6249988"/>
            <a:ext cx="1709317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lvl="1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(V = 0)</a:t>
            </a:r>
            <a:endParaRPr kumimoji="0" lang="en-US" b="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34897"/>
              </p:ext>
            </p:extLst>
          </p:nvPr>
        </p:nvGraphicFramePr>
        <p:xfrm>
          <a:off x="2764622" y="689937"/>
          <a:ext cx="1289310" cy="42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0" name="Equation" r:id="rId7" imgW="812800" imgH="266700" progId="Equation.3">
                  <p:embed/>
                </p:oleObj>
              </mc:Choice>
              <mc:Fallback>
                <p:oleObj name="Equation" r:id="rId7" imgW="8128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4622" y="689937"/>
                        <a:ext cx="1289310" cy="42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48096" y="1272267"/>
            <a:ext cx="8561698" cy="457200"/>
            <a:chOff x="448096" y="1411967"/>
            <a:chExt cx="8561698" cy="457200"/>
          </a:xfrm>
        </p:grpSpPr>
        <p:sp>
          <p:nvSpPr>
            <p:cNvPr id="22" name="Rectangle 98"/>
            <p:cNvSpPr txBox="1">
              <a:spLocks noChangeArrowheads="1"/>
            </p:cNvSpPr>
            <p:nvPr/>
          </p:nvSpPr>
          <p:spPr>
            <a:xfrm>
              <a:off x="448096" y="1411967"/>
              <a:ext cx="8561698" cy="457200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349250" lvl="1" indent="-349250" eaLnBrk="1" fontAlgn="auto" hangingPunct="1">
                <a:spcBef>
                  <a:spcPct val="20000"/>
                </a:spcBef>
                <a:spcAft>
                  <a:spcPts val="0"/>
                </a:spcAft>
                <a:buClr>
                  <a:srgbClr val="0070C0"/>
                </a:buClr>
                <a:buSzPct val="90000"/>
                <a:buFont typeface="Wingdings 2" pitchFamily="18" charset="2"/>
                <a:buChar char=""/>
                <a:defRPr/>
              </a:pPr>
              <a:r>
                <a:rPr lang="en-US" b="0" dirty="0" smtClean="0">
                  <a:latin typeface="Times New Roman" pitchFamily="18" charset="0"/>
                  <a:cs typeface="Times New Roman" pitchFamily="18" charset="0"/>
                </a:rPr>
                <a:t>SUSY is preserved:                   </a:t>
              </a:r>
              <a:r>
                <a:rPr kumimoji="0" lang="en-US" b="0" dirty="0" smtClean="0">
                  <a:latin typeface="Times New Roman" pitchFamily="18" charset="0"/>
                  <a:cs typeface="Times New Roman" pitchFamily="18" charset="0"/>
                </a:rPr>
                <a:t>      in the vacuum 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10186783"/>
                </p:ext>
              </p:extLst>
            </p:nvPr>
          </p:nvGraphicFramePr>
          <p:xfrm>
            <a:off x="2801956" y="1427249"/>
            <a:ext cx="1195321" cy="425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61" name="Equation" r:id="rId9" imgW="749300" imgH="266700" progId="Equation.3">
                    <p:embed/>
                  </p:oleObj>
                </mc:Choice>
                <mc:Fallback>
                  <p:oleObj name="Equation" r:id="rId9" imgW="749300" imgH="266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01956" y="1427249"/>
                          <a:ext cx="1195321" cy="4254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72767"/>
              </p:ext>
            </p:extLst>
          </p:nvPr>
        </p:nvGraphicFramePr>
        <p:xfrm>
          <a:off x="4929333" y="5420078"/>
          <a:ext cx="847260" cy="720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2" name="Equation" r:id="rId11" imgW="508000" imgH="431800" progId="Equation.3">
                  <p:embed/>
                </p:oleObj>
              </mc:Choice>
              <mc:Fallback>
                <p:oleObj name="Equation" r:id="rId11" imgW="50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29333" y="5420078"/>
                        <a:ext cx="847260" cy="720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182026"/>
              </p:ext>
            </p:extLst>
          </p:nvPr>
        </p:nvGraphicFramePr>
        <p:xfrm>
          <a:off x="4938701" y="6083301"/>
          <a:ext cx="1517505" cy="67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" name="Equation" r:id="rId13" imgW="889000" imgH="393700" progId="Equation.3">
                  <p:embed/>
                </p:oleObj>
              </mc:Choice>
              <mc:Fallback>
                <p:oleObj name="Equation" r:id="rId13" imgW="889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38701" y="6083301"/>
                        <a:ext cx="1517505" cy="67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98"/>
          <p:cNvSpPr txBox="1">
            <a:spLocks noChangeArrowheads="1"/>
          </p:cNvSpPr>
          <p:nvPr/>
        </p:nvSpPr>
        <p:spPr>
          <a:xfrm>
            <a:off x="3559573" y="5543928"/>
            <a:ext cx="575936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b="1" u="sng" dirty="0" smtClean="0">
                <a:latin typeface="Calibri"/>
                <a:cs typeface="Calibri"/>
              </a:rPr>
              <a:t>F-terms</a:t>
            </a:r>
            <a:r>
              <a:rPr lang="en-US" b="1" dirty="0" smtClean="0">
                <a:latin typeface="Calibri"/>
                <a:cs typeface="Calibri"/>
              </a:rPr>
              <a:t>: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                 for all X</a:t>
            </a:r>
            <a:r>
              <a:rPr lang="en-US" b="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98"/>
          <p:cNvSpPr txBox="1">
            <a:spLocks noChangeArrowheads="1"/>
          </p:cNvSpPr>
          <p:nvPr/>
        </p:nvSpPr>
        <p:spPr>
          <a:xfrm>
            <a:off x="3559573" y="6151648"/>
            <a:ext cx="5759363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9250" lvl="1" indent="-3492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charset="2"/>
              <a:buChar char="v"/>
              <a:defRPr/>
            </a:pPr>
            <a:r>
              <a:rPr lang="en-US" b="1" u="sng" dirty="0" smtClean="0">
                <a:latin typeface="Calibri"/>
                <a:cs typeface="Calibri"/>
              </a:rPr>
              <a:t>D-terms</a:t>
            </a:r>
            <a:r>
              <a:rPr lang="en-US" b="1" dirty="0" smtClean="0">
                <a:latin typeface="Calibri"/>
                <a:cs typeface="Calibri"/>
              </a:rPr>
              <a:t>:                     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for all </a:t>
            </a:r>
            <a:r>
              <a:rPr lang="en-US" b="0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gaug</a:t>
            </a:r>
            <a:r>
              <a:rPr lang="en-US" dirty="0" smtClean="0">
                <a:solidFill>
                  <a:srgbClr val="2270C0"/>
                </a:solidFill>
                <a:latin typeface="Times New Roman" pitchFamily="18" charset="0"/>
                <a:cs typeface="Times New Roman" pitchFamily="18" charset="0"/>
              </a:rPr>
              <a:t>e groups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b="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0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5" grpId="0"/>
      <p:bldP spid="27" grpId="0"/>
      <p:bldP spid="24" grpId="0"/>
      <p:bldP spid="46" grpId="0"/>
      <p:bldP spid="49" grpId="0"/>
      <p:bldP spid="58" grpId="0"/>
      <p:bldP spid="61" grpId="0" animBg="1"/>
      <p:bldP spid="65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13521</TotalTime>
  <Words>8636</Words>
  <Application>Microsoft Macintosh PowerPoint</Application>
  <PresentationFormat>On-screen Show (4:3)</PresentationFormat>
  <Paragraphs>1909</Paragraphs>
  <Slides>89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1" baseType="lpstr"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</dc:creator>
  <cp:lastModifiedBy>Sebastian Franco</cp:lastModifiedBy>
  <cp:revision>1389</cp:revision>
  <dcterms:created xsi:type="dcterms:W3CDTF">2012-12-19T19:49:17Z</dcterms:created>
  <dcterms:modified xsi:type="dcterms:W3CDTF">2015-03-20T23:21:38Z</dcterms:modified>
</cp:coreProperties>
</file>